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7.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8.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charts/chart4.xml" ContentType="application/vnd.openxmlformats-officedocument.drawingml.chart+xml"/>
  <Override PartName="/ppt/theme/themeOverride1.xml" ContentType="application/vnd.openxmlformats-officedocument.themeOverr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charts/chart5.xml" ContentType="application/vnd.openxmlformats-officedocument.drawingml.chart+xml"/>
  <Override PartName="/ppt/theme/themeOverride2.xml" ContentType="application/vnd.openxmlformats-officedocument.themeOverr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charts/chart6.xml" ContentType="application/vnd.openxmlformats-officedocument.drawingml.chart+xml"/>
  <Override PartName="/ppt/theme/themeOverride3.xml" ContentType="application/vnd.openxmlformats-officedocument.themeOverr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3"/>
  </p:notesMasterIdLst>
  <p:handoutMasterIdLst>
    <p:handoutMasterId r:id="rId134"/>
  </p:handoutMasterIdLst>
  <p:sldIdLst>
    <p:sldId id="256" r:id="rId5"/>
    <p:sldId id="550145296" r:id="rId6"/>
    <p:sldId id="550145346" r:id="rId7"/>
    <p:sldId id="550145645" r:id="rId8"/>
    <p:sldId id="550145458" r:id="rId9"/>
    <p:sldId id="550145443" r:id="rId10"/>
    <p:sldId id="550145445" r:id="rId11"/>
    <p:sldId id="550145446" r:id="rId12"/>
    <p:sldId id="550145268" r:id="rId13"/>
    <p:sldId id="270" r:id="rId14"/>
    <p:sldId id="550145461" r:id="rId15"/>
    <p:sldId id="550145256" r:id="rId16"/>
    <p:sldId id="550145454" r:id="rId17"/>
    <p:sldId id="550145332" r:id="rId18"/>
    <p:sldId id="550145646" r:id="rId19"/>
    <p:sldId id="550145273" r:id="rId20"/>
    <p:sldId id="550145647" r:id="rId21"/>
    <p:sldId id="550145274" r:id="rId22"/>
    <p:sldId id="550145392" r:id="rId23"/>
    <p:sldId id="550145394" r:id="rId24"/>
    <p:sldId id="550145276" r:id="rId25"/>
    <p:sldId id="550145520" r:id="rId26"/>
    <p:sldId id="550145335" r:id="rId27"/>
    <p:sldId id="550145334" r:id="rId28"/>
    <p:sldId id="550145395" r:id="rId29"/>
    <p:sldId id="550145455" r:id="rId30"/>
    <p:sldId id="550145653" r:id="rId31"/>
    <p:sldId id="550145652" r:id="rId32"/>
    <p:sldId id="550145654" r:id="rId33"/>
    <p:sldId id="550145648" r:id="rId34"/>
    <p:sldId id="550145277" r:id="rId35"/>
    <p:sldId id="550145503" r:id="rId36"/>
    <p:sldId id="550145504" r:id="rId37"/>
    <p:sldId id="550145505" r:id="rId38"/>
    <p:sldId id="550145506" r:id="rId39"/>
    <p:sldId id="550145279" r:id="rId40"/>
    <p:sldId id="550145466" r:id="rId41"/>
    <p:sldId id="550145465" r:id="rId42"/>
    <p:sldId id="550145467" r:id="rId43"/>
    <p:sldId id="550145280" r:id="rId44"/>
    <p:sldId id="550145281" r:id="rId45"/>
    <p:sldId id="550145468" r:id="rId46"/>
    <p:sldId id="550145282" r:id="rId47"/>
    <p:sldId id="550145649" r:id="rId48"/>
    <p:sldId id="550145502" r:id="rId49"/>
    <p:sldId id="550145283" r:id="rId50"/>
    <p:sldId id="550145284" r:id="rId51"/>
    <p:sldId id="550145456" r:id="rId52"/>
    <p:sldId id="550145457" r:id="rId53"/>
    <p:sldId id="550145470" r:id="rId54"/>
    <p:sldId id="550145650" r:id="rId55"/>
    <p:sldId id="550145471" r:id="rId56"/>
    <p:sldId id="550145337" r:id="rId57"/>
    <p:sldId id="550145336" r:id="rId58"/>
    <p:sldId id="550145655" r:id="rId59"/>
    <p:sldId id="550145657" r:id="rId60"/>
    <p:sldId id="550145656" r:id="rId61"/>
    <p:sldId id="550145338" r:id="rId62"/>
    <p:sldId id="550145341" r:id="rId63"/>
    <p:sldId id="550145340" r:id="rId64"/>
    <p:sldId id="550145343" r:id="rId65"/>
    <p:sldId id="550145493" r:id="rId66"/>
    <p:sldId id="550145658" r:id="rId67"/>
    <p:sldId id="550145659" r:id="rId68"/>
    <p:sldId id="550145660" r:id="rId69"/>
    <p:sldId id="550145472" r:id="rId70"/>
    <p:sldId id="550145473" r:id="rId71"/>
    <p:sldId id="550145288" r:id="rId72"/>
    <p:sldId id="550145289" r:id="rId73"/>
    <p:sldId id="550145396" r:id="rId74"/>
    <p:sldId id="550145342" r:id="rId75"/>
    <p:sldId id="550145475" r:id="rId76"/>
    <p:sldId id="550145477" r:id="rId77"/>
    <p:sldId id="550145478" r:id="rId78"/>
    <p:sldId id="550145476" r:id="rId79"/>
    <p:sldId id="550145479" r:id="rId80"/>
    <p:sldId id="550145448" r:id="rId81"/>
    <p:sldId id="550145480" r:id="rId82"/>
    <p:sldId id="550145271" r:id="rId83"/>
    <p:sldId id="550145290" r:id="rId84"/>
    <p:sldId id="550145452" r:id="rId85"/>
    <p:sldId id="550145449" r:id="rId86"/>
    <p:sldId id="550145483" r:id="rId87"/>
    <p:sldId id="550145451" r:id="rId88"/>
    <p:sldId id="550145450" r:id="rId89"/>
    <p:sldId id="550145485" r:id="rId90"/>
    <p:sldId id="550145344" r:id="rId91"/>
    <p:sldId id="550145486" r:id="rId92"/>
    <p:sldId id="550145484" r:id="rId93"/>
    <p:sldId id="550145488" r:id="rId94"/>
    <p:sldId id="550145487" r:id="rId95"/>
    <p:sldId id="550145489" r:id="rId96"/>
    <p:sldId id="550145490" r:id="rId97"/>
    <p:sldId id="550145291" r:id="rId98"/>
    <p:sldId id="550145519" r:id="rId99"/>
    <p:sldId id="550145453" r:id="rId100"/>
    <p:sldId id="550145417" r:id="rId101"/>
    <p:sldId id="550145418" r:id="rId102"/>
    <p:sldId id="550145294" r:id="rId103"/>
    <p:sldId id="550145295" r:id="rId104"/>
    <p:sldId id="550145348" r:id="rId105"/>
    <p:sldId id="550145347" r:id="rId106"/>
    <p:sldId id="550145297" r:id="rId107"/>
    <p:sldId id="550145350" r:id="rId108"/>
    <p:sldId id="550145651" r:id="rId109"/>
    <p:sldId id="550145492" r:id="rId110"/>
    <p:sldId id="550145353" r:id="rId111"/>
    <p:sldId id="550145298" r:id="rId112"/>
    <p:sldId id="550145351" r:id="rId113"/>
    <p:sldId id="550145352" r:id="rId114"/>
    <p:sldId id="550145491" r:id="rId115"/>
    <p:sldId id="550145299" r:id="rId116"/>
    <p:sldId id="550145397" r:id="rId117"/>
    <p:sldId id="550145300" r:id="rId118"/>
    <p:sldId id="550145301" r:id="rId119"/>
    <p:sldId id="550145356" r:id="rId120"/>
    <p:sldId id="550145355" r:id="rId121"/>
    <p:sldId id="550145357" r:id="rId122"/>
    <p:sldId id="550145354" r:id="rId123"/>
    <p:sldId id="550145330" r:id="rId124"/>
    <p:sldId id="550145358" r:id="rId125"/>
    <p:sldId id="550145494" r:id="rId126"/>
    <p:sldId id="550145495" r:id="rId127"/>
    <p:sldId id="550145496" r:id="rId128"/>
    <p:sldId id="550145497" r:id="rId129"/>
    <p:sldId id="550145437" r:id="rId130"/>
    <p:sldId id="550145498" r:id="rId131"/>
    <p:sldId id="550145292" r:id="rId132"/>
  </p:sldIdLst>
  <p:sldSz cx="36576000" cy="20574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id="{D4AD6E1D-B000-1A44-BEC1-3D936D705061}">
          <p14:sldIdLst>
            <p14:sldId id="256"/>
            <p14:sldId id="550145296"/>
            <p14:sldId id="550145346"/>
            <p14:sldId id="550145645"/>
            <p14:sldId id="550145458"/>
            <p14:sldId id="550145443"/>
            <p14:sldId id="550145445"/>
            <p14:sldId id="550145446"/>
            <p14:sldId id="550145268"/>
          </p14:sldIdLst>
        </p14:section>
        <p14:section name="CUDA Made Easy" id="{FEF09021-5BF7-8543-907E-6BFFE955689D}">
          <p14:sldIdLst>
            <p14:sldId id="270"/>
            <p14:sldId id="550145461"/>
            <p14:sldId id="550145256"/>
            <p14:sldId id="550145454"/>
            <p14:sldId id="550145332"/>
            <p14:sldId id="550145646"/>
            <p14:sldId id="550145273"/>
            <p14:sldId id="550145647"/>
            <p14:sldId id="550145274"/>
            <p14:sldId id="550145392"/>
            <p14:sldId id="550145394"/>
            <p14:sldId id="550145276"/>
            <p14:sldId id="550145520"/>
            <p14:sldId id="550145335"/>
            <p14:sldId id="550145334"/>
            <p14:sldId id="550145395"/>
            <p14:sldId id="550145455"/>
            <p14:sldId id="550145653"/>
            <p14:sldId id="550145652"/>
            <p14:sldId id="550145654"/>
            <p14:sldId id="550145648"/>
            <p14:sldId id="550145277"/>
            <p14:sldId id="550145503"/>
            <p14:sldId id="550145504"/>
            <p14:sldId id="550145505"/>
            <p14:sldId id="550145506"/>
            <p14:sldId id="550145279"/>
            <p14:sldId id="550145466"/>
            <p14:sldId id="550145465"/>
            <p14:sldId id="550145467"/>
            <p14:sldId id="550145280"/>
            <p14:sldId id="550145281"/>
            <p14:sldId id="550145468"/>
            <p14:sldId id="550145282"/>
            <p14:sldId id="550145649"/>
            <p14:sldId id="550145502"/>
            <p14:sldId id="550145283"/>
            <p14:sldId id="550145284"/>
            <p14:sldId id="550145456"/>
            <p14:sldId id="550145457"/>
            <p14:sldId id="550145470"/>
            <p14:sldId id="550145650"/>
            <p14:sldId id="550145471"/>
            <p14:sldId id="550145337"/>
            <p14:sldId id="550145336"/>
            <p14:sldId id="550145655"/>
            <p14:sldId id="550145657"/>
            <p14:sldId id="550145656"/>
            <p14:sldId id="550145338"/>
            <p14:sldId id="550145341"/>
            <p14:sldId id="550145340"/>
            <p14:sldId id="550145343"/>
            <p14:sldId id="550145493"/>
            <p14:sldId id="550145658"/>
            <p14:sldId id="550145659"/>
            <p14:sldId id="550145660"/>
            <p14:sldId id="550145472"/>
            <p14:sldId id="550145473"/>
            <p14:sldId id="550145288"/>
            <p14:sldId id="550145289"/>
            <p14:sldId id="550145396"/>
            <p14:sldId id="550145342"/>
            <p14:sldId id="550145475"/>
            <p14:sldId id="550145477"/>
            <p14:sldId id="550145478"/>
            <p14:sldId id="550145476"/>
            <p14:sldId id="550145479"/>
            <p14:sldId id="550145448"/>
            <p14:sldId id="550145480"/>
            <p14:sldId id="550145271"/>
            <p14:sldId id="550145290"/>
            <p14:sldId id="550145452"/>
            <p14:sldId id="550145449"/>
            <p14:sldId id="550145483"/>
            <p14:sldId id="550145451"/>
            <p14:sldId id="550145450"/>
            <p14:sldId id="550145485"/>
            <p14:sldId id="550145344"/>
            <p14:sldId id="550145486"/>
            <p14:sldId id="550145484"/>
            <p14:sldId id="550145488"/>
            <p14:sldId id="550145487"/>
            <p14:sldId id="550145489"/>
            <p14:sldId id="550145490"/>
            <p14:sldId id="550145291"/>
            <p14:sldId id="550145519"/>
            <p14:sldId id="550145453"/>
            <p14:sldId id="550145417"/>
            <p14:sldId id="550145418"/>
            <p14:sldId id="550145294"/>
            <p14:sldId id="550145295"/>
            <p14:sldId id="550145348"/>
            <p14:sldId id="550145347"/>
            <p14:sldId id="550145297"/>
            <p14:sldId id="550145350"/>
            <p14:sldId id="550145651"/>
            <p14:sldId id="550145492"/>
            <p14:sldId id="550145353"/>
            <p14:sldId id="550145298"/>
            <p14:sldId id="550145351"/>
            <p14:sldId id="550145352"/>
            <p14:sldId id="550145491"/>
            <p14:sldId id="550145299"/>
            <p14:sldId id="550145397"/>
            <p14:sldId id="550145300"/>
            <p14:sldId id="550145301"/>
            <p14:sldId id="550145356"/>
            <p14:sldId id="550145355"/>
            <p14:sldId id="550145357"/>
            <p14:sldId id="550145354"/>
            <p14:sldId id="550145330"/>
            <p14:sldId id="550145358"/>
            <p14:sldId id="550145494"/>
            <p14:sldId id="550145495"/>
            <p14:sldId id="550145496"/>
            <p14:sldId id="550145497"/>
            <p14:sldId id="550145437"/>
            <p14:sldId id="550145498"/>
            <p14:sldId id="550145292"/>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0004"/>
    <a:srgbClr val="F08C01"/>
    <a:srgbClr val="9D36B6"/>
    <a:srgbClr val="2F9E44"/>
    <a:srgbClr val="FFED99"/>
    <a:srgbClr val="1871C2"/>
    <a:srgbClr val="FFFFFF"/>
    <a:srgbClr val="D1D1D1"/>
    <a:srgbClr val="C0C0C0"/>
    <a:srgbClr val="B8B8B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35DA53A-8401-244B-9FE3-17D577735F6B}" v="452" dt="2025-02-05T16:06:08.52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96"/>
    <p:restoredTop sz="94644"/>
  </p:normalViewPr>
  <p:slideViewPr>
    <p:cSldViewPr snapToGrid="0">
      <p:cViewPr varScale="1">
        <p:scale>
          <a:sx n="54" d="100"/>
          <a:sy n="54" d="100"/>
        </p:scale>
        <p:origin x="304" y="896"/>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tableStyles" Target="tableStyle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slide" Target="slides/slide124.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134" Type="http://schemas.openxmlformats.org/officeDocument/2006/relationships/handoutMaster" Target="handoutMasters/handoutMaster1.xml"/><Relationship Id="rId139" Type="http://schemas.microsoft.com/office/2015/10/relationships/revisionInfo" Target="revisionInfo.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presProps" Target="presProps.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viewProps" Target="view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2" Type="http://schemas.openxmlformats.org/officeDocument/2006/relationships/package" Target="../embeddings/Microsoft_Excel_Worksheet3.xlsx"/><Relationship Id="rId1" Type="http://schemas.openxmlformats.org/officeDocument/2006/relationships/themeOverride" Target="../theme/themeOverride1.xml"/></Relationships>
</file>

<file path=ppt/charts/_rels/chart5.xml.rels><?xml version="1.0" encoding="UTF-8" standalone="yes"?>
<Relationships xmlns="http://schemas.openxmlformats.org/package/2006/relationships"><Relationship Id="rId2" Type="http://schemas.openxmlformats.org/officeDocument/2006/relationships/package" Target="../embeddings/Microsoft_Excel_Worksheet4.xlsx"/><Relationship Id="rId1" Type="http://schemas.openxmlformats.org/officeDocument/2006/relationships/themeOverride" Target="../theme/themeOverride2.xml"/></Relationships>
</file>

<file path=ppt/charts/_rels/chart6.xml.rels><?xml version="1.0" encoding="UTF-8" standalone="yes"?>
<Relationships xmlns="http://schemas.openxmlformats.org/package/2006/relationships"><Relationship Id="rId2" Type="http://schemas.openxmlformats.org/officeDocument/2006/relationships/package" Target="../embeddings/Microsoft_Excel_Worksheet5.xlsx"/><Relationship Id="rId1" Type="http://schemas.openxmlformats.org/officeDocument/2006/relationships/themeOverride" Target="../theme/themeOverrid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CPU (1 thread)</c:v>
                </c:pt>
              </c:strCache>
            </c:strRef>
          </c:tx>
          <c:spPr>
            <a:solidFill>
              <a:schemeClr val="accent5"/>
            </a:solidFill>
            <a:ln>
              <a:noFill/>
            </a:ln>
            <a:effectLst/>
          </c:spPr>
          <c:invertIfNegative val="0"/>
          <c:dPt>
            <c:idx val="1"/>
            <c:invertIfNegative val="0"/>
            <c:bubble3D val="0"/>
            <c:spPr>
              <a:noFill/>
              <a:ln>
                <a:noFill/>
              </a:ln>
              <a:effectLst/>
            </c:spPr>
            <c:extLst>
              <c:ext xmlns:c16="http://schemas.microsoft.com/office/drawing/2014/chart" uri="{C3380CC4-5D6E-409C-BE32-E72D297353CC}">
                <c16:uniqueId val="{0000000B-75AC-7D40-B262-5BF052C056A8}"/>
              </c:ext>
            </c:extLst>
          </c:dPt>
          <c:dPt>
            <c:idx val="2"/>
            <c:invertIfNegative val="0"/>
            <c:bubble3D val="0"/>
            <c:spPr>
              <a:noFill/>
              <a:ln>
                <a:noFill/>
              </a:ln>
              <a:effectLst/>
            </c:spPr>
            <c:extLst>
              <c:ext xmlns:c16="http://schemas.microsoft.com/office/drawing/2014/chart" uri="{C3380CC4-5D6E-409C-BE32-E72D297353CC}">
                <c16:uniqueId val="{00000001-75AC-7D40-B262-5BF052C056A8}"/>
              </c:ext>
            </c:extLst>
          </c:dPt>
          <c:cat>
            <c:numRef>
              <c:f>Sheet1!$A$2:$A$4</c:f>
              <c:numCache>
                <c:formatCode>General</c:formatCode>
                <c:ptCount val="3"/>
                <c:pt idx="0">
                  <c:v>512</c:v>
                </c:pt>
                <c:pt idx="1">
                  <c:v>65536</c:v>
                </c:pt>
                <c:pt idx="2">
                  <c:v>268435456</c:v>
                </c:pt>
              </c:numCache>
            </c:numRef>
          </c:cat>
          <c:val>
            <c:numRef>
              <c:f>Sheet1!$B$2:$B$4</c:f>
              <c:numCache>
                <c:formatCode>0.00E+00</c:formatCode>
                <c:ptCount val="3"/>
                <c:pt idx="0">
                  <c:v>4.6744872288323261E-3</c:v>
                </c:pt>
                <c:pt idx="1">
                  <c:v>0.92148710128397859</c:v>
                </c:pt>
                <c:pt idx="2">
                  <c:v>1</c:v>
                </c:pt>
              </c:numCache>
            </c:numRef>
          </c:val>
          <c:extLst>
            <c:ext xmlns:c16="http://schemas.microsoft.com/office/drawing/2014/chart" uri="{C3380CC4-5D6E-409C-BE32-E72D297353CC}">
              <c16:uniqueId val="{00000002-75AC-7D40-B262-5BF052C056A8}"/>
            </c:ext>
          </c:extLst>
        </c:ser>
        <c:ser>
          <c:idx val="1"/>
          <c:order val="1"/>
          <c:tx>
            <c:strRef>
              <c:f>Sheet1!$C$1</c:f>
              <c:strCache>
                <c:ptCount val="1"/>
                <c:pt idx="0">
                  <c:v>CPU (64 threads)</c:v>
                </c:pt>
              </c:strCache>
            </c:strRef>
          </c:tx>
          <c:spPr>
            <a:solidFill>
              <a:schemeClr val="accent6"/>
            </a:solidFill>
            <a:ln>
              <a:noFill/>
            </a:ln>
            <a:effectLst/>
          </c:spPr>
          <c:invertIfNegative val="0"/>
          <c:dPt>
            <c:idx val="1"/>
            <c:invertIfNegative val="0"/>
            <c:bubble3D val="0"/>
            <c:spPr>
              <a:noFill/>
              <a:ln>
                <a:noFill/>
              </a:ln>
              <a:effectLst/>
            </c:spPr>
            <c:extLst>
              <c:ext xmlns:c16="http://schemas.microsoft.com/office/drawing/2014/chart" uri="{C3380CC4-5D6E-409C-BE32-E72D297353CC}">
                <c16:uniqueId val="{0000000A-75AC-7D40-B262-5BF052C056A8}"/>
              </c:ext>
            </c:extLst>
          </c:dPt>
          <c:dPt>
            <c:idx val="2"/>
            <c:invertIfNegative val="0"/>
            <c:bubble3D val="0"/>
            <c:spPr>
              <a:noFill/>
              <a:ln>
                <a:noFill/>
              </a:ln>
              <a:effectLst/>
            </c:spPr>
            <c:extLst>
              <c:ext xmlns:c16="http://schemas.microsoft.com/office/drawing/2014/chart" uri="{C3380CC4-5D6E-409C-BE32-E72D297353CC}">
                <c16:uniqueId val="{00000004-75AC-7D40-B262-5BF052C056A8}"/>
              </c:ext>
            </c:extLst>
          </c:dPt>
          <c:cat>
            <c:numRef>
              <c:f>Sheet1!$A$2:$A$4</c:f>
              <c:numCache>
                <c:formatCode>General</c:formatCode>
                <c:ptCount val="3"/>
                <c:pt idx="0">
                  <c:v>512</c:v>
                </c:pt>
                <c:pt idx="1">
                  <c:v>65536</c:v>
                </c:pt>
                <c:pt idx="2">
                  <c:v>268435456</c:v>
                </c:pt>
              </c:numCache>
            </c:numRef>
          </c:cat>
          <c:val>
            <c:numRef>
              <c:f>Sheet1!$C$2:$C$4</c:f>
              <c:numCache>
                <c:formatCode>0.00E+00</c:formatCode>
                <c:ptCount val="3"/>
                <c:pt idx="0">
                  <c:v>0.72537852376197687</c:v>
                </c:pt>
                <c:pt idx="1">
                  <c:v>0.69619883624152068</c:v>
                </c:pt>
                <c:pt idx="2">
                  <c:v>0.58419077034982336</c:v>
                </c:pt>
              </c:numCache>
            </c:numRef>
          </c:val>
          <c:extLst>
            <c:ext xmlns:c16="http://schemas.microsoft.com/office/drawing/2014/chart" uri="{C3380CC4-5D6E-409C-BE32-E72D297353CC}">
              <c16:uniqueId val="{00000005-75AC-7D40-B262-5BF052C056A8}"/>
            </c:ext>
          </c:extLst>
        </c:ser>
        <c:ser>
          <c:idx val="2"/>
          <c:order val="2"/>
          <c:tx>
            <c:strRef>
              <c:f>Sheet1!$D$1</c:f>
              <c:strCache>
                <c:ptCount val="1"/>
                <c:pt idx="0">
                  <c:v>GPU</c:v>
                </c:pt>
              </c:strCache>
            </c:strRef>
          </c:tx>
          <c:spPr>
            <a:solidFill>
              <a:schemeClr val="tx2"/>
            </a:solidFill>
            <a:ln>
              <a:noFill/>
            </a:ln>
            <a:effectLst/>
          </c:spPr>
          <c:invertIfNegative val="0"/>
          <c:dPt>
            <c:idx val="1"/>
            <c:invertIfNegative val="0"/>
            <c:bubble3D val="0"/>
            <c:spPr>
              <a:noFill/>
              <a:ln>
                <a:noFill/>
              </a:ln>
              <a:effectLst/>
            </c:spPr>
            <c:extLst>
              <c:ext xmlns:c16="http://schemas.microsoft.com/office/drawing/2014/chart" uri="{C3380CC4-5D6E-409C-BE32-E72D297353CC}">
                <c16:uniqueId val="{00000009-75AC-7D40-B262-5BF052C056A8}"/>
              </c:ext>
            </c:extLst>
          </c:dPt>
          <c:dPt>
            <c:idx val="2"/>
            <c:invertIfNegative val="0"/>
            <c:bubble3D val="0"/>
            <c:spPr>
              <a:noFill/>
              <a:ln>
                <a:noFill/>
              </a:ln>
              <a:effectLst/>
            </c:spPr>
            <c:extLst>
              <c:ext xmlns:c16="http://schemas.microsoft.com/office/drawing/2014/chart" uri="{C3380CC4-5D6E-409C-BE32-E72D297353CC}">
                <c16:uniqueId val="{00000007-75AC-7D40-B262-5BF052C056A8}"/>
              </c:ext>
            </c:extLst>
          </c:dPt>
          <c:cat>
            <c:numRef>
              <c:f>Sheet1!$A$2:$A$4</c:f>
              <c:numCache>
                <c:formatCode>General</c:formatCode>
                <c:ptCount val="3"/>
                <c:pt idx="0">
                  <c:v>512</c:v>
                </c:pt>
                <c:pt idx="1">
                  <c:v>65536</c:v>
                </c:pt>
                <c:pt idx="2">
                  <c:v>268435456</c:v>
                </c:pt>
              </c:numCache>
            </c:numRef>
          </c:cat>
          <c:val>
            <c:numRef>
              <c:f>Sheet1!$D$2:$D$4</c:f>
              <c:numCache>
                <c:formatCode>0.00000000</c:formatCode>
                <c:ptCount val="3"/>
                <c:pt idx="0">
                  <c:v>1</c:v>
                </c:pt>
                <c:pt idx="1">
                  <c:v>1</c:v>
                </c:pt>
                <c:pt idx="2">
                  <c:v>3.6587748986953203E-2</c:v>
                </c:pt>
              </c:numCache>
            </c:numRef>
          </c:val>
          <c:extLst>
            <c:ext xmlns:c16="http://schemas.microsoft.com/office/drawing/2014/chart" uri="{C3380CC4-5D6E-409C-BE32-E72D297353CC}">
              <c16:uniqueId val="{00000008-75AC-7D40-B262-5BF052C056A8}"/>
            </c:ext>
          </c:extLst>
        </c:ser>
        <c:dLbls>
          <c:showLegendKey val="0"/>
          <c:showVal val="0"/>
          <c:showCatName val="0"/>
          <c:showSerName val="0"/>
          <c:showPercent val="0"/>
          <c:showBubbleSize val="0"/>
        </c:dLbls>
        <c:gapWidth val="219"/>
        <c:overlap val="-27"/>
        <c:axId val="576743216"/>
        <c:axId val="576744944"/>
      </c:barChart>
      <c:catAx>
        <c:axId val="576743216"/>
        <c:scaling>
          <c:orientation val="minMax"/>
        </c:scaling>
        <c:delete val="0"/>
        <c:axPos val="b"/>
        <c:title>
          <c:tx>
            <c:rich>
              <a:bodyPr rot="0" spcFirstLastPara="1" vertOverflow="ellipsis" vert="horz" wrap="square" anchor="ctr" anchorCtr="1"/>
              <a:lstStyle/>
              <a:p>
                <a:pPr>
                  <a:defRPr sz="4400" b="0" i="0" u="none" strike="noStrike" kern="1200" baseline="0">
                    <a:solidFill>
                      <a:schemeClr val="bg1"/>
                    </a:solidFill>
                    <a:latin typeface="+mn-lt"/>
                    <a:ea typeface="+mn-ea"/>
                    <a:cs typeface="+mn-cs"/>
                  </a:defRPr>
                </a:pPr>
                <a:r>
                  <a:rPr lang="en-US" sz="4400">
                    <a:solidFill>
                      <a:schemeClr val="bg1"/>
                    </a:solidFill>
                  </a:rPr>
                  <a:t>Elements</a:t>
                </a:r>
              </a:p>
            </c:rich>
          </c:tx>
          <c:overlay val="0"/>
          <c:spPr>
            <a:noFill/>
            <a:ln>
              <a:noFill/>
            </a:ln>
            <a:effectLst/>
          </c:spPr>
          <c:txPr>
            <a:bodyPr rot="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crossAx val="576744944"/>
        <c:crosses val="autoZero"/>
        <c:auto val="1"/>
        <c:lblAlgn val="ctr"/>
        <c:lblOffset val="100"/>
        <c:noMultiLvlLbl val="0"/>
      </c:catAx>
      <c:valAx>
        <c:axId val="576744944"/>
        <c:scaling>
          <c:orientation val="minMax"/>
        </c:scaling>
        <c:delete val="1"/>
        <c:axPos val="l"/>
        <c:title>
          <c:tx>
            <c:rich>
              <a:bodyPr rot="-5400000" spcFirstLastPara="1" vertOverflow="ellipsis" vert="horz" wrap="square" anchor="ctr" anchorCtr="1"/>
              <a:lstStyle/>
              <a:p>
                <a:pPr>
                  <a:defRPr sz="4400" b="0" i="0" u="none" strike="noStrike" kern="1200" baseline="0">
                    <a:solidFill>
                      <a:schemeClr val="bg1"/>
                    </a:solidFill>
                    <a:latin typeface="+mn-lt"/>
                    <a:ea typeface="+mn-ea"/>
                    <a:cs typeface="+mn-cs"/>
                  </a:defRPr>
                </a:pPr>
                <a:r>
                  <a:rPr lang="en-US" sz="4400">
                    <a:solidFill>
                      <a:schemeClr val="bg1"/>
                    </a:solidFill>
                  </a:rPr>
                  <a:t>Normalized Elapsed</a:t>
                </a:r>
                <a:r>
                  <a:rPr lang="en-US" sz="4400" baseline="0">
                    <a:solidFill>
                      <a:schemeClr val="bg1"/>
                    </a:solidFill>
                  </a:rPr>
                  <a:t> Time</a:t>
                </a:r>
                <a:endParaRPr lang="en-US" sz="4400">
                  <a:solidFill>
                    <a:schemeClr val="bg1"/>
                  </a:solidFill>
                </a:endParaRPr>
              </a:p>
            </c:rich>
          </c:tx>
          <c:overlay val="0"/>
          <c:spPr>
            <a:noFill/>
            <a:ln>
              <a:noFill/>
            </a:ln>
            <a:effectLst/>
          </c:spPr>
          <c:txPr>
            <a:bodyPr rot="-540000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title>
        <c:numFmt formatCode="0.00E+00" sourceLinked="1"/>
        <c:majorTickMark val="none"/>
        <c:minorTickMark val="none"/>
        <c:tickLblPos val="nextTo"/>
        <c:crossAx val="576743216"/>
        <c:crosses val="autoZero"/>
        <c:crossBetween val="between"/>
      </c:valAx>
      <c:spPr>
        <a:noFill/>
        <a:ln>
          <a:noFill/>
        </a:ln>
        <a:effectLst/>
      </c:spPr>
    </c:plotArea>
    <c:legend>
      <c:legendPos val="t"/>
      <c:layout>
        <c:manualLayout>
          <c:xMode val="edge"/>
          <c:yMode val="edge"/>
          <c:x val="4.0450679935801537E-2"/>
          <c:y val="4.3379703609706458E-2"/>
          <c:w val="0.84541060799790446"/>
          <c:h val="6.8664831746981778E-2"/>
        </c:manualLayout>
      </c:layout>
      <c:overlay val="0"/>
      <c:spPr>
        <a:noFill/>
        <a:ln>
          <a:noFill/>
        </a:ln>
        <a:effectLst/>
      </c:spPr>
      <c:txPr>
        <a:bodyPr rot="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CPU (1 thread)</c:v>
                </c:pt>
              </c:strCache>
            </c:strRef>
          </c:tx>
          <c:spPr>
            <a:solidFill>
              <a:schemeClr val="accent5"/>
            </a:solidFill>
            <a:ln>
              <a:noFill/>
            </a:ln>
            <a:effectLst/>
          </c:spPr>
          <c:invertIfNegative val="0"/>
          <c:dPt>
            <c:idx val="2"/>
            <c:invertIfNegative val="0"/>
            <c:bubble3D val="0"/>
            <c:spPr>
              <a:noFill/>
              <a:ln>
                <a:noFill/>
              </a:ln>
              <a:effectLst/>
            </c:spPr>
            <c:extLst>
              <c:ext xmlns:c16="http://schemas.microsoft.com/office/drawing/2014/chart" uri="{C3380CC4-5D6E-409C-BE32-E72D297353CC}">
                <c16:uniqueId val="{00000001-E905-EA4B-AE1E-8B3A456FA606}"/>
              </c:ext>
            </c:extLst>
          </c:dPt>
          <c:cat>
            <c:numRef>
              <c:f>Sheet1!$A$2:$A$4</c:f>
              <c:numCache>
                <c:formatCode>General</c:formatCode>
                <c:ptCount val="3"/>
                <c:pt idx="0">
                  <c:v>512</c:v>
                </c:pt>
                <c:pt idx="1">
                  <c:v>65536</c:v>
                </c:pt>
                <c:pt idx="2">
                  <c:v>268435456</c:v>
                </c:pt>
              </c:numCache>
            </c:numRef>
          </c:cat>
          <c:val>
            <c:numRef>
              <c:f>Sheet1!$B$2:$B$4</c:f>
              <c:numCache>
                <c:formatCode>0.00E+00</c:formatCode>
                <c:ptCount val="3"/>
                <c:pt idx="0">
                  <c:v>4.6744872288323261E-3</c:v>
                </c:pt>
                <c:pt idx="1">
                  <c:v>0.92148710128397859</c:v>
                </c:pt>
                <c:pt idx="2">
                  <c:v>1</c:v>
                </c:pt>
              </c:numCache>
            </c:numRef>
          </c:val>
          <c:extLst>
            <c:ext xmlns:c16="http://schemas.microsoft.com/office/drawing/2014/chart" uri="{C3380CC4-5D6E-409C-BE32-E72D297353CC}">
              <c16:uniqueId val="{00000002-E905-EA4B-AE1E-8B3A456FA606}"/>
            </c:ext>
          </c:extLst>
        </c:ser>
        <c:ser>
          <c:idx val="1"/>
          <c:order val="1"/>
          <c:tx>
            <c:strRef>
              <c:f>Sheet1!$C$1</c:f>
              <c:strCache>
                <c:ptCount val="1"/>
                <c:pt idx="0">
                  <c:v>CPU (64 threads)</c:v>
                </c:pt>
              </c:strCache>
            </c:strRef>
          </c:tx>
          <c:spPr>
            <a:solidFill>
              <a:schemeClr val="accent6"/>
            </a:solidFill>
            <a:ln>
              <a:noFill/>
            </a:ln>
            <a:effectLst/>
          </c:spPr>
          <c:invertIfNegative val="0"/>
          <c:dPt>
            <c:idx val="2"/>
            <c:invertIfNegative val="0"/>
            <c:bubble3D val="0"/>
            <c:spPr>
              <a:noFill/>
              <a:ln>
                <a:noFill/>
              </a:ln>
              <a:effectLst/>
            </c:spPr>
            <c:extLst>
              <c:ext xmlns:c16="http://schemas.microsoft.com/office/drawing/2014/chart" uri="{C3380CC4-5D6E-409C-BE32-E72D297353CC}">
                <c16:uniqueId val="{00000006-E905-EA4B-AE1E-8B3A456FA606}"/>
              </c:ext>
            </c:extLst>
          </c:dPt>
          <c:cat>
            <c:numRef>
              <c:f>Sheet1!$A$2:$A$4</c:f>
              <c:numCache>
                <c:formatCode>General</c:formatCode>
                <c:ptCount val="3"/>
                <c:pt idx="0">
                  <c:v>512</c:v>
                </c:pt>
                <c:pt idx="1">
                  <c:v>65536</c:v>
                </c:pt>
                <c:pt idx="2">
                  <c:v>268435456</c:v>
                </c:pt>
              </c:numCache>
            </c:numRef>
          </c:cat>
          <c:val>
            <c:numRef>
              <c:f>Sheet1!$C$2:$C$4</c:f>
              <c:numCache>
                <c:formatCode>0.00E+00</c:formatCode>
                <c:ptCount val="3"/>
                <c:pt idx="0">
                  <c:v>0.72537852376197687</c:v>
                </c:pt>
                <c:pt idx="1">
                  <c:v>0.69619883624152068</c:v>
                </c:pt>
                <c:pt idx="2">
                  <c:v>0.58419077034982336</c:v>
                </c:pt>
              </c:numCache>
            </c:numRef>
          </c:val>
          <c:extLst>
            <c:ext xmlns:c16="http://schemas.microsoft.com/office/drawing/2014/chart" uri="{C3380CC4-5D6E-409C-BE32-E72D297353CC}">
              <c16:uniqueId val="{00000003-E905-EA4B-AE1E-8B3A456FA606}"/>
            </c:ext>
          </c:extLst>
        </c:ser>
        <c:ser>
          <c:idx val="2"/>
          <c:order val="2"/>
          <c:tx>
            <c:strRef>
              <c:f>Sheet1!$D$1</c:f>
              <c:strCache>
                <c:ptCount val="1"/>
                <c:pt idx="0">
                  <c:v>GPU</c:v>
                </c:pt>
              </c:strCache>
            </c:strRef>
          </c:tx>
          <c:spPr>
            <a:solidFill>
              <a:schemeClr val="tx2"/>
            </a:solidFill>
            <a:ln>
              <a:noFill/>
            </a:ln>
            <a:effectLst/>
          </c:spPr>
          <c:invertIfNegative val="0"/>
          <c:dPt>
            <c:idx val="2"/>
            <c:invertIfNegative val="0"/>
            <c:bubble3D val="0"/>
            <c:spPr>
              <a:noFill/>
              <a:ln>
                <a:noFill/>
              </a:ln>
              <a:effectLst/>
            </c:spPr>
            <c:extLst>
              <c:ext xmlns:c16="http://schemas.microsoft.com/office/drawing/2014/chart" uri="{C3380CC4-5D6E-409C-BE32-E72D297353CC}">
                <c16:uniqueId val="{00000005-E905-EA4B-AE1E-8B3A456FA606}"/>
              </c:ext>
            </c:extLst>
          </c:dPt>
          <c:cat>
            <c:numRef>
              <c:f>Sheet1!$A$2:$A$4</c:f>
              <c:numCache>
                <c:formatCode>General</c:formatCode>
                <c:ptCount val="3"/>
                <c:pt idx="0">
                  <c:v>512</c:v>
                </c:pt>
                <c:pt idx="1">
                  <c:v>65536</c:v>
                </c:pt>
                <c:pt idx="2">
                  <c:v>268435456</c:v>
                </c:pt>
              </c:numCache>
            </c:numRef>
          </c:cat>
          <c:val>
            <c:numRef>
              <c:f>Sheet1!$D$2:$D$4</c:f>
              <c:numCache>
                <c:formatCode>0.00000000</c:formatCode>
                <c:ptCount val="3"/>
                <c:pt idx="0">
                  <c:v>1</c:v>
                </c:pt>
                <c:pt idx="1">
                  <c:v>1</c:v>
                </c:pt>
                <c:pt idx="2">
                  <c:v>3.6587748986953203E-2</c:v>
                </c:pt>
              </c:numCache>
            </c:numRef>
          </c:val>
          <c:extLst>
            <c:ext xmlns:c16="http://schemas.microsoft.com/office/drawing/2014/chart" uri="{C3380CC4-5D6E-409C-BE32-E72D297353CC}">
              <c16:uniqueId val="{00000004-E905-EA4B-AE1E-8B3A456FA606}"/>
            </c:ext>
          </c:extLst>
        </c:ser>
        <c:dLbls>
          <c:showLegendKey val="0"/>
          <c:showVal val="0"/>
          <c:showCatName val="0"/>
          <c:showSerName val="0"/>
          <c:showPercent val="0"/>
          <c:showBubbleSize val="0"/>
        </c:dLbls>
        <c:gapWidth val="219"/>
        <c:overlap val="-27"/>
        <c:axId val="576743216"/>
        <c:axId val="576744944"/>
      </c:barChart>
      <c:catAx>
        <c:axId val="576743216"/>
        <c:scaling>
          <c:orientation val="minMax"/>
        </c:scaling>
        <c:delete val="0"/>
        <c:axPos val="b"/>
        <c:title>
          <c:tx>
            <c:rich>
              <a:bodyPr rot="0" spcFirstLastPara="1" vertOverflow="ellipsis" vert="horz" wrap="square" anchor="ctr" anchorCtr="1"/>
              <a:lstStyle/>
              <a:p>
                <a:pPr>
                  <a:defRPr sz="4400" b="0" i="0" u="none" strike="noStrike" kern="1200" baseline="0">
                    <a:solidFill>
                      <a:schemeClr val="bg1"/>
                    </a:solidFill>
                    <a:latin typeface="+mn-lt"/>
                    <a:ea typeface="+mn-ea"/>
                    <a:cs typeface="+mn-cs"/>
                  </a:defRPr>
                </a:pPr>
                <a:r>
                  <a:rPr lang="en-US" sz="4400">
                    <a:solidFill>
                      <a:schemeClr val="bg1"/>
                    </a:solidFill>
                  </a:rPr>
                  <a:t>Elements</a:t>
                </a:r>
              </a:p>
            </c:rich>
          </c:tx>
          <c:overlay val="0"/>
          <c:spPr>
            <a:noFill/>
            <a:ln>
              <a:noFill/>
            </a:ln>
            <a:effectLst/>
          </c:spPr>
          <c:txPr>
            <a:bodyPr rot="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crossAx val="576744944"/>
        <c:crosses val="autoZero"/>
        <c:auto val="1"/>
        <c:lblAlgn val="ctr"/>
        <c:lblOffset val="100"/>
        <c:noMultiLvlLbl val="0"/>
      </c:catAx>
      <c:valAx>
        <c:axId val="576744944"/>
        <c:scaling>
          <c:orientation val="minMax"/>
        </c:scaling>
        <c:delete val="1"/>
        <c:axPos val="l"/>
        <c:title>
          <c:tx>
            <c:rich>
              <a:bodyPr rot="-5400000" spcFirstLastPara="1" vertOverflow="ellipsis" vert="horz" wrap="square" anchor="ctr" anchorCtr="1"/>
              <a:lstStyle/>
              <a:p>
                <a:pPr>
                  <a:defRPr sz="4400" b="0" i="0" u="none" strike="noStrike" kern="1200" baseline="0">
                    <a:solidFill>
                      <a:schemeClr val="bg1"/>
                    </a:solidFill>
                    <a:latin typeface="+mn-lt"/>
                    <a:ea typeface="+mn-ea"/>
                    <a:cs typeface="+mn-cs"/>
                  </a:defRPr>
                </a:pPr>
                <a:r>
                  <a:rPr lang="en-US" sz="4400">
                    <a:solidFill>
                      <a:schemeClr val="bg1"/>
                    </a:solidFill>
                  </a:rPr>
                  <a:t>Normalized Elapsed</a:t>
                </a:r>
                <a:r>
                  <a:rPr lang="en-US" sz="4400" baseline="0">
                    <a:solidFill>
                      <a:schemeClr val="bg1"/>
                    </a:solidFill>
                  </a:rPr>
                  <a:t> Time</a:t>
                </a:r>
                <a:endParaRPr lang="en-US" sz="4400">
                  <a:solidFill>
                    <a:schemeClr val="bg1"/>
                  </a:solidFill>
                </a:endParaRPr>
              </a:p>
            </c:rich>
          </c:tx>
          <c:overlay val="0"/>
          <c:spPr>
            <a:noFill/>
            <a:ln>
              <a:noFill/>
            </a:ln>
            <a:effectLst/>
          </c:spPr>
          <c:txPr>
            <a:bodyPr rot="-540000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title>
        <c:numFmt formatCode="0.00E+00" sourceLinked="1"/>
        <c:majorTickMark val="none"/>
        <c:minorTickMark val="none"/>
        <c:tickLblPos val="nextTo"/>
        <c:crossAx val="576743216"/>
        <c:crosses val="autoZero"/>
        <c:crossBetween val="between"/>
      </c:valAx>
      <c:spPr>
        <a:noFill/>
        <a:ln>
          <a:noFill/>
        </a:ln>
        <a:effectLst/>
      </c:spPr>
    </c:plotArea>
    <c:legend>
      <c:legendPos val="t"/>
      <c:layout>
        <c:manualLayout>
          <c:xMode val="edge"/>
          <c:yMode val="edge"/>
          <c:x val="4.0450679935801537E-2"/>
          <c:y val="4.3379703609706458E-2"/>
          <c:w val="0.84541060799790446"/>
          <c:h val="6.8664831746981778E-2"/>
        </c:manualLayout>
      </c:layout>
      <c:overlay val="0"/>
      <c:spPr>
        <a:noFill/>
        <a:ln>
          <a:noFill/>
        </a:ln>
        <a:effectLst/>
      </c:spPr>
      <c:txPr>
        <a:bodyPr rot="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CPU (1 thread)</c:v>
                </c:pt>
              </c:strCache>
            </c:strRef>
          </c:tx>
          <c:spPr>
            <a:solidFill>
              <a:schemeClr val="accent5"/>
            </a:solidFill>
            <a:ln>
              <a:noFill/>
            </a:ln>
            <a:effectLst/>
          </c:spPr>
          <c:invertIfNegative val="0"/>
          <c:dPt>
            <c:idx val="2"/>
            <c:invertIfNegative val="0"/>
            <c:bubble3D val="0"/>
            <c:spPr>
              <a:solidFill>
                <a:schemeClr val="accent5"/>
              </a:solidFill>
              <a:ln>
                <a:noFill/>
              </a:ln>
              <a:effectLst/>
            </c:spPr>
            <c:extLst>
              <c:ext xmlns:c16="http://schemas.microsoft.com/office/drawing/2014/chart" uri="{C3380CC4-5D6E-409C-BE32-E72D297353CC}">
                <c16:uniqueId val="{0000000D-E9FA-4C40-9554-8D722EFEA5A4}"/>
              </c:ext>
            </c:extLst>
          </c:dPt>
          <c:cat>
            <c:numRef>
              <c:f>Sheet1!$A$2:$A$4</c:f>
              <c:numCache>
                <c:formatCode>General</c:formatCode>
                <c:ptCount val="3"/>
                <c:pt idx="0">
                  <c:v>512</c:v>
                </c:pt>
                <c:pt idx="1">
                  <c:v>65536</c:v>
                </c:pt>
                <c:pt idx="2">
                  <c:v>268435456</c:v>
                </c:pt>
              </c:numCache>
            </c:numRef>
          </c:cat>
          <c:val>
            <c:numRef>
              <c:f>Sheet1!$B$2:$B$4</c:f>
              <c:numCache>
                <c:formatCode>0.00E+00</c:formatCode>
                <c:ptCount val="3"/>
                <c:pt idx="0">
                  <c:v>4.6744872288323261E-3</c:v>
                </c:pt>
                <c:pt idx="1">
                  <c:v>0.92148710128397859</c:v>
                </c:pt>
                <c:pt idx="2">
                  <c:v>1</c:v>
                </c:pt>
              </c:numCache>
            </c:numRef>
          </c:val>
          <c:extLst>
            <c:ext xmlns:c16="http://schemas.microsoft.com/office/drawing/2014/chart" uri="{C3380CC4-5D6E-409C-BE32-E72D297353CC}">
              <c16:uniqueId val="{00000000-E9FA-4C40-9554-8D722EFEA5A4}"/>
            </c:ext>
          </c:extLst>
        </c:ser>
        <c:ser>
          <c:idx val="1"/>
          <c:order val="1"/>
          <c:tx>
            <c:strRef>
              <c:f>Sheet1!$C$1</c:f>
              <c:strCache>
                <c:ptCount val="1"/>
                <c:pt idx="0">
                  <c:v>CPU (64 threads)</c:v>
                </c:pt>
              </c:strCache>
            </c:strRef>
          </c:tx>
          <c:spPr>
            <a:solidFill>
              <a:schemeClr val="accent6"/>
            </a:solidFill>
            <a:ln>
              <a:noFill/>
            </a:ln>
            <a:effectLst/>
          </c:spPr>
          <c:invertIfNegative val="0"/>
          <c:cat>
            <c:numRef>
              <c:f>Sheet1!$A$2:$A$4</c:f>
              <c:numCache>
                <c:formatCode>General</c:formatCode>
                <c:ptCount val="3"/>
                <c:pt idx="0">
                  <c:v>512</c:v>
                </c:pt>
                <c:pt idx="1">
                  <c:v>65536</c:v>
                </c:pt>
                <c:pt idx="2">
                  <c:v>268435456</c:v>
                </c:pt>
              </c:numCache>
            </c:numRef>
          </c:cat>
          <c:val>
            <c:numRef>
              <c:f>Sheet1!$C$2:$C$4</c:f>
              <c:numCache>
                <c:formatCode>0.00E+00</c:formatCode>
                <c:ptCount val="3"/>
                <c:pt idx="0">
                  <c:v>0.72537852376197687</c:v>
                </c:pt>
                <c:pt idx="1">
                  <c:v>0.69619883624152068</c:v>
                </c:pt>
                <c:pt idx="2">
                  <c:v>0.58419077034982336</c:v>
                </c:pt>
              </c:numCache>
            </c:numRef>
          </c:val>
          <c:extLst>
            <c:ext xmlns:c16="http://schemas.microsoft.com/office/drawing/2014/chart" uri="{C3380CC4-5D6E-409C-BE32-E72D297353CC}">
              <c16:uniqueId val="{00000001-E9FA-4C40-9554-8D722EFEA5A4}"/>
            </c:ext>
          </c:extLst>
        </c:ser>
        <c:ser>
          <c:idx val="2"/>
          <c:order val="2"/>
          <c:tx>
            <c:strRef>
              <c:f>Sheet1!$D$1</c:f>
              <c:strCache>
                <c:ptCount val="1"/>
                <c:pt idx="0">
                  <c:v>GPU</c:v>
                </c:pt>
              </c:strCache>
            </c:strRef>
          </c:tx>
          <c:spPr>
            <a:solidFill>
              <a:schemeClr val="tx2"/>
            </a:solidFill>
            <a:ln>
              <a:noFill/>
            </a:ln>
            <a:effectLst/>
          </c:spPr>
          <c:invertIfNegative val="0"/>
          <c:cat>
            <c:numRef>
              <c:f>Sheet1!$A$2:$A$4</c:f>
              <c:numCache>
                <c:formatCode>General</c:formatCode>
                <c:ptCount val="3"/>
                <c:pt idx="0">
                  <c:v>512</c:v>
                </c:pt>
                <c:pt idx="1">
                  <c:v>65536</c:v>
                </c:pt>
                <c:pt idx="2">
                  <c:v>268435456</c:v>
                </c:pt>
              </c:numCache>
            </c:numRef>
          </c:cat>
          <c:val>
            <c:numRef>
              <c:f>Sheet1!$D$2:$D$4</c:f>
              <c:numCache>
                <c:formatCode>0.00000000</c:formatCode>
                <c:ptCount val="3"/>
                <c:pt idx="0">
                  <c:v>1</c:v>
                </c:pt>
                <c:pt idx="1">
                  <c:v>1</c:v>
                </c:pt>
                <c:pt idx="2">
                  <c:v>3.6587748986953203E-2</c:v>
                </c:pt>
              </c:numCache>
            </c:numRef>
          </c:val>
          <c:extLst>
            <c:ext xmlns:c16="http://schemas.microsoft.com/office/drawing/2014/chart" uri="{C3380CC4-5D6E-409C-BE32-E72D297353CC}">
              <c16:uniqueId val="{00000002-E9FA-4C40-9554-8D722EFEA5A4}"/>
            </c:ext>
          </c:extLst>
        </c:ser>
        <c:dLbls>
          <c:showLegendKey val="0"/>
          <c:showVal val="0"/>
          <c:showCatName val="0"/>
          <c:showSerName val="0"/>
          <c:showPercent val="0"/>
          <c:showBubbleSize val="0"/>
        </c:dLbls>
        <c:gapWidth val="219"/>
        <c:overlap val="-27"/>
        <c:axId val="576743216"/>
        <c:axId val="576744944"/>
      </c:barChart>
      <c:catAx>
        <c:axId val="576743216"/>
        <c:scaling>
          <c:orientation val="minMax"/>
        </c:scaling>
        <c:delete val="0"/>
        <c:axPos val="b"/>
        <c:title>
          <c:tx>
            <c:rich>
              <a:bodyPr rot="0" spcFirstLastPara="1" vertOverflow="ellipsis" vert="horz" wrap="square" anchor="ctr" anchorCtr="1"/>
              <a:lstStyle/>
              <a:p>
                <a:pPr>
                  <a:defRPr sz="4400" b="0" i="0" u="none" strike="noStrike" kern="1200" baseline="0">
                    <a:solidFill>
                      <a:schemeClr val="bg1"/>
                    </a:solidFill>
                    <a:latin typeface="+mn-lt"/>
                    <a:ea typeface="+mn-ea"/>
                    <a:cs typeface="+mn-cs"/>
                  </a:defRPr>
                </a:pPr>
                <a:r>
                  <a:rPr lang="en-US" sz="4400">
                    <a:solidFill>
                      <a:schemeClr val="bg1"/>
                    </a:solidFill>
                  </a:rPr>
                  <a:t>Elements</a:t>
                </a:r>
              </a:p>
            </c:rich>
          </c:tx>
          <c:overlay val="0"/>
          <c:spPr>
            <a:noFill/>
            <a:ln>
              <a:noFill/>
            </a:ln>
            <a:effectLst/>
          </c:spPr>
          <c:txPr>
            <a:bodyPr rot="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title>
        <c:numFmt formatCode="#,##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crossAx val="576744944"/>
        <c:crosses val="autoZero"/>
        <c:auto val="1"/>
        <c:lblAlgn val="ctr"/>
        <c:lblOffset val="100"/>
        <c:noMultiLvlLbl val="0"/>
      </c:catAx>
      <c:valAx>
        <c:axId val="576744944"/>
        <c:scaling>
          <c:orientation val="minMax"/>
        </c:scaling>
        <c:delete val="1"/>
        <c:axPos val="l"/>
        <c:title>
          <c:tx>
            <c:rich>
              <a:bodyPr rot="-5400000" spcFirstLastPara="1" vertOverflow="ellipsis" vert="horz" wrap="square" anchor="ctr" anchorCtr="1"/>
              <a:lstStyle/>
              <a:p>
                <a:pPr>
                  <a:defRPr sz="4400" b="0" i="0" u="none" strike="noStrike" kern="1200" baseline="0">
                    <a:solidFill>
                      <a:schemeClr val="bg1"/>
                    </a:solidFill>
                    <a:latin typeface="+mn-lt"/>
                    <a:ea typeface="+mn-ea"/>
                    <a:cs typeface="+mn-cs"/>
                  </a:defRPr>
                </a:pPr>
                <a:r>
                  <a:rPr lang="en-US" sz="4400">
                    <a:solidFill>
                      <a:schemeClr val="bg1"/>
                    </a:solidFill>
                  </a:rPr>
                  <a:t>Normalized Elapsed</a:t>
                </a:r>
                <a:r>
                  <a:rPr lang="en-US" sz="4400" baseline="0">
                    <a:solidFill>
                      <a:schemeClr val="bg1"/>
                    </a:solidFill>
                  </a:rPr>
                  <a:t> Time</a:t>
                </a:r>
                <a:endParaRPr lang="en-US" sz="4400">
                  <a:solidFill>
                    <a:schemeClr val="bg1"/>
                  </a:solidFill>
                </a:endParaRPr>
              </a:p>
            </c:rich>
          </c:tx>
          <c:overlay val="0"/>
          <c:spPr>
            <a:noFill/>
            <a:ln>
              <a:noFill/>
            </a:ln>
            <a:effectLst/>
          </c:spPr>
          <c:txPr>
            <a:bodyPr rot="-540000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title>
        <c:numFmt formatCode="0.00E+00" sourceLinked="1"/>
        <c:majorTickMark val="none"/>
        <c:minorTickMark val="none"/>
        <c:tickLblPos val="nextTo"/>
        <c:crossAx val="576743216"/>
        <c:crosses val="autoZero"/>
        <c:crossBetween val="between"/>
      </c:valAx>
      <c:spPr>
        <a:noFill/>
        <a:ln>
          <a:noFill/>
        </a:ln>
        <a:effectLst/>
      </c:spPr>
    </c:plotArea>
    <c:legend>
      <c:legendPos val="t"/>
      <c:layout>
        <c:manualLayout>
          <c:xMode val="edge"/>
          <c:yMode val="edge"/>
          <c:x val="4.0450679935801537E-2"/>
          <c:y val="4.3379703609706458E-2"/>
          <c:w val="0.84541060799790446"/>
          <c:h val="6.8664831746981778E-2"/>
        </c:manualLayout>
      </c:layout>
      <c:overlay val="0"/>
      <c:spPr>
        <a:noFill/>
        <a:ln>
          <a:noFill/>
        </a:ln>
        <a:effectLst/>
      </c:spPr>
      <c:txPr>
        <a:bodyPr rot="0" spcFirstLastPara="1" vertOverflow="ellipsis" vert="horz" wrap="square" anchor="ctr" anchorCtr="1"/>
        <a:lstStyle/>
        <a:p>
          <a:pPr>
            <a:defRPr sz="44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0.11253786987991481"/>
          <c:y val="2.304552263007999E-2"/>
          <c:w val="0.72393352099103558"/>
          <c:h val="0.7350205078712031"/>
        </c:manualLayout>
      </c:layout>
      <c:barChart>
        <c:barDir val="col"/>
        <c:grouping val="clustered"/>
        <c:varyColors val="0"/>
        <c:ser>
          <c:idx val="0"/>
          <c:order val="0"/>
          <c:tx>
            <c:strRef>
              <c:f>Sheet1!$C$2</c:f>
              <c:strCache>
                <c:ptCount val="1"/>
                <c:pt idx="0">
                  <c:v>Materialize</c:v>
                </c:pt>
              </c:strCache>
            </c:strRef>
          </c:tx>
          <c:spPr>
            <a:solidFill>
              <a:srgbClr val="8C8C8C"/>
            </a:solidFill>
          </c:spPr>
          <c:invertIfNegative val="0"/>
          <c:dPt>
            <c:idx val="0"/>
            <c:invertIfNegative val="0"/>
            <c:bubble3D val="0"/>
            <c:extLst xmlns:mc="http://schemas.openxmlformats.org/markup-compatibility/2006" xmlns:c14="http://schemas.microsoft.com/office/drawing/2007/8/2/chart" xmlns:c16="http://schemas.microsoft.com/office/drawing/2014/chart">
              <c:ext xmlns:c16="http://schemas.microsoft.com/office/drawing/2014/chart" uri="{C3380CC4-5D6E-409C-BE32-E72D297353CC}">
                <c16:uniqueId val="{00000000-0E7B-A74F-BA24-6FD3E3EF6F77}"/>
              </c:ext>
            </c:extLst>
          </c:dPt>
          <c:dPt>
            <c:idx val="1"/>
            <c:invertIfNegative val="0"/>
            <c:bubble3D val="0"/>
            <c:extLst xmlns:mc="http://schemas.openxmlformats.org/markup-compatibility/2006" xmlns:c14="http://schemas.microsoft.com/office/drawing/2007/8/2/chart" xmlns:c16="http://schemas.microsoft.com/office/drawing/2014/chart">
              <c:ext xmlns:c16="http://schemas.microsoft.com/office/drawing/2014/chart" uri="{C3380CC4-5D6E-409C-BE32-E72D297353CC}">
                <c16:uniqueId val="{00000001-0E7B-A74F-BA24-6FD3E3EF6F77}"/>
              </c:ext>
            </c:extLst>
          </c:dPt>
          <c:dPt>
            <c:idx val="2"/>
            <c:invertIfNegative val="0"/>
            <c:bubble3D val="0"/>
            <c:extLst xmlns:mc="http://schemas.openxmlformats.org/markup-compatibility/2006" xmlns:c14="http://schemas.microsoft.com/office/drawing/2007/8/2/chart" xmlns:c16="http://schemas.microsoft.com/office/drawing/2014/chart">
              <c:ext xmlns:c16="http://schemas.microsoft.com/office/drawing/2014/chart" uri="{C3380CC4-5D6E-409C-BE32-E72D297353CC}">
                <c16:uniqueId val="{00000002-0E7B-A74F-BA24-6FD3E3EF6F77}"/>
              </c:ext>
            </c:extLst>
          </c:dPt>
          <c:dPt>
            <c:idx val="3"/>
            <c:invertIfNegative val="0"/>
            <c:bubble3D val="0"/>
            <c:extLst xmlns:mc="http://schemas.openxmlformats.org/markup-compatibility/2006" xmlns:c14="http://schemas.microsoft.com/office/drawing/2007/8/2/chart" xmlns:c16="http://schemas.microsoft.com/office/drawing/2014/chart">
              <c:ext xmlns:c16="http://schemas.microsoft.com/office/drawing/2014/chart" uri="{C3380CC4-5D6E-409C-BE32-E72D297353CC}">
                <c16:uniqueId val="{00000003-0E7B-A74F-BA24-6FD3E3EF6F77}"/>
              </c:ext>
            </c:extLst>
          </c:dPt>
          <c:dPt>
            <c:idx val="4"/>
            <c:invertIfNegative val="0"/>
            <c:bubble3D val="0"/>
            <c:extLst xmlns:mc="http://schemas.openxmlformats.org/markup-compatibility/2006" xmlns:c14="http://schemas.microsoft.com/office/drawing/2007/8/2/chart" xmlns:c16="http://schemas.microsoft.com/office/drawing/2014/chart">
              <c:ext xmlns:c16="http://schemas.microsoft.com/office/drawing/2014/chart" uri="{C3380CC4-5D6E-409C-BE32-E72D297353CC}">
                <c16:uniqueId val="{00000004-0E7B-A74F-BA24-6FD3E3EF6F77}"/>
              </c:ext>
            </c:extLst>
          </c:dPt>
          <c:cat>
            <c:numRef>
              <c:f>Sheet1!$B$3:$B$11</c:f>
              <c:numCache>
                <c:formatCode>General</c:formatCode>
                <c:ptCount val="9"/>
                <c:pt idx="0">
                  <c:v>1048576</c:v>
                </c:pt>
                <c:pt idx="1">
                  <c:v>2097152</c:v>
                </c:pt>
                <c:pt idx="2">
                  <c:v>4194304</c:v>
                </c:pt>
                <c:pt idx="3">
                  <c:v>8388608</c:v>
                </c:pt>
                <c:pt idx="4">
                  <c:v>16777216</c:v>
                </c:pt>
                <c:pt idx="5">
                  <c:v>33554432</c:v>
                </c:pt>
                <c:pt idx="6">
                  <c:v>67108864</c:v>
                </c:pt>
                <c:pt idx="7">
                  <c:v>134217728</c:v>
                </c:pt>
                <c:pt idx="8">
                  <c:v>268435456</c:v>
                </c:pt>
              </c:numCache>
            </c:numRef>
          </c:cat>
          <c:val>
            <c:numRef>
              <c:f>Sheet1!$C$3:$C$11</c:f>
              <c:numCache>
                <c:formatCode>General</c:formatCode>
                <c:ptCount val="9"/>
                <c:pt idx="0">
                  <c:v>1</c:v>
                </c:pt>
                <c:pt idx="1">
                  <c:v>1</c:v>
                </c:pt>
                <c:pt idx="2">
                  <c:v>1</c:v>
                </c:pt>
                <c:pt idx="3">
                  <c:v>1</c:v>
                </c:pt>
                <c:pt idx="4">
                  <c:v>1</c:v>
                </c:pt>
                <c:pt idx="5">
                  <c:v>1</c:v>
                </c:pt>
                <c:pt idx="6">
                  <c:v>1</c:v>
                </c:pt>
                <c:pt idx="7">
                  <c:v>1</c:v>
                </c:pt>
                <c:pt idx="8">
                  <c:v>1</c:v>
                </c:pt>
              </c:numCache>
            </c:numRef>
          </c:val>
          <c:extLst xmlns:mc="http://schemas.openxmlformats.org/markup-compatibility/2006" xmlns:c14="http://schemas.microsoft.com/office/drawing/2007/8/2/chart" xmlns:c16="http://schemas.microsoft.com/office/drawing/2014/chart">
            <c:ext xmlns:c16="http://schemas.microsoft.com/office/drawing/2014/chart" uri="{C3380CC4-5D6E-409C-BE32-E72D297353CC}">
              <c16:uniqueId val="{00000005-0E7B-A74F-BA24-6FD3E3EF6F77}"/>
            </c:ext>
          </c:extLst>
        </c:ser>
        <c:ser>
          <c:idx val="1"/>
          <c:order val="1"/>
          <c:tx>
            <c:strRef>
              <c:f>Sheet1!$D$2</c:f>
              <c:strCache>
                <c:ptCount val="1"/>
                <c:pt idx="0">
                  <c:v>Fancy</c:v>
                </c:pt>
              </c:strCache>
            </c:strRef>
          </c:tx>
          <c:spPr>
            <a:solidFill>
              <a:srgbClr val="76B900"/>
            </a:solidFill>
          </c:spPr>
          <c:invertIfNegative val="0"/>
          <c:cat>
            <c:numRef>
              <c:f>Sheet1!$B$3:$B$11</c:f>
              <c:numCache>
                <c:formatCode>General</c:formatCode>
                <c:ptCount val="9"/>
                <c:pt idx="0">
                  <c:v>1048576</c:v>
                </c:pt>
                <c:pt idx="1">
                  <c:v>2097152</c:v>
                </c:pt>
                <c:pt idx="2">
                  <c:v>4194304</c:v>
                </c:pt>
                <c:pt idx="3">
                  <c:v>8388608</c:v>
                </c:pt>
                <c:pt idx="4">
                  <c:v>16777216</c:v>
                </c:pt>
                <c:pt idx="5">
                  <c:v>33554432</c:v>
                </c:pt>
                <c:pt idx="6">
                  <c:v>67108864</c:v>
                </c:pt>
                <c:pt idx="7">
                  <c:v>134217728</c:v>
                </c:pt>
                <c:pt idx="8">
                  <c:v>268435456</c:v>
                </c:pt>
              </c:numCache>
            </c:numRef>
          </c:cat>
          <c:val>
            <c:numRef>
              <c:f>Sheet1!$D$3:$D$11</c:f>
              <c:numCache>
                <c:formatCode>General</c:formatCode>
                <c:ptCount val="9"/>
                <c:pt idx="0">
                  <c:v>0.63484146925604423</c:v>
                </c:pt>
                <c:pt idx="1">
                  <c:v>0.67217383692940613</c:v>
                </c:pt>
                <c:pt idx="2">
                  <c:v>0.64502971242393914</c:v>
                </c:pt>
                <c:pt idx="3">
                  <c:v>0.67950207788209949</c:v>
                </c:pt>
                <c:pt idx="4">
                  <c:v>0.47455085734560615</c:v>
                </c:pt>
                <c:pt idx="5">
                  <c:v>0.49325885841829631</c:v>
                </c:pt>
                <c:pt idx="6">
                  <c:v>0.45398600137506617</c:v>
                </c:pt>
                <c:pt idx="7">
                  <c:v>0.42132837338316792</c:v>
                </c:pt>
                <c:pt idx="8">
                  <c:v>0.40867117853401314</c:v>
                </c:pt>
              </c:numCache>
            </c:numRef>
          </c:val>
          <c:extLst>
            <c:ext xmlns:c16="http://schemas.microsoft.com/office/drawing/2014/chart" uri="{C3380CC4-5D6E-409C-BE32-E72D297353CC}">
              <c16:uniqueId val="{00000006-0E7B-A74F-BA24-6FD3E3EF6F77}"/>
            </c:ext>
          </c:extLst>
        </c:ser>
        <c:dLbls>
          <c:showLegendKey val="0"/>
          <c:showVal val="0"/>
          <c:showCatName val="0"/>
          <c:showSerName val="0"/>
          <c:showPercent val="0"/>
          <c:showBubbleSize val="0"/>
        </c:dLbls>
        <c:gapWidth val="250"/>
        <c:axId val="-1928124256"/>
        <c:axId val="-1928123168"/>
      </c:barChart>
      <c:catAx>
        <c:axId val="-1928124256"/>
        <c:scaling>
          <c:orientation val="minMax"/>
        </c:scaling>
        <c:delete val="0"/>
        <c:axPos val="b"/>
        <c:title>
          <c:tx>
            <c:rich>
              <a:bodyPr/>
              <a:lstStyle/>
              <a:p>
                <a:pPr>
                  <a:defRPr/>
                </a:pPr>
                <a:r>
                  <a:rPr lang="en-US" sz="6000" b="0">
                    <a:solidFill>
                      <a:schemeClr val="bg1"/>
                    </a:solidFill>
                  </a:rPr>
                  <a:t># elements</a:t>
                </a:r>
              </a:p>
            </c:rich>
          </c:tx>
          <c:layout>
            <c:manualLayout>
              <c:xMode val="edge"/>
              <c:yMode val="edge"/>
              <c:x val="0.39567751680455354"/>
              <c:y val="0.8933313403632378"/>
            </c:manualLayout>
          </c:layout>
          <c:overlay val="0"/>
        </c:title>
        <c:numFmt formatCode="General" sourceLinked="0"/>
        <c:majorTickMark val="none"/>
        <c:minorTickMark val="none"/>
        <c:tickLblPos val="nextTo"/>
        <c:spPr>
          <a:ln w="31750">
            <a:solidFill>
              <a:srgbClr val="8C8C8C"/>
            </a:solidFill>
          </a:ln>
        </c:spPr>
        <c:txPr>
          <a:bodyPr/>
          <a:lstStyle/>
          <a:p>
            <a:pPr>
              <a:defRPr sz="3200" b="0">
                <a:solidFill>
                  <a:schemeClr val="bg1"/>
                </a:solidFill>
                <a:latin typeface="NVIDIA Sans" panose="020B0503020203020204" pitchFamily="34" charset="0"/>
                <a:cs typeface="NVIDIA Sans" panose="020B0503020203020204" pitchFamily="34" charset="0"/>
              </a:defRPr>
            </a:pPr>
            <a:endParaRPr lang="en-US"/>
          </a:p>
        </c:txPr>
        <c:crossAx val="-1928123168"/>
        <c:crosses val="autoZero"/>
        <c:auto val="1"/>
        <c:lblAlgn val="ctr"/>
        <c:lblOffset val="100"/>
        <c:noMultiLvlLbl val="0"/>
      </c:catAx>
      <c:valAx>
        <c:axId val="-1928123168"/>
        <c:scaling>
          <c:orientation val="minMax"/>
          <c:max val="1"/>
        </c:scaling>
        <c:delete val="0"/>
        <c:axPos val="l"/>
        <c:title>
          <c:tx>
            <c:rich>
              <a:bodyPr/>
              <a:lstStyle/>
              <a:p>
                <a:pPr>
                  <a:defRPr/>
                </a:pPr>
                <a:r>
                  <a:rPr lang="en-US" sz="6000" b="0">
                    <a:solidFill>
                      <a:schemeClr val="bg1"/>
                    </a:solidFill>
                  </a:rPr>
                  <a:t>Normalized Time</a:t>
                </a:r>
              </a:p>
            </c:rich>
          </c:tx>
          <c:layout>
            <c:manualLayout>
              <c:xMode val="edge"/>
              <c:yMode val="edge"/>
              <c:x val="2.1717416663496768E-2"/>
              <c:y val="0.11940190811019932"/>
            </c:manualLayout>
          </c:layout>
          <c:overlay val="0"/>
        </c:title>
        <c:numFmt formatCode="General" sourceLinked="1"/>
        <c:majorTickMark val="out"/>
        <c:minorTickMark val="none"/>
        <c:tickLblPos val="nextTo"/>
        <c:spPr>
          <a:ln>
            <a:noFill/>
          </a:ln>
        </c:spPr>
        <c:txPr>
          <a:bodyPr/>
          <a:lstStyle/>
          <a:p>
            <a:pPr>
              <a:defRPr sz="3200" b="0">
                <a:solidFill>
                  <a:schemeClr val="bg1"/>
                </a:solidFill>
                <a:latin typeface="NVIDIA Sans" panose="020B0503020203020204" pitchFamily="34" charset="0"/>
                <a:cs typeface="NVIDIA Sans" panose="020B0503020203020204" pitchFamily="34" charset="0"/>
              </a:defRPr>
            </a:pPr>
            <a:endParaRPr lang="en-US"/>
          </a:p>
        </c:txPr>
        <c:crossAx val="-1928124256"/>
        <c:crosses val="autoZero"/>
        <c:crossBetween val="between"/>
      </c:valAx>
      <c:spPr>
        <a:noFill/>
      </c:spPr>
    </c:plotArea>
    <c:legend>
      <c:legendPos val="r"/>
      <c:layout>
        <c:manualLayout>
          <c:xMode val="edge"/>
          <c:yMode val="edge"/>
          <c:x val="0.84673913043478266"/>
          <c:y val="0.33943832283499104"/>
          <c:w val="0.15326086956521739"/>
          <c:h val="0.16140413317501848"/>
        </c:manualLayout>
      </c:layout>
      <c:overlay val="0"/>
      <c:txPr>
        <a:bodyPr/>
        <a:lstStyle/>
        <a:p>
          <a:pPr>
            <a:defRPr sz="6000">
              <a:solidFill>
                <a:schemeClr val="bg1"/>
              </a:solidFill>
              <a:latin typeface="NVIDIA Sans" panose="020B0503020203020204" pitchFamily="34" charset="0"/>
              <a:cs typeface="NVIDIA Sans" panose="020B0503020203020204" pitchFamily="34" charset="0"/>
            </a:defRPr>
          </a:pPr>
          <a:endParaRPr lang="en-US"/>
        </a:p>
      </c:txPr>
    </c:legend>
    <c:plotVisOnly val="1"/>
    <c:dispBlanksAs val="gap"/>
    <c:showDLblsOverMax val="0"/>
  </c:chart>
  <c:externalData r:id="rId2">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0.11253786987991481"/>
          <c:y val="2.304552263007999E-2"/>
          <c:w val="0.88737957574143811"/>
          <c:h val="0.7350205078712031"/>
        </c:manualLayout>
      </c:layout>
      <c:barChart>
        <c:barDir val="col"/>
        <c:grouping val="clustered"/>
        <c:varyColors val="0"/>
        <c:ser>
          <c:idx val="0"/>
          <c:order val="0"/>
          <c:tx>
            <c:strRef>
              <c:f>Sheet1!$C$2</c:f>
              <c:strCache>
                <c:ptCount val="1"/>
                <c:pt idx="0">
                  <c:v>Materialize</c:v>
                </c:pt>
              </c:strCache>
            </c:strRef>
          </c:tx>
          <c:spPr>
            <a:solidFill>
              <a:srgbClr val="008564"/>
            </a:solidFill>
          </c:spPr>
          <c:invertIfNegative val="0"/>
          <c:dPt>
            <c:idx val="0"/>
            <c:invertIfNegative val="0"/>
            <c:bubble3D val="0"/>
            <c:extLst xmlns:mc="http://schemas.openxmlformats.org/markup-compatibility/2006" xmlns:c14="http://schemas.microsoft.com/office/drawing/2007/8/2/chart" xmlns:c16="http://schemas.microsoft.com/office/drawing/2014/chart">
              <c:ext xmlns:c16="http://schemas.microsoft.com/office/drawing/2014/chart" uri="{C3380CC4-5D6E-409C-BE32-E72D297353CC}">
                <c16:uniqueId val="{00000000-0E7B-A74F-BA24-6FD3E3EF6F77}"/>
              </c:ext>
            </c:extLst>
          </c:dPt>
          <c:dPt>
            <c:idx val="1"/>
            <c:invertIfNegative val="0"/>
            <c:bubble3D val="0"/>
            <c:extLst xmlns:mc="http://schemas.openxmlformats.org/markup-compatibility/2006" xmlns:c14="http://schemas.microsoft.com/office/drawing/2007/8/2/chart" xmlns:c16="http://schemas.microsoft.com/office/drawing/2014/chart">
              <c:ext xmlns:c16="http://schemas.microsoft.com/office/drawing/2014/chart" uri="{C3380CC4-5D6E-409C-BE32-E72D297353CC}">
                <c16:uniqueId val="{00000001-0E7B-A74F-BA24-6FD3E3EF6F77}"/>
              </c:ext>
            </c:extLst>
          </c:dPt>
          <c:dPt>
            <c:idx val="2"/>
            <c:invertIfNegative val="0"/>
            <c:bubble3D val="0"/>
            <c:extLst xmlns:mc="http://schemas.openxmlformats.org/markup-compatibility/2006" xmlns:c14="http://schemas.microsoft.com/office/drawing/2007/8/2/chart" xmlns:c16="http://schemas.microsoft.com/office/drawing/2014/chart">
              <c:ext xmlns:c16="http://schemas.microsoft.com/office/drawing/2014/chart" uri="{C3380CC4-5D6E-409C-BE32-E72D297353CC}">
                <c16:uniqueId val="{00000002-0E7B-A74F-BA24-6FD3E3EF6F77}"/>
              </c:ext>
            </c:extLst>
          </c:dPt>
          <c:dPt>
            <c:idx val="3"/>
            <c:invertIfNegative val="0"/>
            <c:bubble3D val="0"/>
            <c:extLst xmlns:mc="http://schemas.openxmlformats.org/markup-compatibility/2006" xmlns:c14="http://schemas.microsoft.com/office/drawing/2007/8/2/chart" xmlns:c16="http://schemas.microsoft.com/office/drawing/2014/chart">
              <c:ext xmlns:c16="http://schemas.microsoft.com/office/drawing/2014/chart" uri="{C3380CC4-5D6E-409C-BE32-E72D297353CC}">
                <c16:uniqueId val="{00000003-0E7B-A74F-BA24-6FD3E3EF6F77}"/>
              </c:ext>
            </c:extLst>
          </c:dPt>
          <c:dPt>
            <c:idx val="4"/>
            <c:invertIfNegative val="0"/>
            <c:bubble3D val="0"/>
            <c:extLst xmlns:mc="http://schemas.openxmlformats.org/markup-compatibility/2006" xmlns:c14="http://schemas.microsoft.com/office/drawing/2007/8/2/chart" xmlns:c16="http://schemas.microsoft.com/office/drawing/2014/chart">
              <c:ext xmlns:c16="http://schemas.microsoft.com/office/drawing/2014/chart" uri="{C3380CC4-5D6E-409C-BE32-E72D297353CC}">
                <c16:uniqueId val="{00000004-0E7B-A74F-BA24-6FD3E3EF6F77}"/>
              </c:ext>
            </c:extLst>
          </c:dPt>
          <c:cat>
            <c:numRef>
              <c:f>Sheet1!$B$3:$B$11</c:f>
              <c:numCache>
                <c:formatCode>General</c:formatCode>
                <c:ptCount val="9"/>
                <c:pt idx="0">
                  <c:v>1048576</c:v>
                </c:pt>
                <c:pt idx="1">
                  <c:v>2097152</c:v>
                </c:pt>
                <c:pt idx="2">
                  <c:v>4194304</c:v>
                </c:pt>
                <c:pt idx="3">
                  <c:v>8388608</c:v>
                </c:pt>
                <c:pt idx="4">
                  <c:v>16777216</c:v>
                </c:pt>
                <c:pt idx="5">
                  <c:v>33554432</c:v>
                </c:pt>
                <c:pt idx="6">
                  <c:v>67108864</c:v>
                </c:pt>
              </c:numCache>
            </c:numRef>
          </c:cat>
          <c:val>
            <c:numRef>
              <c:f>Sheet1!$C$3:$C$11</c:f>
              <c:numCache>
                <c:formatCode>General</c:formatCode>
                <c:ptCount val="9"/>
                <c:pt idx="0">
                  <c:v>63.266367198700173</c:v>
                </c:pt>
                <c:pt idx="1">
                  <c:v>104.66140814683436</c:v>
                </c:pt>
                <c:pt idx="2">
                  <c:v>116.48922173446331</c:v>
                </c:pt>
                <c:pt idx="3">
                  <c:v>117.64227294137798</c:v>
                </c:pt>
                <c:pt idx="4">
                  <c:v>115.6169256795348</c:v>
                </c:pt>
                <c:pt idx="5">
                  <c:v>102.56914994065806</c:v>
                </c:pt>
                <c:pt idx="6">
                  <c:v>103.24483404019335</c:v>
                </c:pt>
              </c:numCache>
            </c:numRef>
          </c:val>
          <c:extLst xmlns:mc="http://schemas.openxmlformats.org/markup-compatibility/2006" xmlns:c14="http://schemas.microsoft.com/office/drawing/2007/8/2/chart" xmlns:c16="http://schemas.microsoft.com/office/drawing/2014/chart">
            <c:ext xmlns:c16="http://schemas.microsoft.com/office/drawing/2014/chart" uri="{C3380CC4-5D6E-409C-BE32-E72D297353CC}">
              <c16:uniqueId val="{00000005-0E7B-A74F-BA24-6FD3E3EF6F77}"/>
            </c:ext>
          </c:extLst>
        </c:ser>
        <c:dLbls>
          <c:showLegendKey val="0"/>
          <c:showVal val="0"/>
          <c:showCatName val="0"/>
          <c:showSerName val="0"/>
          <c:showPercent val="0"/>
          <c:showBubbleSize val="0"/>
        </c:dLbls>
        <c:gapWidth val="250"/>
        <c:axId val="-1928124256"/>
        <c:axId val="-1928123168"/>
      </c:barChart>
      <c:catAx>
        <c:axId val="-1928124256"/>
        <c:scaling>
          <c:orientation val="minMax"/>
        </c:scaling>
        <c:delete val="0"/>
        <c:axPos val="b"/>
        <c:title>
          <c:tx>
            <c:rich>
              <a:bodyPr/>
              <a:lstStyle/>
              <a:p>
                <a:pPr>
                  <a:defRPr/>
                </a:pPr>
                <a:r>
                  <a:rPr lang="en-US" sz="6000" b="0">
                    <a:solidFill>
                      <a:schemeClr val="bg1"/>
                    </a:solidFill>
                  </a:rPr>
                  <a:t># columns</a:t>
                </a:r>
              </a:p>
            </c:rich>
          </c:tx>
          <c:layout>
            <c:manualLayout>
              <c:xMode val="edge"/>
              <c:yMode val="edge"/>
              <c:x val="0.39567751680455354"/>
              <c:y val="0.8933313403632378"/>
            </c:manualLayout>
          </c:layout>
          <c:overlay val="0"/>
        </c:title>
        <c:numFmt formatCode="General" sourceLinked="0"/>
        <c:majorTickMark val="none"/>
        <c:minorTickMark val="none"/>
        <c:tickLblPos val="nextTo"/>
        <c:spPr>
          <a:ln w="31750">
            <a:solidFill>
              <a:srgbClr val="8C8C8C"/>
            </a:solidFill>
          </a:ln>
        </c:spPr>
        <c:txPr>
          <a:bodyPr/>
          <a:lstStyle/>
          <a:p>
            <a:pPr>
              <a:defRPr sz="3200" b="0">
                <a:solidFill>
                  <a:schemeClr val="bg1"/>
                </a:solidFill>
                <a:latin typeface="NVIDIA Sans" panose="020B0503020203020204" pitchFamily="34" charset="0"/>
                <a:cs typeface="NVIDIA Sans" panose="020B0503020203020204" pitchFamily="34" charset="0"/>
              </a:defRPr>
            </a:pPr>
            <a:endParaRPr lang="en-US"/>
          </a:p>
        </c:txPr>
        <c:crossAx val="-1928123168"/>
        <c:crosses val="autoZero"/>
        <c:auto val="1"/>
        <c:lblAlgn val="ctr"/>
        <c:lblOffset val="100"/>
        <c:noMultiLvlLbl val="0"/>
      </c:catAx>
      <c:valAx>
        <c:axId val="-1928123168"/>
        <c:scaling>
          <c:orientation val="minMax"/>
        </c:scaling>
        <c:delete val="0"/>
        <c:axPos val="l"/>
        <c:title>
          <c:tx>
            <c:rich>
              <a:bodyPr/>
              <a:lstStyle/>
              <a:p>
                <a:pPr>
                  <a:defRPr/>
                </a:pPr>
                <a:r>
                  <a:rPr lang="en-US" sz="6000" b="0">
                    <a:solidFill>
                      <a:schemeClr val="bg1"/>
                    </a:solidFill>
                  </a:rPr>
                  <a:t>Speedup</a:t>
                </a:r>
              </a:p>
            </c:rich>
          </c:tx>
          <c:layout>
            <c:manualLayout>
              <c:xMode val="edge"/>
              <c:yMode val="edge"/>
              <c:x val="2.3327722621628813E-2"/>
              <c:y val="0.25815798148860514"/>
            </c:manualLayout>
          </c:layout>
          <c:overlay val="0"/>
        </c:title>
        <c:numFmt formatCode="General" sourceLinked="1"/>
        <c:majorTickMark val="out"/>
        <c:minorTickMark val="none"/>
        <c:tickLblPos val="nextTo"/>
        <c:spPr>
          <a:ln>
            <a:noFill/>
          </a:ln>
        </c:spPr>
        <c:txPr>
          <a:bodyPr/>
          <a:lstStyle/>
          <a:p>
            <a:pPr>
              <a:defRPr sz="3200" b="0">
                <a:solidFill>
                  <a:schemeClr val="bg1"/>
                </a:solidFill>
                <a:latin typeface="NVIDIA Sans" panose="020B0503020203020204" pitchFamily="34" charset="0"/>
                <a:cs typeface="NVIDIA Sans" panose="020B0503020203020204" pitchFamily="34" charset="0"/>
              </a:defRPr>
            </a:pPr>
            <a:endParaRPr lang="en-US"/>
          </a:p>
        </c:txPr>
        <c:crossAx val="-1928124256"/>
        <c:crosses val="autoZero"/>
        <c:crossBetween val="between"/>
      </c:valAx>
      <c:spPr>
        <a:noFill/>
      </c:spPr>
    </c:plotArea>
    <c:legend>
      <c:legendPos val="r"/>
      <c:layout>
        <c:manualLayout>
          <c:xMode val="edge"/>
          <c:yMode val="edge"/>
          <c:x val="0.81976650563607101"/>
          <c:y val="0.33943832283499104"/>
          <c:w val="0.15326086956521739"/>
          <c:h val="0.16140413317501848"/>
        </c:manualLayout>
      </c:layout>
      <c:overlay val="0"/>
      <c:txPr>
        <a:bodyPr/>
        <a:lstStyle/>
        <a:p>
          <a:pPr>
            <a:defRPr sz="6000">
              <a:solidFill>
                <a:schemeClr val="bg1"/>
              </a:solidFill>
              <a:latin typeface="NVIDIA Sans" panose="020B0503020203020204" pitchFamily="34" charset="0"/>
              <a:cs typeface="NVIDIA Sans" panose="020B0503020203020204" pitchFamily="34" charset="0"/>
            </a:defRPr>
          </a:pPr>
          <a:endParaRPr lang="en-US"/>
        </a:p>
      </c:txPr>
    </c:legend>
    <c:plotVisOnly val="1"/>
    <c:dispBlanksAs val="gap"/>
    <c:showDLblsOverMax val="0"/>
  </c:chart>
  <c:externalData r:id="rId2">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dk2" tx1="lt1" bg2="dk1" tx2="lt2" accent1="accent1" accent2="accent2" accent3="accent3" accent4="accent4" accent5="accent5" accent6="accent6" hlink="hlink" folHlink="folHlink"/>
  <c:chart>
    <c:autoTitleDeleted val="1"/>
    <c:plotArea>
      <c:layout>
        <c:manualLayout>
          <c:layoutTarget val="inner"/>
          <c:xMode val="edge"/>
          <c:yMode val="edge"/>
          <c:x val="0.11253786987991481"/>
          <c:y val="2.304552263007999E-2"/>
          <c:w val="0.88737957574143811"/>
          <c:h val="0.7350205078712031"/>
        </c:manualLayout>
      </c:layout>
      <c:barChart>
        <c:barDir val="col"/>
        <c:grouping val="clustered"/>
        <c:varyColors val="0"/>
        <c:ser>
          <c:idx val="0"/>
          <c:order val="0"/>
          <c:tx>
            <c:strRef>
              <c:f>Sheet1!$C$2</c:f>
              <c:strCache>
                <c:ptCount val="1"/>
                <c:pt idx="0">
                  <c:v>Materialize</c:v>
                </c:pt>
              </c:strCache>
            </c:strRef>
          </c:tx>
          <c:spPr>
            <a:solidFill>
              <a:srgbClr val="008564"/>
            </a:solidFill>
          </c:spPr>
          <c:invertIfNegative val="0"/>
          <c:dPt>
            <c:idx val="0"/>
            <c:invertIfNegative val="0"/>
            <c:bubble3D val="0"/>
            <c:extLst xmlns:mc="http://schemas.openxmlformats.org/markup-compatibility/2006" xmlns:c14="http://schemas.microsoft.com/office/drawing/2007/8/2/chart" xmlns:c16="http://schemas.microsoft.com/office/drawing/2014/chart">
              <c:ext xmlns:c16="http://schemas.microsoft.com/office/drawing/2014/chart" uri="{C3380CC4-5D6E-409C-BE32-E72D297353CC}">
                <c16:uniqueId val="{00000000-0E7B-A74F-BA24-6FD3E3EF6F77}"/>
              </c:ext>
            </c:extLst>
          </c:dPt>
          <c:dPt>
            <c:idx val="1"/>
            <c:invertIfNegative val="0"/>
            <c:bubble3D val="0"/>
            <c:extLst xmlns:mc="http://schemas.openxmlformats.org/markup-compatibility/2006" xmlns:c14="http://schemas.microsoft.com/office/drawing/2007/8/2/chart" xmlns:c16="http://schemas.microsoft.com/office/drawing/2014/chart">
              <c:ext xmlns:c16="http://schemas.microsoft.com/office/drawing/2014/chart" uri="{C3380CC4-5D6E-409C-BE32-E72D297353CC}">
                <c16:uniqueId val="{00000001-0E7B-A74F-BA24-6FD3E3EF6F77}"/>
              </c:ext>
            </c:extLst>
          </c:dPt>
          <c:dPt>
            <c:idx val="2"/>
            <c:invertIfNegative val="0"/>
            <c:bubble3D val="0"/>
            <c:extLst xmlns:mc="http://schemas.openxmlformats.org/markup-compatibility/2006" xmlns:c14="http://schemas.microsoft.com/office/drawing/2007/8/2/chart" xmlns:c16="http://schemas.microsoft.com/office/drawing/2014/chart">
              <c:ext xmlns:c16="http://schemas.microsoft.com/office/drawing/2014/chart" uri="{C3380CC4-5D6E-409C-BE32-E72D297353CC}">
                <c16:uniqueId val="{00000002-0E7B-A74F-BA24-6FD3E3EF6F77}"/>
              </c:ext>
            </c:extLst>
          </c:dPt>
          <c:dPt>
            <c:idx val="3"/>
            <c:invertIfNegative val="0"/>
            <c:bubble3D val="0"/>
            <c:extLst xmlns:mc="http://schemas.openxmlformats.org/markup-compatibility/2006" xmlns:c14="http://schemas.microsoft.com/office/drawing/2007/8/2/chart" xmlns:c16="http://schemas.microsoft.com/office/drawing/2014/chart">
              <c:ext xmlns:c16="http://schemas.microsoft.com/office/drawing/2014/chart" uri="{C3380CC4-5D6E-409C-BE32-E72D297353CC}">
                <c16:uniqueId val="{00000003-0E7B-A74F-BA24-6FD3E3EF6F77}"/>
              </c:ext>
            </c:extLst>
          </c:dPt>
          <c:dPt>
            <c:idx val="4"/>
            <c:invertIfNegative val="0"/>
            <c:bubble3D val="0"/>
            <c:extLst xmlns:mc="http://schemas.openxmlformats.org/markup-compatibility/2006" xmlns:c14="http://schemas.microsoft.com/office/drawing/2007/8/2/chart" xmlns:c16="http://schemas.microsoft.com/office/drawing/2014/chart">
              <c:ext xmlns:c16="http://schemas.microsoft.com/office/drawing/2014/chart" uri="{C3380CC4-5D6E-409C-BE32-E72D297353CC}">
                <c16:uniqueId val="{00000004-0E7B-A74F-BA24-6FD3E3EF6F77}"/>
              </c:ext>
            </c:extLst>
          </c:dPt>
          <c:cat>
            <c:numRef>
              <c:f>Sheet1!$B$3:$B$11</c:f>
              <c:numCache>
                <c:formatCode>General</c:formatCode>
                <c:ptCount val="9"/>
                <c:pt idx="0">
                  <c:v>1048576</c:v>
                </c:pt>
                <c:pt idx="1">
                  <c:v>2097152</c:v>
                </c:pt>
                <c:pt idx="2">
                  <c:v>4194304</c:v>
                </c:pt>
                <c:pt idx="3">
                  <c:v>8388608</c:v>
                </c:pt>
                <c:pt idx="4">
                  <c:v>16777216</c:v>
                </c:pt>
                <c:pt idx="5">
                  <c:v>33554432</c:v>
                </c:pt>
                <c:pt idx="6">
                  <c:v>67108864</c:v>
                </c:pt>
              </c:numCache>
            </c:numRef>
          </c:cat>
          <c:val>
            <c:numRef>
              <c:f>Sheet1!$C$3:$C$11</c:f>
              <c:numCache>
                <c:formatCode>General</c:formatCode>
                <c:ptCount val="9"/>
                <c:pt idx="0">
                  <c:v>63.266367198700173</c:v>
                </c:pt>
                <c:pt idx="1">
                  <c:v>104.66140814683436</c:v>
                </c:pt>
                <c:pt idx="2">
                  <c:v>116.48922173446331</c:v>
                </c:pt>
                <c:pt idx="3">
                  <c:v>117.64227294137798</c:v>
                </c:pt>
                <c:pt idx="4">
                  <c:v>115.6169256795348</c:v>
                </c:pt>
                <c:pt idx="5">
                  <c:v>102.56914994065806</c:v>
                </c:pt>
                <c:pt idx="6">
                  <c:v>103.24483404019335</c:v>
                </c:pt>
              </c:numCache>
            </c:numRef>
          </c:val>
          <c:extLst xmlns:mc="http://schemas.openxmlformats.org/markup-compatibility/2006" xmlns:c14="http://schemas.microsoft.com/office/drawing/2007/8/2/chart" xmlns:c16="http://schemas.microsoft.com/office/drawing/2014/chart">
            <c:ext xmlns:c16="http://schemas.microsoft.com/office/drawing/2014/chart" uri="{C3380CC4-5D6E-409C-BE32-E72D297353CC}">
              <c16:uniqueId val="{00000005-0E7B-A74F-BA24-6FD3E3EF6F77}"/>
            </c:ext>
          </c:extLst>
        </c:ser>
        <c:ser>
          <c:idx val="1"/>
          <c:order val="1"/>
          <c:tx>
            <c:strRef>
              <c:f>Sheet1!$D$2</c:f>
              <c:strCache>
                <c:ptCount val="1"/>
                <c:pt idx="0">
                  <c:v>Fancy</c:v>
                </c:pt>
              </c:strCache>
            </c:strRef>
          </c:tx>
          <c:spPr>
            <a:solidFill>
              <a:srgbClr val="76B900"/>
            </a:solidFill>
          </c:spPr>
          <c:invertIfNegative val="0"/>
          <c:cat>
            <c:numRef>
              <c:f>Sheet1!$B$3:$B$11</c:f>
              <c:numCache>
                <c:formatCode>General</c:formatCode>
                <c:ptCount val="9"/>
                <c:pt idx="0">
                  <c:v>1048576</c:v>
                </c:pt>
                <c:pt idx="1">
                  <c:v>2097152</c:v>
                </c:pt>
                <c:pt idx="2">
                  <c:v>4194304</c:v>
                </c:pt>
                <c:pt idx="3">
                  <c:v>8388608</c:v>
                </c:pt>
                <c:pt idx="4">
                  <c:v>16777216</c:v>
                </c:pt>
                <c:pt idx="5">
                  <c:v>33554432</c:v>
                </c:pt>
                <c:pt idx="6">
                  <c:v>67108864</c:v>
                </c:pt>
              </c:numCache>
            </c:numRef>
          </c:cat>
          <c:val>
            <c:numRef>
              <c:f>Sheet1!$D$3:$D$11</c:f>
              <c:numCache>
                <c:formatCode>General</c:formatCode>
                <c:ptCount val="9"/>
                <c:pt idx="0">
                  <c:v>118.40094440867138</c:v>
                </c:pt>
                <c:pt idx="1">
                  <c:v>301.9542253521127</c:v>
                </c:pt>
                <c:pt idx="2">
                  <c:v>329.69916923540694</c:v>
                </c:pt>
                <c:pt idx="3">
                  <c:v>336.50314403781113</c:v>
                </c:pt>
                <c:pt idx="4">
                  <c:v>333.04450015669067</c:v>
                </c:pt>
                <c:pt idx="5">
                  <c:v>306.97878106203234</c:v>
                </c:pt>
                <c:pt idx="6">
                  <c:v>310.70627303053925</c:v>
                </c:pt>
              </c:numCache>
            </c:numRef>
          </c:val>
          <c:extLst>
            <c:ext xmlns:c16="http://schemas.microsoft.com/office/drawing/2014/chart" uri="{C3380CC4-5D6E-409C-BE32-E72D297353CC}">
              <c16:uniqueId val="{00000006-0E7B-A74F-BA24-6FD3E3EF6F77}"/>
            </c:ext>
          </c:extLst>
        </c:ser>
        <c:dLbls>
          <c:showLegendKey val="0"/>
          <c:showVal val="0"/>
          <c:showCatName val="0"/>
          <c:showSerName val="0"/>
          <c:showPercent val="0"/>
          <c:showBubbleSize val="0"/>
        </c:dLbls>
        <c:gapWidth val="250"/>
        <c:axId val="-1928124256"/>
        <c:axId val="-1928123168"/>
      </c:barChart>
      <c:catAx>
        <c:axId val="-1928124256"/>
        <c:scaling>
          <c:orientation val="minMax"/>
        </c:scaling>
        <c:delete val="0"/>
        <c:axPos val="b"/>
        <c:title>
          <c:tx>
            <c:rich>
              <a:bodyPr/>
              <a:lstStyle/>
              <a:p>
                <a:pPr>
                  <a:defRPr/>
                </a:pPr>
                <a:r>
                  <a:rPr lang="en-US" sz="6000" b="0">
                    <a:solidFill>
                      <a:schemeClr val="bg1"/>
                    </a:solidFill>
                  </a:rPr>
                  <a:t># columns</a:t>
                </a:r>
              </a:p>
            </c:rich>
          </c:tx>
          <c:layout>
            <c:manualLayout>
              <c:xMode val="edge"/>
              <c:yMode val="edge"/>
              <c:x val="0.39567751680455354"/>
              <c:y val="0.8933313403632378"/>
            </c:manualLayout>
          </c:layout>
          <c:overlay val="0"/>
        </c:title>
        <c:numFmt formatCode="General" sourceLinked="0"/>
        <c:majorTickMark val="none"/>
        <c:minorTickMark val="none"/>
        <c:tickLblPos val="nextTo"/>
        <c:spPr>
          <a:ln w="31750">
            <a:solidFill>
              <a:srgbClr val="8C8C8C"/>
            </a:solidFill>
          </a:ln>
        </c:spPr>
        <c:txPr>
          <a:bodyPr/>
          <a:lstStyle/>
          <a:p>
            <a:pPr>
              <a:defRPr sz="3200" b="0">
                <a:solidFill>
                  <a:schemeClr val="bg1"/>
                </a:solidFill>
                <a:latin typeface="NVIDIA Sans" panose="020B0503020203020204" pitchFamily="34" charset="0"/>
                <a:cs typeface="NVIDIA Sans" panose="020B0503020203020204" pitchFamily="34" charset="0"/>
              </a:defRPr>
            </a:pPr>
            <a:endParaRPr lang="en-US"/>
          </a:p>
        </c:txPr>
        <c:crossAx val="-1928123168"/>
        <c:crosses val="autoZero"/>
        <c:auto val="1"/>
        <c:lblAlgn val="ctr"/>
        <c:lblOffset val="100"/>
        <c:noMultiLvlLbl val="0"/>
      </c:catAx>
      <c:valAx>
        <c:axId val="-1928123168"/>
        <c:scaling>
          <c:orientation val="minMax"/>
        </c:scaling>
        <c:delete val="0"/>
        <c:axPos val="l"/>
        <c:title>
          <c:tx>
            <c:rich>
              <a:bodyPr/>
              <a:lstStyle/>
              <a:p>
                <a:pPr>
                  <a:defRPr/>
                </a:pPr>
                <a:r>
                  <a:rPr lang="en-US" sz="6000" b="0">
                    <a:solidFill>
                      <a:schemeClr val="bg1"/>
                    </a:solidFill>
                  </a:rPr>
                  <a:t>Speedup</a:t>
                </a:r>
              </a:p>
            </c:rich>
          </c:tx>
          <c:layout>
            <c:manualLayout>
              <c:xMode val="edge"/>
              <c:yMode val="edge"/>
              <c:x val="2.3327722621628813E-2"/>
              <c:y val="0.25815798148860514"/>
            </c:manualLayout>
          </c:layout>
          <c:overlay val="0"/>
        </c:title>
        <c:numFmt formatCode="General" sourceLinked="1"/>
        <c:majorTickMark val="out"/>
        <c:minorTickMark val="none"/>
        <c:tickLblPos val="nextTo"/>
        <c:spPr>
          <a:ln>
            <a:noFill/>
          </a:ln>
        </c:spPr>
        <c:txPr>
          <a:bodyPr/>
          <a:lstStyle/>
          <a:p>
            <a:pPr>
              <a:defRPr sz="3200" b="0">
                <a:solidFill>
                  <a:schemeClr val="bg1"/>
                </a:solidFill>
                <a:latin typeface="NVIDIA Sans" panose="020B0503020203020204" pitchFamily="34" charset="0"/>
                <a:cs typeface="NVIDIA Sans" panose="020B0503020203020204" pitchFamily="34" charset="0"/>
              </a:defRPr>
            </a:pPr>
            <a:endParaRPr lang="en-US"/>
          </a:p>
        </c:txPr>
        <c:crossAx val="-1928124256"/>
        <c:crosses val="autoZero"/>
        <c:crossBetween val="between"/>
      </c:valAx>
      <c:spPr>
        <a:noFill/>
      </c:spPr>
    </c:plotArea>
    <c:legend>
      <c:legendPos val="r"/>
      <c:layout>
        <c:manualLayout>
          <c:xMode val="edge"/>
          <c:yMode val="edge"/>
          <c:x val="0.81976650563607101"/>
          <c:y val="0.33943832283499104"/>
          <c:w val="0.15326086956521739"/>
          <c:h val="0.16140413317501848"/>
        </c:manualLayout>
      </c:layout>
      <c:overlay val="0"/>
      <c:txPr>
        <a:bodyPr/>
        <a:lstStyle/>
        <a:p>
          <a:pPr>
            <a:defRPr sz="6000">
              <a:solidFill>
                <a:schemeClr val="bg1"/>
              </a:solidFill>
              <a:latin typeface="NVIDIA Sans" panose="020B0503020203020204" pitchFamily="34" charset="0"/>
              <a:cs typeface="NVIDIA Sans" panose="020B0503020203020204" pitchFamily="34" charset="0"/>
            </a:defRPr>
          </a:pPr>
          <a:endParaRPr lang="en-US"/>
        </a:p>
      </c:txPr>
    </c:legend>
    <c:plotVisOnly val="1"/>
    <c:dispBlanksAs val="gap"/>
    <c:showDLblsOverMax val="0"/>
  </c:chart>
  <c:externalData r:id="rId2">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234FAB7-7DF1-470D-9D24-E6B58A84B80C}"/>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7" y="8736015"/>
            <a:ext cx="963023" cy="331788"/>
          </a:xfrm>
          <a:prstGeom prst="rect">
            <a:avLst/>
          </a:prstGeom>
        </p:spPr>
      </p:pic>
      <p:sp>
        <p:nvSpPr>
          <p:cNvPr id="3" name="Date Placeholder 2">
            <a:extLst>
              <a:ext uri="{FF2B5EF4-FFF2-40B4-BE49-F238E27FC236}">
                <a16:creationId xmlns:a16="http://schemas.microsoft.com/office/drawing/2014/main" id="{A0E88521-8FCE-4BCB-8B67-373058552718}"/>
              </a:ext>
            </a:extLst>
          </p:cNvPr>
          <p:cNvSpPr>
            <a:spLocks noGrp="1"/>
          </p:cNvSpPr>
          <p:nvPr>
            <p:ph type="dt" sz="quarter" idx="1"/>
          </p:nvPr>
        </p:nvSpPr>
        <p:spPr>
          <a:xfrm>
            <a:off x="3884613" y="1"/>
            <a:ext cx="2971800" cy="458788"/>
          </a:xfrm>
          <a:prstGeom prst="rect">
            <a:avLst/>
          </a:prstGeom>
        </p:spPr>
        <p:txBody>
          <a:bodyPr vert="horz" lIns="91440" tIns="45720" rIns="91440" bIns="45720" rtlCol="0"/>
          <a:lstStyle>
            <a:lvl1pPr algn="r">
              <a:defRPr sz="1200"/>
            </a:lvl1pPr>
          </a:lstStyle>
          <a:p>
            <a:fld id="{D8C0846B-0977-4E9D-973A-F0EA2C10623B}" type="datetimeFigureOut">
              <a:rPr lang="en-US" smtClean="0">
                <a:latin typeface="NVIDIA Sans" panose="020B0503020203020204" pitchFamily="34" charset="0"/>
                <a:cs typeface="NVIDIA Sans" panose="020B0503020203020204" pitchFamily="34" charset="0"/>
              </a:rPr>
              <a:t>2/7/2025</a:t>
            </a:fld>
            <a:endParaRPr lang="en-US">
              <a:latin typeface="NVIDIA Sans" panose="020B0503020203020204" pitchFamily="34" charset="0"/>
              <a:cs typeface="NVIDIA Sans" panose="020B0503020203020204" pitchFamily="34" charset="0"/>
            </a:endParaRPr>
          </a:p>
        </p:txBody>
      </p:sp>
      <p:sp>
        <p:nvSpPr>
          <p:cNvPr id="5" name="Slide Number Placeholder 4">
            <a:extLst>
              <a:ext uri="{FF2B5EF4-FFF2-40B4-BE49-F238E27FC236}">
                <a16:creationId xmlns:a16="http://schemas.microsoft.com/office/drawing/2014/main" id="{9D0820F8-FB5B-4060-9702-8BB4F61830F9}"/>
              </a:ext>
            </a:extLst>
          </p:cNvPr>
          <p:cNvSpPr>
            <a:spLocks noGrp="1"/>
          </p:cNvSpPr>
          <p:nvPr>
            <p:ph type="sldNum" sz="quarter" idx="3"/>
          </p:nvPr>
        </p:nvSpPr>
        <p:spPr>
          <a:xfrm>
            <a:off x="0" y="8685213"/>
            <a:ext cx="2971800" cy="458787"/>
          </a:xfrm>
          <a:prstGeom prst="rect">
            <a:avLst/>
          </a:prstGeom>
        </p:spPr>
        <p:txBody>
          <a:bodyPr vert="horz" lIns="91440" tIns="45720" rIns="91440" bIns="45720" rtlCol="0" anchor="b"/>
          <a:lstStyle>
            <a:lvl1pPr algn="r">
              <a:defRPr sz="1200"/>
            </a:lvl1pPr>
          </a:lstStyle>
          <a:p>
            <a:pPr algn="l"/>
            <a:fld id="{6212FBFF-564E-4199-8DDC-2B82D308BF1D}" type="slidenum">
              <a:rPr lang="en-US" smtClean="0">
                <a:latin typeface="NVIDIA Sans" panose="020B0503020203020204" pitchFamily="34" charset="0"/>
                <a:cs typeface="NVIDIA Sans" panose="020B0503020203020204" pitchFamily="34" charset="0"/>
              </a:rPr>
              <a:pPr algn="l"/>
              <a:t>‹#›</a:t>
            </a:fld>
            <a:endParaRPr lang="en-US">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13207822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atin typeface="NVIDIA Sans" panose="020B0503020203020204" pitchFamily="34" charset="0"/>
                <a:cs typeface="NVIDIA Sans" panose="020B0503020203020204" pitchFamily="34" charset="0"/>
              </a:defRPr>
            </a:lvl1pPr>
          </a:lstStyle>
          <a:p>
            <a:fld id="{354A8664-169C-4436-81C8-E492002C26A5}" type="datetimeFigureOut">
              <a:rPr lang="en-US" smtClean="0"/>
              <a:pPr/>
              <a:t>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p:cNvSpPr>
            <a:spLocks noGrp="1"/>
          </p:cNvSpPr>
          <p:nvPr>
            <p:ph type="sldNum" sz="quarter" idx="5"/>
          </p:nvPr>
        </p:nvSpPr>
        <p:spPr>
          <a:xfrm>
            <a:off x="0" y="8685213"/>
            <a:ext cx="2971800" cy="458787"/>
          </a:xfrm>
          <a:prstGeom prst="rect">
            <a:avLst/>
          </a:prstGeom>
        </p:spPr>
        <p:txBody>
          <a:bodyPr vert="horz" lIns="91440" tIns="45720" rIns="91440" bIns="45720" rtlCol="0" anchor="b"/>
          <a:lstStyle>
            <a:lvl1pPr algn="l">
              <a:defRPr sz="1200">
                <a:latin typeface="NVIDIA Sans" panose="020B0503020203020204" pitchFamily="34" charset="0"/>
                <a:cs typeface="NVIDIA Sans" panose="020B0503020203020204" pitchFamily="34" charset="0"/>
              </a:defRPr>
            </a:lvl1pPr>
          </a:lstStyle>
          <a:p>
            <a:fld id="{A93AD357-0C40-4436-9D38-C47D60C1C9C1}" type="slidenum">
              <a:rPr lang="en-US" smtClean="0"/>
              <a:pPr/>
              <a:t>‹#›</a:t>
            </a:fld>
            <a:endParaRPr lang="en-US"/>
          </a:p>
        </p:txBody>
      </p:sp>
      <p:pic>
        <p:nvPicPr>
          <p:cNvPr id="8" name="Picture 7">
            <a:extLst>
              <a:ext uri="{FF2B5EF4-FFF2-40B4-BE49-F238E27FC236}">
                <a16:creationId xmlns:a16="http://schemas.microsoft.com/office/drawing/2014/main" id="{EE23E2AA-C3B7-40F1-8870-35AD3374F0C6}"/>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77347" y="8736015"/>
            <a:ext cx="963023" cy="331788"/>
          </a:xfrm>
          <a:prstGeom prst="rect">
            <a:avLst/>
          </a:prstGeom>
        </p:spPr>
      </p:pic>
    </p:spTree>
    <p:extLst>
      <p:ext uri="{BB962C8B-B14F-4D97-AF65-F5344CB8AC3E}">
        <p14:creationId xmlns:p14="http://schemas.microsoft.com/office/powerpoint/2010/main" val="4018938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1pPr>
    <a:lvl2pPr marL="4572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2pPr>
    <a:lvl3pPr marL="9144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3pPr>
    <a:lvl4pPr marL="13716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4pPr>
    <a:lvl5pPr marL="1828800" algn="l" defTabSz="914400" rtl="0" eaLnBrk="1" latinLnBrk="0" hangingPunct="1">
      <a:defRPr sz="1200" kern="1200">
        <a:solidFill>
          <a:schemeClr val="tx1"/>
        </a:solidFill>
        <a:latin typeface="NVIDIA Sans" panose="020B0503020203020204" pitchFamily="34" charset="0"/>
        <a:ea typeface="+mn-ea"/>
        <a:cs typeface="NVIDIA Sans" panose="020B0503020203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latin typeface="Helvetica Neue" panose="02000503000000020004" pitchFamily="2" charset="0"/>
              </a:rPr>
              <a:t>Welcome, everyone, and thanks for being here! </a:t>
            </a:r>
          </a:p>
          <a:p>
            <a:r>
              <a:rPr lang="en-US">
                <a:effectLst/>
                <a:latin typeface="Helvetica Neue" panose="02000503000000020004" pitchFamily="2" charset="0"/>
              </a:rPr>
              <a:t>If you’ve never programmed a GPU before, don’t worry - you’re in the right place. </a:t>
            </a:r>
          </a:p>
          <a:p>
            <a:r>
              <a:rPr lang="en-US">
                <a:effectLst/>
                <a:latin typeface="Helvetica Neue" panose="02000503000000020004" pitchFamily="2" charset="0"/>
              </a:rPr>
              <a:t>This session is designed for beginners, so no prior experience with CUDA or GPU programming is necessary.</a:t>
            </a:r>
          </a:p>
          <a:p>
            <a:r>
              <a:rPr lang="en-US">
                <a:effectLst/>
                <a:latin typeface="Helvetica Neue" panose="02000503000000020004" pitchFamily="2" charset="0"/>
              </a:rPr>
              <a:t>Before we dive in, let’s talk about what we’ll cover today. </a:t>
            </a:r>
          </a:p>
          <a:p>
            <a:r>
              <a:rPr lang="en-US">
                <a:effectLst/>
                <a:latin typeface="Helvetica Neue" panose="02000503000000020004" pitchFamily="2" charset="0"/>
              </a:rPr>
              <a:t>CUDA is a huge topic, and many of the concepts we’ll touch on could fill entire courses. </a:t>
            </a:r>
          </a:p>
          <a:p>
            <a:r>
              <a:rPr lang="en-US">
                <a:effectLst/>
                <a:latin typeface="Helvetica Neue" panose="02000503000000020004" pitchFamily="2" charset="0"/>
              </a:rPr>
              <a:t>Because of that, we won’t be able to explore everything in detail. </a:t>
            </a:r>
          </a:p>
          <a:p>
            <a:r>
              <a:rPr lang="en-US">
                <a:effectLst/>
                <a:latin typeface="Helvetica Neue" panose="02000503000000020004" pitchFamily="2" charset="0"/>
              </a:rPr>
              <a:t>Instead, our goal is to help you develop a solid intuition for how CUDA works. </a:t>
            </a:r>
          </a:p>
          <a:p>
            <a:r>
              <a:rPr lang="en-US">
                <a:effectLst/>
                <a:latin typeface="Helvetica Neue" panose="02000503000000020004" pitchFamily="2" charset="0"/>
              </a:rPr>
              <a:t>Think of this session as your introduction to the most important ideas and a chance to see the bigger picture of GPU programming.</a:t>
            </a:r>
          </a:p>
        </p:txBody>
      </p:sp>
      <p:sp>
        <p:nvSpPr>
          <p:cNvPr id="4" name="Slide Number Placeholder 3"/>
          <p:cNvSpPr>
            <a:spLocks noGrp="1"/>
          </p:cNvSpPr>
          <p:nvPr>
            <p:ph type="sldNum" sz="quarter" idx="5"/>
          </p:nvPr>
        </p:nvSpPr>
        <p:spPr/>
        <p:txBody>
          <a:bodyPr/>
          <a:lstStyle/>
          <a:p>
            <a:fld id="{A93AD357-0C40-4436-9D38-C47D60C1C9C1}" type="slidenum">
              <a:rPr lang="en-US" smtClean="0"/>
              <a:pPr/>
              <a:t>1</a:t>
            </a:fld>
            <a:endParaRPr lang="en-US"/>
          </a:p>
        </p:txBody>
      </p:sp>
    </p:spTree>
    <p:extLst>
      <p:ext uri="{BB962C8B-B14F-4D97-AF65-F5344CB8AC3E}">
        <p14:creationId xmlns:p14="http://schemas.microsoft.com/office/powerpoint/2010/main" val="20425333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rgbClr val="0E0E0E"/>
                </a:solidFill>
                <a:effectLst/>
                <a:latin typeface=".AppleSystemUIFont"/>
              </a:rPr>
              <a:t>Let’s get started with the first section!</a:t>
            </a:r>
          </a:p>
          <a:p>
            <a:r>
              <a:rPr lang="en-US">
                <a:solidFill>
                  <a:srgbClr val="0E0E0E"/>
                </a:solidFill>
                <a:effectLst/>
                <a:latin typeface=".AppleSystemUIFont"/>
              </a:rPr>
              <a:t>Here, we’ll focus on the fundamentals of CUDA programming. </a:t>
            </a:r>
          </a:p>
          <a:p>
            <a:r>
              <a:rPr lang="en-US">
                <a:solidFill>
                  <a:srgbClr val="0E0E0E"/>
                </a:solidFill>
                <a:effectLst/>
                <a:latin typeface=".AppleSystemUIFont"/>
              </a:rPr>
              <a:t>Our goal is to demystify the process of writing programs that run on GPUs and show you how to think in terms of parallel algorithms.</a:t>
            </a:r>
          </a:p>
        </p:txBody>
      </p:sp>
      <p:sp>
        <p:nvSpPr>
          <p:cNvPr id="4" name="Slide Number Placeholder 3"/>
          <p:cNvSpPr>
            <a:spLocks noGrp="1"/>
          </p:cNvSpPr>
          <p:nvPr>
            <p:ph type="sldNum" sz="quarter" idx="5"/>
          </p:nvPr>
        </p:nvSpPr>
        <p:spPr/>
        <p:txBody>
          <a:bodyPr/>
          <a:lstStyle/>
          <a:p>
            <a:fld id="{A93AD357-0C40-4436-9D38-C47D60C1C9C1}" type="slidenum">
              <a:rPr lang="en-US" smtClean="0"/>
              <a:pPr/>
              <a:t>10</a:t>
            </a:fld>
            <a:endParaRPr lang="en-US"/>
          </a:p>
        </p:txBody>
      </p:sp>
    </p:spTree>
    <p:extLst>
      <p:ext uri="{BB962C8B-B14F-4D97-AF65-F5344CB8AC3E}">
        <p14:creationId xmlns:p14="http://schemas.microsoft.com/office/powerpoint/2010/main" val="2055383466"/>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1D915-E224-6F5D-7374-5E8D6943C0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E0FA8B-8C3E-92E0-270A-55DCF4E1A5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EB9E15-7E3C-AA18-4532-FE9A9C83F822}"/>
              </a:ext>
            </a:extLst>
          </p:cNvPr>
          <p:cNvSpPr>
            <a:spLocks noGrp="1"/>
          </p:cNvSpPr>
          <p:nvPr>
            <p:ph type="body" idx="1"/>
          </p:nvPr>
        </p:nvSpPr>
        <p:spPr/>
        <p:txBody>
          <a:bodyPr/>
          <a:lstStyle/>
          <a:p>
            <a:r>
              <a:rPr lang="en-US"/>
              <a:t>A straightforward approach is to reach for thrust::tabulate again, but this time we tabulate over </a:t>
            </a:r>
            <a:r>
              <a:rPr lang="en-US" b="1"/>
              <a:t>row indices</a:t>
            </a:r>
            <a:r>
              <a:rPr lang="en-US"/>
              <a:t> instead of </a:t>
            </a:r>
            <a:r>
              <a:rPr lang="en-US" b="1"/>
              <a:t>cell indices</a:t>
            </a:r>
            <a:r>
              <a:rPr lang="en-US"/>
              <a:t>. </a:t>
            </a:r>
          </a:p>
          <a:p>
            <a:r>
              <a:rPr lang="en-US"/>
              <a:t>Inside the lambda, we loop through each column in the row, accumulate the total temperature, and return that sum.</a:t>
            </a:r>
          </a:p>
          <a:p>
            <a:r>
              <a:rPr lang="en-US"/>
              <a:t>But is this the best way to do it? </a:t>
            </a:r>
          </a:p>
          <a:p>
            <a:r>
              <a:rPr lang="en-US"/>
              <a:t>Let’s think about the potential performance implications.</a:t>
            </a:r>
          </a:p>
        </p:txBody>
      </p:sp>
      <p:sp>
        <p:nvSpPr>
          <p:cNvPr id="4" name="Slide Number Placeholder 3">
            <a:extLst>
              <a:ext uri="{FF2B5EF4-FFF2-40B4-BE49-F238E27FC236}">
                <a16:creationId xmlns:a16="http://schemas.microsoft.com/office/drawing/2014/main" id="{76569EA2-55C3-CD2C-A565-B0065446A903}"/>
              </a:ext>
            </a:extLst>
          </p:cNvPr>
          <p:cNvSpPr>
            <a:spLocks noGrp="1"/>
          </p:cNvSpPr>
          <p:nvPr>
            <p:ph type="sldNum" sz="quarter" idx="5"/>
          </p:nvPr>
        </p:nvSpPr>
        <p:spPr/>
        <p:txBody>
          <a:bodyPr/>
          <a:lstStyle/>
          <a:p>
            <a:fld id="{A93AD357-0C40-4436-9D38-C47D60C1C9C1}" type="slidenum">
              <a:rPr lang="en-US" smtClean="0"/>
              <a:pPr/>
              <a:t>100</a:t>
            </a:fld>
            <a:endParaRPr lang="en-US"/>
          </a:p>
        </p:txBody>
      </p:sp>
    </p:spTree>
    <p:extLst>
      <p:ext uri="{BB962C8B-B14F-4D97-AF65-F5344CB8AC3E}">
        <p14:creationId xmlns:p14="http://schemas.microsoft.com/office/powerpoint/2010/main" val="295186663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E9B48-EBE2-044D-F9B6-21DB4E17C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B32D11-EB68-7EDE-E3A4-476AA6E9B7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1FD206-5EDB-6FF1-1B1C-F16597DE8140}"/>
              </a:ext>
            </a:extLst>
          </p:cNvPr>
          <p:cNvSpPr>
            <a:spLocks noGrp="1"/>
          </p:cNvSpPr>
          <p:nvPr>
            <p:ph type="body" idx="1"/>
          </p:nvPr>
        </p:nvSpPr>
        <p:spPr/>
        <p:txBody>
          <a:bodyPr/>
          <a:lstStyle/>
          <a:p>
            <a:r>
              <a:rPr lang="en-US"/>
              <a:t>When we write our code this way, it’s important to keep in mind that the GPU doesn’t automatically parallelize the loop inside our lambda. </a:t>
            </a:r>
          </a:p>
          <a:p>
            <a:r>
              <a:rPr lang="en-US"/>
              <a:t>Thrust only parallelizes at the level of </a:t>
            </a:r>
            <a:r>
              <a:rPr lang="en-US" b="1"/>
              <a:t>rows</a:t>
            </a:r>
            <a:r>
              <a:rPr lang="en-US"/>
              <a:t> because we’re calling thrust::tabulate on row indices. </a:t>
            </a:r>
          </a:p>
          <a:p>
            <a:r>
              <a:rPr lang="en-US"/>
              <a:t>If you have millions of columns but only a handful of rows, you end up with just a few threads each doing a massive amount of work. </a:t>
            </a:r>
          </a:p>
          <a:p>
            <a:r>
              <a:rPr lang="en-US"/>
              <a:t>That means you’re leaving most of the GPU’s parallel potential on the table - effectively using less than one percent of its capacity!</a:t>
            </a:r>
          </a:p>
          <a:p>
            <a:r>
              <a:rPr lang="en-US"/>
              <a:t>So, how do we fix this? </a:t>
            </a:r>
          </a:p>
          <a:p>
            <a:r>
              <a:rPr lang="en-US"/>
              <a:t>We need to somehow distribute the work across many threads. </a:t>
            </a:r>
          </a:p>
          <a:p>
            <a:r>
              <a:rPr lang="en-US"/>
              <a:t>In other words, we want each column in a row to be handled in parallel too. </a:t>
            </a:r>
          </a:p>
          <a:p>
            <a:r>
              <a:rPr lang="en-US"/>
              <a:t>Let’s explore how we can reorganize our code to achieve that.</a:t>
            </a:r>
          </a:p>
        </p:txBody>
      </p:sp>
      <p:sp>
        <p:nvSpPr>
          <p:cNvPr id="4" name="Slide Number Placeholder 3">
            <a:extLst>
              <a:ext uri="{FF2B5EF4-FFF2-40B4-BE49-F238E27FC236}">
                <a16:creationId xmlns:a16="http://schemas.microsoft.com/office/drawing/2014/main" id="{D0B13FAE-D4F5-AD07-A713-3DE866F40C1D}"/>
              </a:ext>
            </a:extLst>
          </p:cNvPr>
          <p:cNvSpPr>
            <a:spLocks noGrp="1"/>
          </p:cNvSpPr>
          <p:nvPr>
            <p:ph type="sldNum" sz="quarter" idx="5"/>
          </p:nvPr>
        </p:nvSpPr>
        <p:spPr/>
        <p:txBody>
          <a:bodyPr/>
          <a:lstStyle/>
          <a:p>
            <a:fld id="{A93AD357-0C40-4436-9D38-C47D60C1C9C1}" type="slidenum">
              <a:rPr lang="en-US" smtClean="0"/>
              <a:pPr/>
              <a:t>101</a:t>
            </a:fld>
            <a:endParaRPr lang="en-US"/>
          </a:p>
        </p:txBody>
      </p:sp>
    </p:spTree>
    <p:extLst>
      <p:ext uri="{BB962C8B-B14F-4D97-AF65-F5344CB8AC3E}">
        <p14:creationId xmlns:p14="http://schemas.microsoft.com/office/powerpoint/2010/main" val="283229145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87162-4600-43AC-A994-2B5D890679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249C83-5FD4-2DE8-AA32-12DEA4C077E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C9C5A5-0982-ECC0-D957-8C6879F1F5E1}"/>
              </a:ext>
            </a:extLst>
          </p:cNvPr>
          <p:cNvSpPr>
            <a:spLocks noGrp="1"/>
          </p:cNvSpPr>
          <p:nvPr>
            <p:ph type="body" idx="1"/>
          </p:nvPr>
        </p:nvSpPr>
        <p:spPr/>
        <p:txBody>
          <a:bodyPr/>
          <a:lstStyle/>
          <a:p>
            <a:r>
              <a:rPr lang="en-US"/>
              <a:t>Just like before, we should begin by naming the operation we’re trying to perform. </a:t>
            </a:r>
          </a:p>
          <a:p>
            <a:r>
              <a:rPr lang="en-US"/>
              <a:t>If we ignore the fact that we have a row dimension, it basically looks like a standard reduction - except we’re grouping values by row. </a:t>
            </a:r>
          </a:p>
          <a:p>
            <a:r>
              <a:rPr lang="en-US"/>
              <a:t>That’s exactly where `thrust::</a:t>
            </a:r>
            <a:r>
              <a:rPr lang="en-US" err="1"/>
              <a:t>reduce_by_key</a:t>
            </a:r>
            <a:r>
              <a:rPr lang="en-US"/>
              <a:t>` comes in.</a:t>
            </a:r>
          </a:p>
          <a:p>
            <a:r>
              <a:rPr lang="en-US"/>
              <a:t>Unlike a plain reduce, </a:t>
            </a:r>
            <a:r>
              <a:rPr lang="en-US" err="1"/>
              <a:t>reduce_by_key</a:t>
            </a:r>
            <a:r>
              <a:rPr lang="en-US"/>
              <a:t> takes two input ranges: </a:t>
            </a:r>
            <a:r>
              <a:rPr lang="en-US" b="1"/>
              <a:t>keys</a:t>
            </a:r>
            <a:r>
              <a:rPr lang="en-US"/>
              <a:t> and </a:t>
            </a:r>
            <a:r>
              <a:rPr lang="en-US" b="1"/>
              <a:t>values</a:t>
            </a:r>
            <a:r>
              <a:rPr lang="en-US"/>
              <a:t>. </a:t>
            </a:r>
          </a:p>
          <a:p>
            <a:r>
              <a:rPr lang="en-US"/>
              <a:t>It then groups together values that share the same key and reduces each group independently. </a:t>
            </a:r>
          </a:p>
          <a:p>
            <a:r>
              <a:rPr lang="en-US"/>
              <a:t>So, in our case, the row index naturally becomes our key.</a:t>
            </a:r>
          </a:p>
          <a:p>
            <a:r>
              <a:rPr lang="en-US"/>
              <a:t>All the cells in a given row share the same key, and we can sum those cell values together. </a:t>
            </a:r>
          </a:p>
          <a:p>
            <a:r>
              <a:rPr lang="en-US"/>
              <a:t>This way, we spread the work across many threads while still ending up with one final sum per row.</a:t>
            </a:r>
          </a:p>
        </p:txBody>
      </p:sp>
      <p:sp>
        <p:nvSpPr>
          <p:cNvPr id="4" name="Slide Number Placeholder 3">
            <a:extLst>
              <a:ext uri="{FF2B5EF4-FFF2-40B4-BE49-F238E27FC236}">
                <a16:creationId xmlns:a16="http://schemas.microsoft.com/office/drawing/2014/main" id="{15D15851-88F5-BAB0-D9BD-7FEE133653F5}"/>
              </a:ext>
            </a:extLst>
          </p:cNvPr>
          <p:cNvSpPr>
            <a:spLocks noGrp="1"/>
          </p:cNvSpPr>
          <p:nvPr>
            <p:ph type="sldNum" sz="quarter" idx="5"/>
          </p:nvPr>
        </p:nvSpPr>
        <p:spPr/>
        <p:txBody>
          <a:bodyPr/>
          <a:lstStyle/>
          <a:p>
            <a:fld id="{A93AD357-0C40-4436-9D38-C47D60C1C9C1}" type="slidenum">
              <a:rPr lang="en-US" smtClean="0"/>
              <a:pPr/>
              <a:t>102</a:t>
            </a:fld>
            <a:endParaRPr lang="en-US"/>
          </a:p>
        </p:txBody>
      </p:sp>
    </p:spTree>
    <p:extLst>
      <p:ext uri="{BB962C8B-B14F-4D97-AF65-F5344CB8AC3E}">
        <p14:creationId xmlns:p14="http://schemas.microsoft.com/office/powerpoint/2010/main" val="251796245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0C4F60-21CA-6D12-4BDB-27A9763F8A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622D0C-5515-447C-84C9-CA6639FED5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8FD62B-8088-7F97-2C37-93A9C4CF602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To use `</a:t>
            </a:r>
            <a:r>
              <a:rPr lang="en-US" err="1"/>
              <a:t>reduce_by_key</a:t>
            </a:r>
            <a:r>
              <a:rPr lang="en-US"/>
              <a:t>`, we need each cell in the grid to know its row key.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Straightforward way to set this up is to create a ‘row IDs’ array, where each entry corresponds to the row index for the cell at position `</a:t>
            </a:r>
            <a:r>
              <a:rPr lang="en-US" err="1"/>
              <a:t>i</a:t>
            </a:r>
            <a:r>
              <a:rPr lang="en-US"/>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 the code snippet, we do that by calling `thrust::tabulate` on our `</a:t>
            </a:r>
            <a:r>
              <a:rPr lang="en-US" err="1"/>
              <a:t>row_ids</a:t>
            </a:r>
            <a:r>
              <a:rPr lang="en-US"/>
              <a:t>` vector, passing a lambda that returns `</a:t>
            </a:r>
            <a:r>
              <a:rPr lang="en-US" err="1"/>
              <a:t>i</a:t>
            </a:r>
            <a:r>
              <a:rPr lang="en-US"/>
              <a:t>` divided by the grid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That way, every cell in row 0 gets a key of 0, every cell in row 1 gets a key of 1, and so on.</a:t>
            </a:r>
          </a:p>
          <a:p>
            <a:endParaRPr lang="en-US"/>
          </a:p>
        </p:txBody>
      </p:sp>
      <p:sp>
        <p:nvSpPr>
          <p:cNvPr id="4" name="Slide Number Placeholder 3">
            <a:extLst>
              <a:ext uri="{FF2B5EF4-FFF2-40B4-BE49-F238E27FC236}">
                <a16:creationId xmlns:a16="http://schemas.microsoft.com/office/drawing/2014/main" id="{41DB0A3D-B316-826C-DCE7-A0AFCB7ABF41}"/>
              </a:ext>
            </a:extLst>
          </p:cNvPr>
          <p:cNvSpPr>
            <a:spLocks noGrp="1"/>
          </p:cNvSpPr>
          <p:nvPr>
            <p:ph type="sldNum" sz="quarter" idx="5"/>
          </p:nvPr>
        </p:nvSpPr>
        <p:spPr/>
        <p:txBody>
          <a:bodyPr/>
          <a:lstStyle/>
          <a:p>
            <a:fld id="{A93AD357-0C40-4436-9D38-C47D60C1C9C1}" type="slidenum">
              <a:rPr lang="en-US" smtClean="0"/>
              <a:pPr/>
              <a:t>103</a:t>
            </a:fld>
            <a:endParaRPr lang="en-US"/>
          </a:p>
        </p:txBody>
      </p:sp>
    </p:spTree>
    <p:extLst>
      <p:ext uri="{BB962C8B-B14F-4D97-AF65-F5344CB8AC3E}">
        <p14:creationId xmlns:p14="http://schemas.microsoft.com/office/powerpoint/2010/main" val="381862850"/>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9D9C1-E05B-DE22-F5AE-424993C9A5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069DD9-1389-78DB-5062-C1039794CB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93C190-E95C-AA03-B69E-225DE2BE9F3F}"/>
              </a:ext>
            </a:extLst>
          </p:cNvPr>
          <p:cNvSpPr>
            <a:spLocks noGrp="1"/>
          </p:cNvSpPr>
          <p:nvPr>
            <p:ph type="body" idx="1"/>
          </p:nvPr>
        </p:nvSpPr>
        <p:spPr/>
        <p:txBody>
          <a:bodyPr/>
          <a:lstStyle/>
          <a:p>
            <a:r>
              <a:rPr lang="en-US"/>
              <a:t>Once we have our row IDs array, we can call thrust::</a:t>
            </a:r>
            <a:r>
              <a:rPr lang="en-US" err="1"/>
              <a:t>reduce_by_key</a:t>
            </a:r>
            <a:r>
              <a:rPr lang="en-US"/>
              <a:t>. </a:t>
            </a:r>
          </a:p>
          <a:p>
            <a:r>
              <a:rPr lang="en-US"/>
              <a:t>We pass:</a:t>
            </a:r>
          </a:p>
          <a:p>
            <a:r>
              <a:rPr lang="en-US"/>
              <a:t>• </a:t>
            </a:r>
            <a:r>
              <a:rPr lang="en-US" err="1"/>
              <a:t>row_ids.begin</a:t>
            </a:r>
            <a:r>
              <a:rPr lang="en-US"/>
              <a:t>(), </a:t>
            </a:r>
            <a:r>
              <a:rPr lang="en-US" err="1"/>
              <a:t>row_ids.end</a:t>
            </a:r>
            <a:r>
              <a:rPr lang="en-US"/>
              <a:t>() as the </a:t>
            </a:r>
            <a:r>
              <a:rPr lang="en-US" b="1"/>
              <a:t>input keys</a:t>
            </a:r>
            <a:r>
              <a:rPr lang="en-US"/>
              <a:t>, where each entry corresponds to the row of that cell</a:t>
            </a:r>
          </a:p>
          <a:p>
            <a:r>
              <a:rPr lang="en-US"/>
              <a:t>• </a:t>
            </a:r>
            <a:r>
              <a:rPr lang="en-US" err="1"/>
              <a:t>temp.begin</a:t>
            </a:r>
            <a:r>
              <a:rPr lang="en-US"/>
              <a:t>() as the </a:t>
            </a:r>
            <a:r>
              <a:rPr lang="en-US" b="1"/>
              <a:t>input values</a:t>
            </a:r>
            <a:r>
              <a:rPr lang="en-US"/>
              <a:t>—these are the temperatures in our 2D grid, flattened into one dimension.</a:t>
            </a:r>
          </a:p>
          <a:p>
            <a:r>
              <a:rPr lang="en-US"/>
              <a:t>• thrust::</a:t>
            </a:r>
            <a:r>
              <a:rPr lang="en-US" err="1"/>
              <a:t>make_discard_iterator</a:t>
            </a:r>
            <a:r>
              <a:rPr lang="en-US"/>
              <a:t>() as the output keys, which we’ll return in a moment, next we pass</a:t>
            </a:r>
          </a:p>
          <a:p>
            <a:r>
              <a:rPr lang="en-US"/>
              <a:t>• </a:t>
            </a:r>
            <a:r>
              <a:rPr lang="en-US" err="1"/>
              <a:t>sums.begin</a:t>
            </a:r>
            <a:r>
              <a:rPr lang="en-US"/>
              <a:t>() as the </a:t>
            </a:r>
            <a:r>
              <a:rPr lang="en-US" b="1"/>
              <a:t>output values</a:t>
            </a:r>
            <a:r>
              <a:rPr lang="en-US"/>
              <a:t>, where the final per-row sums will be written.</a:t>
            </a:r>
          </a:p>
          <a:p>
            <a:r>
              <a:rPr lang="en-US"/>
              <a:t>This way, all cells with the same row key get added together, and we end up with one sum per row in the sums vector.</a:t>
            </a:r>
          </a:p>
          <a:p>
            <a:endParaRPr lang="en-US"/>
          </a:p>
        </p:txBody>
      </p:sp>
      <p:sp>
        <p:nvSpPr>
          <p:cNvPr id="4" name="Slide Number Placeholder 3">
            <a:extLst>
              <a:ext uri="{FF2B5EF4-FFF2-40B4-BE49-F238E27FC236}">
                <a16:creationId xmlns:a16="http://schemas.microsoft.com/office/drawing/2014/main" id="{EA8F3CA6-8403-D2DF-955C-B2476DA4414F}"/>
              </a:ext>
            </a:extLst>
          </p:cNvPr>
          <p:cNvSpPr>
            <a:spLocks noGrp="1"/>
          </p:cNvSpPr>
          <p:nvPr>
            <p:ph type="sldNum" sz="quarter" idx="5"/>
          </p:nvPr>
        </p:nvSpPr>
        <p:spPr/>
        <p:txBody>
          <a:bodyPr/>
          <a:lstStyle/>
          <a:p>
            <a:fld id="{A93AD357-0C40-4436-9D38-C47D60C1C9C1}" type="slidenum">
              <a:rPr lang="en-US" smtClean="0"/>
              <a:pPr/>
              <a:t>104</a:t>
            </a:fld>
            <a:endParaRPr lang="en-US"/>
          </a:p>
        </p:txBody>
      </p:sp>
    </p:spTree>
    <p:extLst>
      <p:ext uri="{BB962C8B-B14F-4D97-AF65-F5344CB8AC3E}">
        <p14:creationId xmlns:p14="http://schemas.microsoft.com/office/powerpoint/2010/main" val="914009792"/>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7363D-155A-3E6C-8D6A-BBA720B9B1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B6290E-CE6E-C624-E8D0-F994166569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16A06B9-2A3E-A547-7149-CB633AE2C118}"/>
              </a:ext>
            </a:extLst>
          </p:cNvPr>
          <p:cNvSpPr>
            <a:spLocks noGrp="1"/>
          </p:cNvSpPr>
          <p:nvPr>
            <p:ph type="body" idx="1"/>
          </p:nvPr>
        </p:nvSpPr>
        <p:spPr/>
        <p:txBody>
          <a:bodyPr/>
          <a:lstStyle/>
          <a:p>
            <a:r>
              <a:rPr lang="en-US"/>
              <a:t>By default, `</a:t>
            </a:r>
            <a:r>
              <a:rPr lang="en-US" err="1"/>
              <a:t>reduce_by_key</a:t>
            </a:r>
            <a:r>
              <a:rPr lang="en-US"/>
              <a:t>` writes both keys and values into output iterators. </a:t>
            </a:r>
          </a:p>
          <a:p>
            <a:r>
              <a:rPr lang="en-US"/>
              <a:t>But in our case, we already know each row corresponds to a unique key in order - so writing out those row IDs would be redundant. </a:t>
            </a:r>
          </a:p>
          <a:p>
            <a:r>
              <a:rPr lang="en-US"/>
              <a:t>To save memory bandwidth, we use` thrust::</a:t>
            </a:r>
            <a:r>
              <a:rPr lang="en-US" err="1"/>
              <a:t>make_discard_iterator</a:t>
            </a:r>
            <a:r>
              <a:rPr lang="en-US"/>
              <a:t>()` for the key output. </a:t>
            </a:r>
          </a:p>
          <a:p>
            <a:r>
              <a:rPr lang="en-US"/>
              <a:t>A discard iterator simply ignores any values written to it, so we skip storing that integer sequence and keep only the per-row sums in sums.</a:t>
            </a:r>
          </a:p>
        </p:txBody>
      </p:sp>
      <p:sp>
        <p:nvSpPr>
          <p:cNvPr id="4" name="Slide Number Placeholder 3">
            <a:extLst>
              <a:ext uri="{FF2B5EF4-FFF2-40B4-BE49-F238E27FC236}">
                <a16:creationId xmlns:a16="http://schemas.microsoft.com/office/drawing/2014/main" id="{6CD1A5BB-7C78-5CF6-8B59-340E3792737D}"/>
              </a:ext>
            </a:extLst>
          </p:cNvPr>
          <p:cNvSpPr>
            <a:spLocks noGrp="1"/>
          </p:cNvSpPr>
          <p:nvPr>
            <p:ph type="sldNum" sz="quarter" idx="5"/>
          </p:nvPr>
        </p:nvSpPr>
        <p:spPr/>
        <p:txBody>
          <a:bodyPr/>
          <a:lstStyle/>
          <a:p>
            <a:fld id="{A93AD357-0C40-4436-9D38-C47D60C1C9C1}" type="slidenum">
              <a:rPr lang="en-US" smtClean="0"/>
              <a:pPr/>
              <a:t>105</a:t>
            </a:fld>
            <a:endParaRPr lang="en-US"/>
          </a:p>
        </p:txBody>
      </p:sp>
    </p:spTree>
    <p:extLst>
      <p:ext uri="{BB962C8B-B14F-4D97-AF65-F5344CB8AC3E}">
        <p14:creationId xmlns:p14="http://schemas.microsoft.com/office/powerpoint/2010/main" val="147180541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0E3AF-4120-E822-4150-F1C3D89725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79E201-8920-B284-3891-88F29576B1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D8355D-E502-3B08-A8EB-544BC8B65B33}"/>
              </a:ext>
            </a:extLst>
          </p:cNvPr>
          <p:cNvSpPr>
            <a:spLocks noGrp="1"/>
          </p:cNvSpPr>
          <p:nvPr>
            <p:ph type="body" idx="1"/>
          </p:nvPr>
        </p:nvSpPr>
        <p:spPr/>
        <p:txBody>
          <a:bodyPr/>
          <a:lstStyle/>
          <a:p>
            <a:r>
              <a:rPr lang="en-US" dirty="0"/>
              <a:t>[optional – if time permits]</a:t>
            </a:r>
          </a:p>
          <a:p>
            <a:endParaRPr lang="en-US" dirty="0"/>
          </a:p>
          <a:p>
            <a:r>
              <a:rPr lang="en-US" dirty="0"/>
              <a:t>This snippet shows a simplified mental model of how a discard iterator operates. </a:t>
            </a:r>
          </a:p>
          <a:p>
            <a:r>
              <a:rPr lang="en-US" dirty="0"/>
              <a:t>We have a wrapper struct whose assignment operator simply ignores the value you try to write. </a:t>
            </a:r>
          </a:p>
          <a:p>
            <a:r>
              <a:rPr lang="en-US" dirty="0"/>
              <a:t>Our `</a:t>
            </a:r>
            <a:r>
              <a:rPr lang="en-US" dirty="0" err="1"/>
              <a:t>discard_iterator</a:t>
            </a:r>
            <a:r>
              <a:rPr lang="en-US" dirty="0"/>
              <a:t>` then returns one of these wrappers whenever you index into it, so any assignment ends up being discarded.</a:t>
            </a:r>
          </a:p>
          <a:p>
            <a:r>
              <a:rPr lang="en-US" dirty="0"/>
              <a:t>For example, calling it[0] = 10; never stores 10 anywhere - operator=() just quietly throws the value away. </a:t>
            </a:r>
          </a:p>
          <a:p>
            <a:r>
              <a:rPr lang="en-US" dirty="0"/>
              <a:t>That’s exactly what Thrust’s discard iterator does behind the scenes, letting you skip writing out data you don’t actually need.</a:t>
            </a:r>
          </a:p>
        </p:txBody>
      </p:sp>
      <p:sp>
        <p:nvSpPr>
          <p:cNvPr id="4" name="Slide Number Placeholder 3">
            <a:extLst>
              <a:ext uri="{FF2B5EF4-FFF2-40B4-BE49-F238E27FC236}">
                <a16:creationId xmlns:a16="http://schemas.microsoft.com/office/drawing/2014/main" id="{530952B8-3861-7A02-D116-D36CC07337BB}"/>
              </a:ext>
            </a:extLst>
          </p:cNvPr>
          <p:cNvSpPr>
            <a:spLocks noGrp="1"/>
          </p:cNvSpPr>
          <p:nvPr>
            <p:ph type="sldNum" sz="quarter" idx="5"/>
          </p:nvPr>
        </p:nvSpPr>
        <p:spPr/>
        <p:txBody>
          <a:bodyPr/>
          <a:lstStyle/>
          <a:p>
            <a:fld id="{A93AD357-0C40-4436-9D38-C47D60C1C9C1}" type="slidenum">
              <a:rPr lang="en-US" smtClean="0"/>
              <a:pPr/>
              <a:t>106</a:t>
            </a:fld>
            <a:endParaRPr lang="en-US"/>
          </a:p>
        </p:txBody>
      </p:sp>
    </p:spTree>
    <p:extLst>
      <p:ext uri="{BB962C8B-B14F-4D97-AF65-F5344CB8AC3E}">
        <p14:creationId xmlns:p14="http://schemas.microsoft.com/office/powerpoint/2010/main" val="287299467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1235B2-ADAB-3828-CC73-3AB31F729B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E54C1F-EB44-9D46-25DA-36DFD7E2016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A923D5-87B9-B71B-7430-20AC272F31F6}"/>
              </a:ext>
            </a:extLst>
          </p:cNvPr>
          <p:cNvSpPr>
            <a:spLocks noGrp="1"/>
          </p:cNvSpPr>
          <p:nvPr>
            <p:ph type="body" idx="1"/>
          </p:nvPr>
        </p:nvSpPr>
        <p:spPr/>
        <p:txBody>
          <a:bodyPr/>
          <a:lstStyle/>
          <a:p>
            <a:r>
              <a:rPr lang="en-US"/>
              <a:t>These changes translate into roughly a hundredfold speedup compared to our initial approach, which relied on tabulate with a loop in the lambda. </a:t>
            </a:r>
          </a:p>
          <a:p>
            <a:r>
              <a:rPr lang="en-US"/>
              <a:t>It’s a striking reminder that GPUs don’t magically parallelize your code - you need to design your data processing so all those GPU threads can share the workload. </a:t>
            </a:r>
          </a:p>
          <a:p>
            <a:r>
              <a:rPr lang="en-US"/>
              <a:t>Whenever you see a loop inside a device lambda, ask yourself if there’s a more parallel way to do it.</a:t>
            </a:r>
          </a:p>
        </p:txBody>
      </p:sp>
      <p:sp>
        <p:nvSpPr>
          <p:cNvPr id="4" name="Slide Number Placeholder 3">
            <a:extLst>
              <a:ext uri="{FF2B5EF4-FFF2-40B4-BE49-F238E27FC236}">
                <a16:creationId xmlns:a16="http://schemas.microsoft.com/office/drawing/2014/main" id="{A5958336-3DEE-D84B-28BF-078427600D13}"/>
              </a:ext>
            </a:extLst>
          </p:cNvPr>
          <p:cNvSpPr>
            <a:spLocks noGrp="1"/>
          </p:cNvSpPr>
          <p:nvPr>
            <p:ph type="sldNum" sz="quarter" idx="5"/>
          </p:nvPr>
        </p:nvSpPr>
        <p:spPr/>
        <p:txBody>
          <a:bodyPr/>
          <a:lstStyle/>
          <a:p>
            <a:fld id="{A93AD357-0C40-4436-9D38-C47D60C1C9C1}" type="slidenum">
              <a:rPr lang="en-US" smtClean="0"/>
              <a:pPr/>
              <a:t>107</a:t>
            </a:fld>
            <a:endParaRPr lang="en-US"/>
          </a:p>
        </p:txBody>
      </p:sp>
    </p:spTree>
    <p:extLst>
      <p:ext uri="{BB962C8B-B14F-4D97-AF65-F5344CB8AC3E}">
        <p14:creationId xmlns:p14="http://schemas.microsoft.com/office/powerpoint/2010/main" val="84922684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A75933-6440-152A-1452-205E4A3802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FABDB9-00DA-5122-88C7-89B379A5AA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4D2D0E-9CD3-B12C-6979-B541D7FA98D2}"/>
              </a:ext>
            </a:extLst>
          </p:cNvPr>
          <p:cNvSpPr>
            <a:spLocks noGrp="1"/>
          </p:cNvSpPr>
          <p:nvPr>
            <p:ph type="body" idx="1"/>
          </p:nvPr>
        </p:nvSpPr>
        <p:spPr/>
        <p:txBody>
          <a:bodyPr/>
          <a:lstStyle/>
          <a:p>
            <a:r>
              <a:rPr lang="en-US"/>
              <a:t>We’ve eliminated most sources of inefficiency, but there’s still one more issue. </a:t>
            </a:r>
          </a:p>
          <a:p>
            <a:r>
              <a:rPr lang="en-US"/>
              <a:t>Right now, our algorithm makes </a:t>
            </a:r>
            <a:r>
              <a:rPr lang="en-US" b="1"/>
              <a:t>two passes through memory - </a:t>
            </a:r>
            <a:r>
              <a:rPr lang="en-US"/>
              <a:t>one for the temperature values, and another for the row indices. </a:t>
            </a:r>
          </a:p>
          <a:p>
            <a:r>
              <a:rPr lang="en-US"/>
              <a:t>We don’t actually need to store those row IDs in memory at all!</a:t>
            </a:r>
          </a:p>
          <a:p>
            <a:r>
              <a:rPr lang="en-US"/>
              <a:t>Think about how we generated the row indices by transforming cell indices (0, 1, 2, …) into row IDs (</a:t>
            </a:r>
            <a:r>
              <a:rPr lang="en-US" err="1"/>
              <a:t>i</a:t>
            </a:r>
            <a:r>
              <a:rPr lang="en-US"/>
              <a:t> / width). </a:t>
            </a:r>
          </a:p>
          <a:p>
            <a:r>
              <a:rPr lang="en-US"/>
              <a:t>Instead of storing that result in a </a:t>
            </a:r>
            <a:r>
              <a:rPr lang="en-US" err="1"/>
              <a:t>row_ids</a:t>
            </a:r>
            <a:r>
              <a:rPr lang="en-US"/>
              <a:t> array, we can use fancy iterators.</a:t>
            </a:r>
          </a:p>
          <a:p>
            <a:r>
              <a:rPr lang="en-US" b="1"/>
              <a:t>A counting iterator</a:t>
            </a:r>
            <a:r>
              <a:rPr lang="en-US"/>
              <a:t> for the cells, plus a </a:t>
            </a:r>
            <a:r>
              <a:rPr lang="en-US" b="1"/>
              <a:t>transform iterator</a:t>
            </a:r>
            <a:r>
              <a:rPr lang="en-US"/>
              <a:t> that converts each cell index into a row index on the fly. </a:t>
            </a:r>
          </a:p>
          <a:p>
            <a:r>
              <a:rPr lang="en-US"/>
              <a:t>That way, we never write the row IDs out to memory. </a:t>
            </a:r>
          </a:p>
          <a:p>
            <a:r>
              <a:rPr lang="en-US"/>
              <a:t>Your exercise is to replace the explicit </a:t>
            </a:r>
            <a:r>
              <a:rPr lang="en-US" err="1"/>
              <a:t>row_ids</a:t>
            </a:r>
            <a:r>
              <a:rPr lang="en-US"/>
              <a:t> vector with these iterators, so we have only one real set of data reads and writes.</a:t>
            </a:r>
          </a:p>
          <a:p>
            <a:r>
              <a:rPr lang="en-US"/>
              <a:t>For this, you’ll have 10 minutes starting now.</a:t>
            </a:r>
          </a:p>
        </p:txBody>
      </p:sp>
      <p:sp>
        <p:nvSpPr>
          <p:cNvPr id="4" name="Slide Number Placeholder 3">
            <a:extLst>
              <a:ext uri="{FF2B5EF4-FFF2-40B4-BE49-F238E27FC236}">
                <a16:creationId xmlns:a16="http://schemas.microsoft.com/office/drawing/2014/main" id="{868BF15D-EBB3-AF34-1803-EFB16AB58EF3}"/>
              </a:ext>
            </a:extLst>
          </p:cNvPr>
          <p:cNvSpPr>
            <a:spLocks noGrp="1"/>
          </p:cNvSpPr>
          <p:nvPr>
            <p:ph type="sldNum" sz="quarter" idx="5"/>
          </p:nvPr>
        </p:nvSpPr>
        <p:spPr/>
        <p:txBody>
          <a:bodyPr/>
          <a:lstStyle/>
          <a:p>
            <a:fld id="{A93AD357-0C40-4436-9D38-C47D60C1C9C1}" type="slidenum">
              <a:rPr lang="en-US" smtClean="0"/>
              <a:pPr/>
              <a:t>108</a:t>
            </a:fld>
            <a:endParaRPr lang="en-US"/>
          </a:p>
        </p:txBody>
      </p:sp>
    </p:spTree>
    <p:extLst>
      <p:ext uri="{BB962C8B-B14F-4D97-AF65-F5344CB8AC3E}">
        <p14:creationId xmlns:p14="http://schemas.microsoft.com/office/powerpoint/2010/main" val="4226216102"/>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F2AE38-D9C6-D399-C3EF-A2DBA69507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BA5CE8-7467-1F7F-88C6-98B6C13FD4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B15C7E-66CD-EC3A-119C-A9EA61786503}"/>
              </a:ext>
            </a:extLst>
          </p:cNvPr>
          <p:cNvSpPr>
            <a:spLocks noGrp="1"/>
          </p:cNvSpPr>
          <p:nvPr>
            <p:ph type="body" idx="1"/>
          </p:nvPr>
        </p:nvSpPr>
        <p:spPr/>
        <p:txBody>
          <a:bodyPr/>
          <a:lstStyle/>
          <a:p>
            <a:r>
              <a:rPr lang="en-US"/>
              <a:t>The final solution uses a </a:t>
            </a:r>
            <a:r>
              <a:rPr lang="en-US" b="1"/>
              <a:t>transform iterator</a:t>
            </a:r>
            <a:r>
              <a:rPr lang="en-US"/>
              <a:t> of a </a:t>
            </a:r>
            <a:r>
              <a:rPr lang="en-US" b="1"/>
              <a:t>counting iterator</a:t>
            </a:r>
            <a:r>
              <a:rPr lang="en-US"/>
              <a:t>, so we never actually store row IDs in memory. </a:t>
            </a:r>
          </a:p>
          <a:p>
            <a:r>
              <a:rPr lang="en-US"/>
              <a:t>That means reduce-by-key only reads the temperature data and writes the aggregated sums, eliminating the extra pass through memory. </a:t>
            </a:r>
          </a:p>
          <a:p>
            <a:r>
              <a:rPr lang="en-US"/>
              <a:t>Practically speaking, you can’t do better than that. </a:t>
            </a:r>
          </a:p>
          <a:p>
            <a:r>
              <a:rPr lang="en-US"/>
              <a:t>Let’s see how your change impacts performance numbers.</a:t>
            </a:r>
          </a:p>
        </p:txBody>
      </p:sp>
      <p:sp>
        <p:nvSpPr>
          <p:cNvPr id="4" name="Slide Number Placeholder 3">
            <a:extLst>
              <a:ext uri="{FF2B5EF4-FFF2-40B4-BE49-F238E27FC236}">
                <a16:creationId xmlns:a16="http://schemas.microsoft.com/office/drawing/2014/main" id="{804EABE8-5D85-73E4-CB3D-FE512F7394E3}"/>
              </a:ext>
            </a:extLst>
          </p:cNvPr>
          <p:cNvSpPr>
            <a:spLocks noGrp="1"/>
          </p:cNvSpPr>
          <p:nvPr>
            <p:ph type="sldNum" sz="quarter" idx="5"/>
          </p:nvPr>
        </p:nvSpPr>
        <p:spPr/>
        <p:txBody>
          <a:bodyPr/>
          <a:lstStyle/>
          <a:p>
            <a:fld id="{A93AD357-0C40-4436-9D38-C47D60C1C9C1}" type="slidenum">
              <a:rPr lang="en-US" smtClean="0"/>
              <a:pPr/>
              <a:t>109</a:t>
            </a:fld>
            <a:endParaRPr lang="en-US"/>
          </a:p>
        </p:txBody>
      </p:sp>
    </p:spTree>
    <p:extLst>
      <p:ext uri="{BB962C8B-B14F-4D97-AF65-F5344CB8AC3E}">
        <p14:creationId xmlns:p14="http://schemas.microsoft.com/office/powerpoint/2010/main" val="31759751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A21201-F7CA-1F21-2F90-ADF83AE186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E44362D-A982-40D6-0454-9778E6609E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A4B1E7B-4251-016E-8846-716354EDD87C}"/>
              </a:ext>
            </a:extLst>
          </p:cNvPr>
          <p:cNvSpPr>
            <a:spLocks noGrp="1"/>
          </p:cNvSpPr>
          <p:nvPr>
            <p:ph type="body" idx="1"/>
          </p:nvPr>
        </p:nvSpPr>
        <p:spPr/>
        <p:txBody>
          <a:bodyPr/>
          <a:lstStyle/>
          <a:p>
            <a:r>
              <a:rPr lang="en-US"/>
              <a:t>Let’s take a look at what we’ll cover in this section. </a:t>
            </a:r>
          </a:p>
          <a:p>
            <a:r>
              <a:rPr lang="en-US"/>
              <a:t>We’ll begin with the essential concept of </a:t>
            </a:r>
            <a:r>
              <a:rPr lang="en-US" i="1"/>
              <a:t>execution spaces</a:t>
            </a:r>
            <a:r>
              <a:rPr lang="en-US"/>
              <a:t>, which will enable us to GPU-accelerate our simple cooling simulator using parallel algorithms. </a:t>
            </a:r>
          </a:p>
          <a:p>
            <a:r>
              <a:rPr lang="en-US"/>
              <a:t>Next, we’ll explore how to extend these parallel algorithms when they don’t precisely fit your needs.</a:t>
            </a:r>
          </a:p>
          <a:p>
            <a:r>
              <a:rPr lang="en-US"/>
              <a:t>Along the way, we’ll introduce the concept of </a:t>
            </a:r>
            <a:r>
              <a:rPr lang="en-US" i="1"/>
              <a:t>vocabulary types</a:t>
            </a:r>
            <a:r>
              <a:rPr lang="en-US"/>
              <a:t> to boost developer productivity.</a:t>
            </a:r>
          </a:p>
          <a:p>
            <a:r>
              <a:rPr lang="en-US"/>
              <a:t>We’ll apply these vocabulary types to convert our basic cooling simulator into a full 2D heat equation simulator.</a:t>
            </a:r>
          </a:p>
          <a:p>
            <a:r>
              <a:rPr lang="en-US"/>
              <a:t>As we do that, we’ll build a clear understanding of how serialization impacts performance.</a:t>
            </a:r>
          </a:p>
          <a:p>
            <a:r>
              <a:rPr lang="en-US"/>
              <a:t>Finally, we’ll discuss </a:t>
            </a:r>
            <a:r>
              <a:rPr lang="en-US" i="1"/>
              <a:t>memory spaces</a:t>
            </a:r>
            <a:r>
              <a:rPr lang="en-US"/>
              <a:t> and see how they can help us further optimize the simulator.</a:t>
            </a:r>
          </a:p>
          <a:p>
            <a:r>
              <a:rPr lang="en-US"/>
              <a:t>By the end of this section, you’ll have a solid grasp of how to GPU-accelerate your code with parallel algorithms.</a:t>
            </a:r>
          </a:p>
        </p:txBody>
      </p:sp>
      <p:sp>
        <p:nvSpPr>
          <p:cNvPr id="4" name="Slide Number Placeholder 3">
            <a:extLst>
              <a:ext uri="{FF2B5EF4-FFF2-40B4-BE49-F238E27FC236}">
                <a16:creationId xmlns:a16="http://schemas.microsoft.com/office/drawing/2014/main" id="{3D278068-47C5-7E5A-3D1A-CD86ABFF8796}"/>
              </a:ext>
            </a:extLst>
          </p:cNvPr>
          <p:cNvSpPr>
            <a:spLocks noGrp="1"/>
          </p:cNvSpPr>
          <p:nvPr>
            <p:ph type="sldNum" sz="quarter" idx="5"/>
          </p:nvPr>
        </p:nvSpPr>
        <p:spPr/>
        <p:txBody>
          <a:bodyPr/>
          <a:lstStyle/>
          <a:p>
            <a:fld id="{A93AD357-0C40-4436-9D38-C47D60C1C9C1}" type="slidenum">
              <a:rPr lang="en-US" smtClean="0"/>
              <a:pPr/>
              <a:t>11</a:t>
            </a:fld>
            <a:endParaRPr lang="en-US"/>
          </a:p>
        </p:txBody>
      </p:sp>
    </p:spTree>
    <p:extLst>
      <p:ext uri="{BB962C8B-B14F-4D97-AF65-F5344CB8AC3E}">
        <p14:creationId xmlns:p14="http://schemas.microsoft.com/office/powerpoint/2010/main" val="52581416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850FA3-FBC4-B522-525F-8AB13661A6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4335C1-79BA-B054-C9E3-50E208BBC4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92DE14A-DE1C-D263-F3F1-3810127E277B}"/>
              </a:ext>
            </a:extLst>
          </p:cNvPr>
          <p:cNvSpPr>
            <a:spLocks noGrp="1"/>
          </p:cNvSpPr>
          <p:nvPr>
            <p:ph type="body" idx="1"/>
          </p:nvPr>
        </p:nvSpPr>
        <p:spPr/>
        <p:txBody>
          <a:bodyPr/>
          <a:lstStyle/>
          <a:p>
            <a:r>
              <a:rPr lang="en-US"/>
              <a:t>In this chart, we’re looking at </a:t>
            </a:r>
            <a:r>
              <a:rPr lang="en-US" b="1"/>
              <a:t>speedups</a:t>
            </a:r>
            <a:r>
              <a:rPr lang="en-US"/>
              <a:t> rather than normalized elapsed times, because the difference is so large it would barely fit on the previous scale. </a:t>
            </a:r>
          </a:p>
          <a:p>
            <a:r>
              <a:rPr lang="en-US"/>
              <a:t>You can see that using fancy iterators gets us around a </a:t>
            </a:r>
            <a:r>
              <a:rPr lang="en-US" b="1"/>
              <a:t>300x speedup</a:t>
            </a:r>
            <a:r>
              <a:rPr lang="en-US"/>
              <a:t> compared to our initial, more naive tabulate approach. </a:t>
            </a:r>
          </a:p>
          <a:p>
            <a:r>
              <a:rPr lang="en-US"/>
              <a:t>By cutting out the extra memory reads for row indices, we’re making much better use of the GPU’s high bandwidth.</a:t>
            </a:r>
          </a:p>
          <a:p>
            <a:r>
              <a:rPr lang="en-US"/>
              <a:t>Now that we’ve seen how powerful fancy iterators can be, let’s explore what else we can do with them.</a:t>
            </a:r>
          </a:p>
        </p:txBody>
      </p:sp>
      <p:sp>
        <p:nvSpPr>
          <p:cNvPr id="4" name="Slide Number Placeholder 3">
            <a:extLst>
              <a:ext uri="{FF2B5EF4-FFF2-40B4-BE49-F238E27FC236}">
                <a16:creationId xmlns:a16="http://schemas.microsoft.com/office/drawing/2014/main" id="{36CAAF84-6D21-5EE4-0689-1AE44C5C5367}"/>
              </a:ext>
            </a:extLst>
          </p:cNvPr>
          <p:cNvSpPr>
            <a:spLocks noGrp="1"/>
          </p:cNvSpPr>
          <p:nvPr>
            <p:ph type="sldNum" sz="quarter" idx="5"/>
          </p:nvPr>
        </p:nvSpPr>
        <p:spPr/>
        <p:txBody>
          <a:bodyPr/>
          <a:lstStyle/>
          <a:p>
            <a:fld id="{A93AD357-0C40-4436-9D38-C47D60C1C9C1}" type="slidenum">
              <a:rPr lang="en-US" smtClean="0"/>
              <a:pPr/>
              <a:t>110</a:t>
            </a:fld>
            <a:endParaRPr lang="en-US"/>
          </a:p>
        </p:txBody>
      </p:sp>
    </p:spTree>
    <p:extLst>
      <p:ext uri="{BB962C8B-B14F-4D97-AF65-F5344CB8AC3E}">
        <p14:creationId xmlns:p14="http://schemas.microsoft.com/office/powerpoint/2010/main" val="304870421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0C7810-49FE-A1EF-A483-94A7937B7F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ABB364-4791-18B0-9829-21FAFC7AE6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0FCD63-DC8A-C612-E840-BF705D04C7B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[optional – if time permits]</a:t>
            </a:r>
          </a:p>
          <a:p>
            <a:endParaRPr lang="en-US" dirty="0"/>
          </a:p>
          <a:p>
            <a:r>
              <a:rPr lang="en-US" dirty="0"/>
              <a:t>So far, we’ve been transforming values </a:t>
            </a:r>
            <a:r>
              <a:rPr lang="en-US" b="1" dirty="0"/>
              <a:t>as we read them</a:t>
            </a:r>
            <a:r>
              <a:rPr lang="en-US" dirty="0"/>
              <a:t> from an iterator. </a:t>
            </a:r>
          </a:p>
          <a:p>
            <a:r>
              <a:rPr lang="en-US" dirty="0"/>
              <a:t>But you can also transform values </a:t>
            </a:r>
            <a:r>
              <a:rPr lang="en-US" b="1" dirty="0"/>
              <a:t>as you write</a:t>
            </a:r>
            <a:r>
              <a:rPr lang="en-US" dirty="0"/>
              <a:t> them, by adding another level of indirection on the </a:t>
            </a:r>
            <a:r>
              <a:rPr lang="en-US" b="1" dirty="0"/>
              <a:t>output</a:t>
            </a:r>
            <a:r>
              <a:rPr lang="en-US" dirty="0"/>
              <a:t> side. </a:t>
            </a:r>
          </a:p>
          <a:p>
            <a:r>
              <a:rPr lang="en-US" dirty="0"/>
              <a:t>In the example on the slide, we return a tiny wrapper object from the iterator’s subscript operator. </a:t>
            </a:r>
          </a:p>
          <a:p>
            <a:r>
              <a:rPr lang="en-US" dirty="0"/>
              <a:t>When we assign a value to that wrapper, its assignment operator applies a transformation.</a:t>
            </a:r>
          </a:p>
          <a:p>
            <a:r>
              <a:rPr lang="en-US" dirty="0"/>
              <a:t>In our case, it divides the incoming value by two before storing it in the underlying array.</a:t>
            </a:r>
          </a:p>
          <a:p>
            <a:r>
              <a:rPr lang="en-US" dirty="0"/>
              <a:t>This leads to an interesting behavior. </a:t>
            </a:r>
          </a:p>
          <a:p>
            <a:r>
              <a:rPr lang="en-US" dirty="0"/>
              <a:t>So, if you assign it at index 0 a value of 10, 10 is divided by two, and the array element actually ends up storing </a:t>
            </a:r>
            <a:r>
              <a:rPr lang="en-US" b="1" dirty="0"/>
              <a:t>5</a:t>
            </a:r>
            <a:r>
              <a:rPr lang="en-US" dirty="0"/>
              <a:t>. </a:t>
            </a:r>
          </a:p>
          <a:p>
            <a:r>
              <a:rPr lang="en-US" dirty="0"/>
              <a:t>In many ways, a transform output iterator is </a:t>
            </a:r>
            <a:r>
              <a:rPr lang="en-US" b="1" dirty="0"/>
              <a:t>symmetrical</a:t>
            </a:r>
            <a:r>
              <a:rPr lang="en-US" dirty="0"/>
              <a:t> to the transform iterator we’ve used before.</a:t>
            </a:r>
          </a:p>
          <a:p>
            <a:r>
              <a:rPr lang="en-US" dirty="0"/>
              <a:t>Except this time, the transformation happens when </a:t>
            </a:r>
            <a:r>
              <a:rPr lang="en-US" b="1" dirty="0"/>
              <a:t>writing</a:t>
            </a:r>
            <a:r>
              <a:rPr lang="en-US" dirty="0"/>
              <a:t> instead of reading. </a:t>
            </a:r>
          </a:p>
          <a:p>
            <a:r>
              <a:rPr lang="en-US" dirty="0"/>
              <a:t>So instead of taking raw data and returning modified values, it takes the values you assign and writes a transformed version back to memory.</a:t>
            </a:r>
          </a:p>
        </p:txBody>
      </p:sp>
      <p:sp>
        <p:nvSpPr>
          <p:cNvPr id="4" name="Slide Number Placeholder 3">
            <a:extLst>
              <a:ext uri="{FF2B5EF4-FFF2-40B4-BE49-F238E27FC236}">
                <a16:creationId xmlns:a16="http://schemas.microsoft.com/office/drawing/2014/main" id="{542E3EA3-C1BC-2C44-4B76-63C976D0DEA7}"/>
              </a:ext>
            </a:extLst>
          </p:cNvPr>
          <p:cNvSpPr>
            <a:spLocks noGrp="1"/>
          </p:cNvSpPr>
          <p:nvPr>
            <p:ph type="sldNum" sz="quarter" idx="5"/>
          </p:nvPr>
        </p:nvSpPr>
        <p:spPr/>
        <p:txBody>
          <a:bodyPr/>
          <a:lstStyle/>
          <a:p>
            <a:fld id="{A93AD357-0C40-4436-9D38-C47D60C1C9C1}" type="slidenum">
              <a:rPr lang="en-US" smtClean="0"/>
              <a:pPr/>
              <a:t>111</a:t>
            </a:fld>
            <a:endParaRPr lang="en-US"/>
          </a:p>
        </p:txBody>
      </p:sp>
    </p:spTree>
    <p:extLst>
      <p:ext uri="{BB962C8B-B14F-4D97-AF65-F5344CB8AC3E}">
        <p14:creationId xmlns:p14="http://schemas.microsoft.com/office/powerpoint/2010/main" val="127746334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8537A8-E0FA-5810-0672-2094C6B96A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F4674F-3D85-698C-52F4-9741181329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EFDAF7-0DD8-F263-57B3-ED0F2E232B4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[optional – if time permits]</a:t>
            </a:r>
          </a:p>
          <a:p>
            <a:endParaRPr lang="en-US" dirty="0"/>
          </a:p>
          <a:p>
            <a:r>
              <a:rPr lang="en-US" dirty="0"/>
              <a:t>This transform output iterator idea is really handy in our row-temperature scenario. </a:t>
            </a:r>
          </a:p>
          <a:p>
            <a:r>
              <a:rPr lang="en-US" dirty="0"/>
              <a:t>Right now, each row sum can be a very large number, which isn’t always meaningful in practice - we’re more interested in the </a:t>
            </a:r>
            <a:r>
              <a:rPr lang="en-US" i="1" dirty="0"/>
              <a:t>average</a:t>
            </a:r>
            <a:r>
              <a:rPr lang="en-US" dirty="0"/>
              <a:t> temperature per row. </a:t>
            </a:r>
          </a:p>
          <a:p>
            <a:r>
              <a:rPr lang="en-US" dirty="0"/>
              <a:t>Of course, we could do another pass to divide those sums by the row width, but that would mean extra reads and writes, which we’d prefer to avoid.</a:t>
            </a:r>
          </a:p>
          <a:p>
            <a:r>
              <a:rPr lang="en-US" dirty="0"/>
              <a:t>Instead, we can use a </a:t>
            </a:r>
            <a:r>
              <a:rPr lang="en-US" b="1" dirty="0"/>
              <a:t>transform output iterator</a:t>
            </a:r>
            <a:r>
              <a:rPr lang="en-US" dirty="0"/>
              <a:t> to convert the totals into means on the fly as we write them out. </a:t>
            </a:r>
          </a:p>
          <a:p>
            <a:r>
              <a:rPr lang="en-US" dirty="0"/>
              <a:t>So, in this exercise, I’d like you to replace the final output iterator in the reduce-by-key call with a transform output iterator that divides each row sum by the grid width.</a:t>
            </a:r>
          </a:p>
          <a:p>
            <a:r>
              <a:rPr lang="en-US" dirty="0"/>
              <a:t>For this, you’ll have 10 minutes starting now.</a:t>
            </a:r>
          </a:p>
        </p:txBody>
      </p:sp>
      <p:sp>
        <p:nvSpPr>
          <p:cNvPr id="4" name="Slide Number Placeholder 3">
            <a:extLst>
              <a:ext uri="{FF2B5EF4-FFF2-40B4-BE49-F238E27FC236}">
                <a16:creationId xmlns:a16="http://schemas.microsoft.com/office/drawing/2014/main" id="{475EC4D4-3134-E100-8E9D-C0589CDA1593}"/>
              </a:ext>
            </a:extLst>
          </p:cNvPr>
          <p:cNvSpPr>
            <a:spLocks noGrp="1"/>
          </p:cNvSpPr>
          <p:nvPr>
            <p:ph type="sldNum" sz="quarter" idx="5"/>
          </p:nvPr>
        </p:nvSpPr>
        <p:spPr/>
        <p:txBody>
          <a:bodyPr/>
          <a:lstStyle/>
          <a:p>
            <a:fld id="{A93AD357-0C40-4436-9D38-C47D60C1C9C1}" type="slidenum">
              <a:rPr lang="en-US" smtClean="0"/>
              <a:pPr/>
              <a:t>112</a:t>
            </a:fld>
            <a:endParaRPr lang="en-US"/>
          </a:p>
        </p:txBody>
      </p:sp>
    </p:spTree>
    <p:extLst>
      <p:ext uri="{BB962C8B-B14F-4D97-AF65-F5344CB8AC3E}">
        <p14:creationId xmlns:p14="http://schemas.microsoft.com/office/powerpoint/2010/main" val="3869356640"/>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5587F-E9C2-77E3-07A5-606CD7AC07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A9A1FC-CA34-08D6-0584-9DD7FC30E9D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6FAD2D-7088-7AD0-985F-FFCE9BE3EAF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[optional – if time permits]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Time’s up!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take a look at the solution.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start by creating a </a:t>
            </a:r>
            <a:r>
              <a:rPr lang="en-US" b="1" dirty="0"/>
              <a:t>transform output iterator</a:t>
            </a:r>
            <a:r>
              <a:rPr lang="en-US" dirty="0"/>
              <a:t> pointing to our means vector and give it a </a:t>
            </a:r>
            <a:r>
              <a:rPr lang="en-US" dirty="0" err="1"/>
              <a:t>mean_functor</a:t>
            </a:r>
            <a:r>
              <a:rPr lang="en-US" dirty="0"/>
              <a:t> that divides each incoming sum by the row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That way, when reduce-by-key writes a total into this iterator, it immediately transforms it into an average before storing.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There’s no extra pass over the data - just one write operation that handles both the summation and the final calculation in a single step.</a:t>
            </a:r>
          </a:p>
          <a:p>
            <a:endParaRPr lang="en-US" dirty="0"/>
          </a:p>
        </p:txBody>
      </p:sp>
      <p:sp>
        <p:nvSpPr>
          <p:cNvPr id="4" name="Slide Number Placeholder 3">
            <a:extLst>
              <a:ext uri="{FF2B5EF4-FFF2-40B4-BE49-F238E27FC236}">
                <a16:creationId xmlns:a16="http://schemas.microsoft.com/office/drawing/2014/main" id="{53D36075-79FF-1ACB-6D97-E520B71260F5}"/>
              </a:ext>
            </a:extLst>
          </p:cNvPr>
          <p:cNvSpPr>
            <a:spLocks noGrp="1"/>
          </p:cNvSpPr>
          <p:nvPr>
            <p:ph type="sldNum" sz="quarter" idx="5"/>
          </p:nvPr>
        </p:nvSpPr>
        <p:spPr/>
        <p:txBody>
          <a:bodyPr/>
          <a:lstStyle/>
          <a:p>
            <a:fld id="{A93AD357-0C40-4436-9D38-C47D60C1C9C1}" type="slidenum">
              <a:rPr lang="en-US" smtClean="0"/>
              <a:pPr/>
              <a:t>113</a:t>
            </a:fld>
            <a:endParaRPr lang="en-US"/>
          </a:p>
        </p:txBody>
      </p:sp>
    </p:spTree>
    <p:extLst>
      <p:ext uri="{BB962C8B-B14F-4D97-AF65-F5344CB8AC3E}">
        <p14:creationId xmlns:p14="http://schemas.microsoft.com/office/powerpoint/2010/main" val="65798924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876380-5A9C-6498-66BF-923F3C0493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6A32F79-8748-674D-72DF-8AF8964D96F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02D07B-772F-2B53-FECC-03B5DAB13E20}"/>
              </a:ext>
            </a:extLst>
          </p:cNvPr>
          <p:cNvSpPr>
            <a:spLocks noGrp="1"/>
          </p:cNvSpPr>
          <p:nvPr>
            <p:ph type="body" idx="1"/>
          </p:nvPr>
        </p:nvSpPr>
        <p:spPr/>
        <p:txBody>
          <a:bodyPr/>
          <a:lstStyle/>
          <a:p>
            <a:r>
              <a:rPr lang="en-US"/>
              <a:t>Up to this point, we’ve focused on optimizing our temperature simulation by cutting out unnecessary reads and writes, ultimately harnessing the GPU’s massive parallelism. </a:t>
            </a:r>
          </a:p>
          <a:p>
            <a:r>
              <a:rPr lang="en-US"/>
              <a:t>Now, let’s take a quick look at the overall structure of our simulator. </a:t>
            </a:r>
          </a:p>
          <a:p>
            <a:r>
              <a:rPr lang="en-US"/>
              <a:t>On the slide, you can see how we initialize a ‘</a:t>
            </a:r>
            <a:r>
              <a:rPr lang="en-US" err="1"/>
              <a:t>prev</a:t>
            </a:r>
            <a:r>
              <a:rPr lang="en-US"/>
              <a:t>’ buffer and a ‘next’ buffer, store data on disk, and then perform several simulation steps in a loop. </a:t>
            </a:r>
          </a:p>
          <a:p>
            <a:r>
              <a:rPr lang="en-US"/>
              <a:t>Everything seems straightforward … except for one puzzling detail.</a:t>
            </a:r>
          </a:p>
          <a:p>
            <a:r>
              <a:rPr lang="en-US"/>
              <a:t>Each time we store the data our next computations slows down - sometimes by a factor of a hundred! </a:t>
            </a:r>
          </a:p>
          <a:p>
            <a:r>
              <a:rPr lang="en-US"/>
              <a:t>That’s a massive performance drop, and it suggests something else is at play besides our fancy iterators or algorithm design. </a:t>
            </a:r>
          </a:p>
          <a:p>
            <a:r>
              <a:rPr lang="en-US"/>
              <a:t>In fact, this hints at a deeper concern related to </a:t>
            </a:r>
            <a:r>
              <a:rPr lang="en-US" b="1"/>
              <a:t>memory spaces</a:t>
            </a:r>
            <a:r>
              <a:rPr lang="en-US"/>
              <a:t>. </a:t>
            </a:r>
          </a:p>
        </p:txBody>
      </p:sp>
      <p:sp>
        <p:nvSpPr>
          <p:cNvPr id="4" name="Slide Number Placeholder 3">
            <a:extLst>
              <a:ext uri="{FF2B5EF4-FFF2-40B4-BE49-F238E27FC236}">
                <a16:creationId xmlns:a16="http://schemas.microsoft.com/office/drawing/2014/main" id="{C60DF43A-62BA-884C-A523-387FB31491DE}"/>
              </a:ext>
            </a:extLst>
          </p:cNvPr>
          <p:cNvSpPr>
            <a:spLocks noGrp="1"/>
          </p:cNvSpPr>
          <p:nvPr>
            <p:ph type="sldNum" sz="quarter" idx="5"/>
          </p:nvPr>
        </p:nvSpPr>
        <p:spPr/>
        <p:txBody>
          <a:bodyPr/>
          <a:lstStyle/>
          <a:p>
            <a:fld id="{A93AD357-0C40-4436-9D38-C47D60C1C9C1}" type="slidenum">
              <a:rPr lang="en-US" smtClean="0"/>
              <a:pPr/>
              <a:t>114</a:t>
            </a:fld>
            <a:endParaRPr lang="en-US"/>
          </a:p>
        </p:txBody>
      </p:sp>
    </p:spTree>
    <p:extLst>
      <p:ext uri="{BB962C8B-B14F-4D97-AF65-F5344CB8AC3E}">
        <p14:creationId xmlns:p14="http://schemas.microsoft.com/office/powerpoint/2010/main" val="1446022528"/>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030905-EAFF-3A8D-FDD1-BC62840EF7F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BB68EE-3825-4622-44BA-6E8A987580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4A1705-05B3-0C34-BB6F-78037C2C09F7}"/>
              </a:ext>
            </a:extLst>
          </p:cNvPr>
          <p:cNvSpPr>
            <a:spLocks noGrp="1"/>
          </p:cNvSpPr>
          <p:nvPr>
            <p:ph type="body" idx="1"/>
          </p:nvPr>
        </p:nvSpPr>
        <p:spPr/>
        <p:txBody>
          <a:bodyPr/>
          <a:lstStyle/>
          <a:p>
            <a:r>
              <a:rPr lang="en-US"/>
              <a:t>Remember that slide showing the bandwidth differences between CPUs and GPUs? </a:t>
            </a:r>
          </a:p>
          <a:p>
            <a:r>
              <a:rPr lang="en-US"/>
              <a:t>GPUs can handle much higher data throughput because they have their own dedicated memory, that was specifically architected for massive bandwidth.</a:t>
            </a:r>
          </a:p>
          <a:p>
            <a:r>
              <a:rPr lang="en-US"/>
              <a:t>Previously, we distinguished host and device execution spaces, to know where actual code runs.</a:t>
            </a:r>
          </a:p>
          <a:p>
            <a:r>
              <a:rPr lang="en-US"/>
              <a:t>To get better performance, we also have to distinguish device and host </a:t>
            </a:r>
            <a:r>
              <a:rPr lang="en-US" b="1"/>
              <a:t>memory spaces</a:t>
            </a:r>
            <a:r>
              <a:rPr lang="en-US"/>
              <a:t>, in other words, where bytes live. </a:t>
            </a:r>
          </a:p>
          <a:p>
            <a:r>
              <a:rPr lang="en-US"/>
              <a:t>But that raises a question: how did our simulator run on the GPU  in the first place?</a:t>
            </a:r>
          </a:p>
          <a:p>
            <a:r>
              <a:rPr lang="en-US"/>
              <a:t>We haven’t done anything special to allocate device memory, haven’t we? </a:t>
            </a:r>
          </a:p>
        </p:txBody>
      </p:sp>
      <p:sp>
        <p:nvSpPr>
          <p:cNvPr id="4" name="Slide Number Placeholder 3">
            <a:extLst>
              <a:ext uri="{FF2B5EF4-FFF2-40B4-BE49-F238E27FC236}">
                <a16:creationId xmlns:a16="http://schemas.microsoft.com/office/drawing/2014/main" id="{91FE4BB4-13C8-FC41-1F2E-01FACD774C84}"/>
              </a:ext>
            </a:extLst>
          </p:cNvPr>
          <p:cNvSpPr>
            <a:spLocks noGrp="1"/>
          </p:cNvSpPr>
          <p:nvPr>
            <p:ph type="sldNum" sz="quarter" idx="5"/>
          </p:nvPr>
        </p:nvSpPr>
        <p:spPr/>
        <p:txBody>
          <a:bodyPr/>
          <a:lstStyle/>
          <a:p>
            <a:fld id="{A93AD357-0C40-4436-9D38-C47D60C1C9C1}" type="slidenum">
              <a:rPr lang="en-US" smtClean="0"/>
              <a:pPr/>
              <a:t>115</a:t>
            </a:fld>
            <a:endParaRPr lang="en-US"/>
          </a:p>
        </p:txBody>
      </p:sp>
    </p:spTree>
    <p:extLst>
      <p:ext uri="{BB962C8B-B14F-4D97-AF65-F5344CB8AC3E}">
        <p14:creationId xmlns:p14="http://schemas.microsoft.com/office/powerpoint/2010/main" val="336494964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E17F1-C234-BD5E-EA60-1650E5A711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A18FA2-38C1-3349-E6E2-4E38547A14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BDABA8-C18C-BAD7-0BC9-ED1A83A88AD9}"/>
              </a:ext>
            </a:extLst>
          </p:cNvPr>
          <p:cNvSpPr>
            <a:spLocks noGrp="1"/>
          </p:cNvSpPr>
          <p:nvPr>
            <p:ph type="body" idx="1"/>
          </p:nvPr>
        </p:nvSpPr>
        <p:spPr/>
        <p:txBody>
          <a:bodyPr/>
          <a:lstStyle/>
          <a:p>
            <a:r>
              <a:rPr lang="en-US"/>
              <a:t>Well, not exactly. </a:t>
            </a:r>
          </a:p>
          <a:p>
            <a:r>
              <a:rPr lang="en-US"/>
              <a:t>Earlier, we switched from std::vector to thrust::</a:t>
            </a:r>
            <a:r>
              <a:rPr lang="en-US" err="1"/>
              <a:t>universal_vector</a:t>
            </a:r>
            <a:r>
              <a:rPr lang="en-US"/>
              <a:t>. </a:t>
            </a:r>
          </a:p>
          <a:p>
            <a:r>
              <a:rPr lang="en-US"/>
              <a:t>This container uses </a:t>
            </a:r>
            <a:r>
              <a:rPr lang="en-US" b="1"/>
              <a:t>managed memory</a:t>
            </a:r>
            <a:r>
              <a:rPr lang="en-US"/>
              <a:t>, a technology that makes the CPU and GPU seem to share the same memory.</a:t>
            </a:r>
          </a:p>
          <a:p>
            <a:r>
              <a:rPr lang="en-US"/>
              <a:t>Under the hood, though, the CPU and GPU still have </a:t>
            </a:r>
            <a:r>
              <a:rPr lang="en-US" b="1"/>
              <a:t>separate</a:t>
            </a:r>
            <a:r>
              <a:rPr lang="en-US"/>
              <a:t> memory spaces. </a:t>
            </a:r>
          </a:p>
          <a:p>
            <a:r>
              <a:rPr lang="en-US"/>
              <a:t>Whenever the CPU or GPU accesses data, CUDA silently transfers that data to the location where it’s needed. </a:t>
            </a:r>
          </a:p>
          <a:p>
            <a:r>
              <a:rPr lang="en-US"/>
              <a:t>In effect, a universal vector keeps two copies of the same data: one for the CPU and one for the GPU. </a:t>
            </a:r>
          </a:p>
          <a:p>
            <a:r>
              <a:rPr lang="en-US"/>
              <a:t>If the CPU reads or writes to the vector, CUDA invalidates the GPU copy, and vice versa.</a:t>
            </a:r>
          </a:p>
          <a:p>
            <a:r>
              <a:rPr lang="en-US"/>
              <a:t>This saves us from writing explicit copy calls, but it also has a </a:t>
            </a:r>
            <a:r>
              <a:rPr lang="en-US" b="1"/>
              <a:t>performance cost</a:t>
            </a:r>
            <a:r>
              <a:rPr lang="en-US"/>
              <a:t>. </a:t>
            </a:r>
          </a:p>
          <a:p>
            <a:r>
              <a:rPr lang="en-US"/>
              <a:t>Let’s go back to our sudden slowdown and see how these hidden data transfers explain perf regression.</a:t>
            </a:r>
          </a:p>
        </p:txBody>
      </p:sp>
      <p:sp>
        <p:nvSpPr>
          <p:cNvPr id="4" name="Slide Number Placeholder 3">
            <a:extLst>
              <a:ext uri="{FF2B5EF4-FFF2-40B4-BE49-F238E27FC236}">
                <a16:creationId xmlns:a16="http://schemas.microsoft.com/office/drawing/2014/main" id="{FE2BE11C-D0CE-74B2-DEEE-3CEB78F50EE4}"/>
              </a:ext>
            </a:extLst>
          </p:cNvPr>
          <p:cNvSpPr>
            <a:spLocks noGrp="1"/>
          </p:cNvSpPr>
          <p:nvPr>
            <p:ph type="sldNum" sz="quarter" idx="5"/>
          </p:nvPr>
        </p:nvSpPr>
        <p:spPr/>
        <p:txBody>
          <a:bodyPr/>
          <a:lstStyle/>
          <a:p>
            <a:fld id="{A93AD357-0C40-4436-9D38-C47D60C1C9C1}" type="slidenum">
              <a:rPr lang="en-US" smtClean="0"/>
              <a:pPr/>
              <a:t>116</a:t>
            </a:fld>
            <a:endParaRPr lang="en-US"/>
          </a:p>
        </p:txBody>
      </p:sp>
    </p:spTree>
    <p:extLst>
      <p:ext uri="{BB962C8B-B14F-4D97-AF65-F5344CB8AC3E}">
        <p14:creationId xmlns:p14="http://schemas.microsoft.com/office/powerpoint/2010/main" val="312062603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D722FF-B556-F674-30E9-1B1AEEB91C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41D4A4-904B-7A11-E183-EA4CFB4966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9199DF-2A5D-A2A3-D76F-CB47AB5BE567}"/>
              </a:ext>
            </a:extLst>
          </p:cNvPr>
          <p:cNvSpPr>
            <a:spLocks noGrp="1"/>
          </p:cNvSpPr>
          <p:nvPr>
            <p:ph type="body" idx="1"/>
          </p:nvPr>
        </p:nvSpPr>
        <p:spPr/>
        <p:txBody>
          <a:bodyPr/>
          <a:lstStyle/>
          <a:p>
            <a:r>
              <a:rPr lang="en-US"/>
              <a:t>Imagine the data is in the </a:t>
            </a:r>
            <a:r>
              <a:rPr lang="en-US" b="1"/>
              <a:t>device</a:t>
            </a:r>
            <a:r>
              <a:rPr lang="en-US"/>
              <a:t> memory when we call store on the </a:t>
            </a:r>
            <a:r>
              <a:rPr lang="en-US" b="1"/>
              <a:t>CPU</a:t>
            </a:r>
            <a:r>
              <a:rPr lang="en-US"/>
              <a:t>. </a:t>
            </a:r>
          </a:p>
          <a:p>
            <a:r>
              <a:rPr lang="en-US"/>
              <a:t>Because the CPU needs that data, CUDA first copies it from the device to </a:t>
            </a:r>
            <a:r>
              <a:rPr lang="en-US" b="1"/>
              <a:t>host</a:t>
            </a:r>
            <a:r>
              <a:rPr lang="en-US"/>
              <a:t> memory. </a:t>
            </a:r>
          </a:p>
          <a:p>
            <a:r>
              <a:rPr lang="en-US"/>
              <a:t>Once store finishes, we launch the next GPU computation step. </a:t>
            </a:r>
          </a:p>
          <a:p>
            <a:r>
              <a:rPr lang="en-US"/>
              <a:t>But now the </a:t>
            </a:r>
            <a:r>
              <a:rPr lang="en-US" b="1"/>
              <a:t>host</a:t>
            </a:r>
            <a:r>
              <a:rPr lang="en-US"/>
              <a:t> copy is valid, while the GPU copy is out of date, so CUDA has to copy the data </a:t>
            </a:r>
            <a:r>
              <a:rPr lang="en-US" b="1"/>
              <a:t>back</a:t>
            </a:r>
            <a:r>
              <a:rPr lang="en-US"/>
              <a:t> to the device. </a:t>
            </a:r>
          </a:p>
          <a:p>
            <a:r>
              <a:rPr lang="en-US"/>
              <a:t>That’s why the first simulation step after storing takes so long - it includes the hidden cost of moving data back onto the GPU.</a:t>
            </a:r>
          </a:p>
        </p:txBody>
      </p:sp>
      <p:sp>
        <p:nvSpPr>
          <p:cNvPr id="4" name="Slide Number Placeholder 3">
            <a:extLst>
              <a:ext uri="{FF2B5EF4-FFF2-40B4-BE49-F238E27FC236}">
                <a16:creationId xmlns:a16="http://schemas.microsoft.com/office/drawing/2014/main" id="{32FDA8EA-6422-BC60-32F7-A9FE48D7A1EA}"/>
              </a:ext>
            </a:extLst>
          </p:cNvPr>
          <p:cNvSpPr>
            <a:spLocks noGrp="1"/>
          </p:cNvSpPr>
          <p:nvPr>
            <p:ph type="sldNum" sz="quarter" idx="5"/>
          </p:nvPr>
        </p:nvSpPr>
        <p:spPr/>
        <p:txBody>
          <a:bodyPr/>
          <a:lstStyle/>
          <a:p>
            <a:fld id="{A93AD357-0C40-4436-9D38-C47D60C1C9C1}" type="slidenum">
              <a:rPr lang="en-US" smtClean="0"/>
              <a:pPr/>
              <a:t>117</a:t>
            </a:fld>
            <a:endParaRPr lang="en-US"/>
          </a:p>
        </p:txBody>
      </p:sp>
    </p:spTree>
    <p:extLst>
      <p:ext uri="{BB962C8B-B14F-4D97-AF65-F5344CB8AC3E}">
        <p14:creationId xmlns:p14="http://schemas.microsoft.com/office/powerpoint/2010/main" val="1682068013"/>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AFC09F-CBC9-B5FD-77AB-2A3F2DB801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F00CC68-EE1E-9A5F-A396-C01433A277A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374EDC-F728-43C6-B231-42826EBE0351}"/>
              </a:ext>
            </a:extLst>
          </p:cNvPr>
          <p:cNvSpPr>
            <a:spLocks noGrp="1"/>
          </p:cNvSpPr>
          <p:nvPr>
            <p:ph type="body" idx="1"/>
          </p:nvPr>
        </p:nvSpPr>
        <p:spPr/>
        <p:txBody>
          <a:bodyPr/>
          <a:lstStyle/>
          <a:p>
            <a:r>
              <a:rPr lang="en-US"/>
              <a:t>To solve our performance problem, we can make the GPU and CPU transfers </a:t>
            </a:r>
            <a:r>
              <a:rPr lang="en-US" b="1"/>
              <a:t>explicit</a:t>
            </a:r>
            <a:r>
              <a:rPr lang="en-US"/>
              <a:t>. </a:t>
            </a:r>
          </a:p>
          <a:p>
            <a:r>
              <a:rPr lang="en-US"/>
              <a:t>Thrust offers different containers so you can decide where your data should live:</a:t>
            </a:r>
          </a:p>
          <a:p>
            <a:r>
              <a:rPr lang="en-US" b="1"/>
              <a:t>thrust::</a:t>
            </a:r>
            <a:r>
              <a:rPr lang="en-US" b="1" err="1"/>
              <a:t>host_vector</a:t>
            </a:r>
            <a:r>
              <a:rPr lang="en-US"/>
              <a:t> allocates memory in host memory, so it’s only accessible in the host execution space.</a:t>
            </a:r>
          </a:p>
          <a:p>
            <a:r>
              <a:rPr lang="en-US" b="1"/>
              <a:t>thrust::</a:t>
            </a:r>
            <a:r>
              <a:rPr lang="en-US" b="1" err="1"/>
              <a:t>device_vector</a:t>
            </a:r>
            <a:r>
              <a:rPr lang="en-US"/>
              <a:t> allocates memory in the device memory space, so it’s only accessible in the device execution space.</a:t>
            </a:r>
          </a:p>
          <a:p>
            <a:r>
              <a:rPr lang="en-US"/>
              <a:t>It’s important to note, that both vectors have to be constructed on the host.</a:t>
            </a:r>
          </a:p>
          <a:p>
            <a:r>
              <a:rPr lang="en-US"/>
              <a:t>Anyways, by choosing the right container, we avoid the hidden back-and-forth transfers of </a:t>
            </a:r>
            <a:r>
              <a:rPr lang="en-US" b="1"/>
              <a:t>managed memory</a:t>
            </a:r>
            <a:r>
              <a:rPr lang="en-US"/>
              <a:t>. </a:t>
            </a:r>
          </a:p>
          <a:p>
            <a:r>
              <a:rPr lang="en-US"/>
              <a:t>That way, we only move data across the CPU-GPU boundary when </a:t>
            </a:r>
            <a:r>
              <a:rPr lang="en-US" b="1"/>
              <a:t>we</a:t>
            </a:r>
            <a:r>
              <a:rPr lang="en-US"/>
              <a:t> decide it’s necessary, which helps keep performance more predictable.</a:t>
            </a:r>
          </a:p>
          <a:p>
            <a:endParaRPr lang="en-US"/>
          </a:p>
        </p:txBody>
      </p:sp>
      <p:sp>
        <p:nvSpPr>
          <p:cNvPr id="4" name="Slide Number Placeholder 3">
            <a:extLst>
              <a:ext uri="{FF2B5EF4-FFF2-40B4-BE49-F238E27FC236}">
                <a16:creationId xmlns:a16="http://schemas.microsoft.com/office/drawing/2014/main" id="{C6A3071B-6C6A-566C-B836-83EC99317751}"/>
              </a:ext>
            </a:extLst>
          </p:cNvPr>
          <p:cNvSpPr>
            <a:spLocks noGrp="1"/>
          </p:cNvSpPr>
          <p:nvPr>
            <p:ph type="sldNum" sz="quarter" idx="5"/>
          </p:nvPr>
        </p:nvSpPr>
        <p:spPr/>
        <p:txBody>
          <a:bodyPr/>
          <a:lstStyle/>
          <a:p>
            <a:fld id="{A93AD357-0C40-4436-9D38-C47D60C1C9C1}" type="slidenum">
              <a:rPr lang="en-US" smtClean="0"/>
              <a:pPr/>
              <a:t>118</a:t>
            </a:fld>
            <a:endParaRPr lang="en-US"/>
          </a:p>
        </p:txBody>
      </p:sp>
    </p:spTree>
    <p:extLst>
      <p:ext uri="{BB962C8B-B14F-4D97-AF65-F5344CB8AC3E}">
        <p14:creationId xmlns:p14="http://schemas.microsoft.com/office/powerpoint/2010/main" val="59561810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BC95A-3244-6237-A257-841EB9DA81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BCC4A6-D837-E5CC-0070-8BF495A2D85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7481BF-FB63-BA88-A0CB-05CB134F35D4}"/>
              </a:ext>
            </a:extLst>
          </p:cNvPr>
          <p:cNvSpPr>
            <a:spLocks noGrp="1"/>
          </p:cNvSpPr>
          <p:nvPr>
            <p:ph type="body" idx="1"/>
          </p:nvPr>
        </p:nvSpPr>
        <p:spPr/>
        <p:txBody>
          <a:bodyPr/>
          <a:lstStyle/>
          <a:p>
            <a:r>
              <a:rPr lang="en-US"/>
              <a:t>We can handle data transfers ourselves by using thrust::copy, which has the same interface as the standard library’s std::copy.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way, we know exactly when data is crossing the CPU–GPU boundary, and we can control it for optimal performance.</a:t>
            </a:r>
          </a:p>
        </p:txBody>
      </p:sp>
      <p:sp>
        <p:nvSpPr>
          <p:cNvPr id="4" name="Slide Number Placeholder 3">
            <a:extLst>
              <a:ext uri="{FF2B5EF4-FFF2-40B4-BE49-F238E27FC236}">
                <a16:creationId xmlns:a16="http://schemas.microsoft.com/office/drawing/2014/main" id="{634EBB47-B4D6-2681-F145-F4EB7364EC8C}"/>
              </a:ext>
            </a:extLst>
          </p:cNvPr>
          <p:cNvSpPr>
            <a:spLocks noGrp="1"/>
          </p:cNvSpPr>
          <p:nvPr>
            <p:ph type="sldNum" sz="quarter" idx="5"/>
          </p:nvPr>
        </p:nvSpPr>
        <p:spPr/>
        <p:txBody>
          <a:bodyPr/>
          <a:lstStyle/>
          <a:p>
            <a:fld id="{A93AD357-0C40-4436-9D38-C47D60C1C9C1}" type="slidenum">
              <a:rPr lang="en-US" smtClean="0"/>
              <a:pPr/>
              <a:t>119</a:t>
            </a:fld>
            <a:endParaRPr lang="en-US"/>
          </a:p>
        </p:txBody>
      </p:sp>
    </p:spTree>
    <p:extLst>
      <p:ext uri="{BB962C8B-B14F-4D97-AF65-F5344CB8AC3E}">
        <p14:creationId xmlns:p14="http://schemas.microsoft.com/office/powerpoint/2010/main" val="3456049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revisit the problem of N objects cooling down to room temperature. </a:t>
            </a:r>
          </a:p>
          <a:p>
            <a:r>
              <a:rPr lang="en-US"/>
              <a:t>Our goal is to simulate how these objects gradually approach the ambient temperature, using the equation shown below. </a:t>
            </a:r>
          </a:p>
          <a:p>
            <a:r>
              <a:rPr lang="en-US"/>
              <a:t>At each step, the equation adjusts an object’s temperature based on the difference between its current temperature and the room temperature.</a:t>
            </a:r>
          </a:p>
          <a:p>
            <a:r>
              <a:rPr lang="en-US"/>
              <a:t>Crucially, each object cools down independently. </a:t>
            </a:r>
          </a:p>
          <a:p>
            <a:r>
              <a:rPr lang="en-US"/>
              <a:t>They all follow the same rule, but one object’s temperature doesn’t affect another’s. </a:t>
            </a:r>
          </a:p>
          <a:p>
            <a:r>
              <a:rPr lang="en-US"/>
              <a:t>This independence makes it a perfect candidate for parallel computing, because we can update every object’s temperature at the same time.</a:t>
            </a:r>
          </a:p>
          <a:p>
            <a:r>
              <a:rPr lang="en-US"/>
              <a:t>Below, you can see how each object’s temperature changes at the next step. Over time, they all move closer to the ambient temperature of 20 degrees.</a:t>
            </a:r>
          </a:p>
        </p:txBody>
      </p:sp>
      <p:sp>
        <p:nvSpPr>
          <p:cNvPr id="4" name="Slide Number Placeholder 3"/>
          <p:cNvSpPr>
            <a:spLocks noGrp="1"/>
          </p:cNvSpPr>
          <p:nvPr>
            <p:ph type="sldNum" sz="quarter" idx="5"/>
          </p:nvPr>
        </p:nvSpPr>
        <p:spPr/>
        <p:txBody>
          <a:bodyPr/>
          <a:lstStyle/>
          <a:p>
            <a:fld id="{A93AD357-0C40-4436-9D38-C47D60C1C9C1}" type="slidenum">
              <a:rPr lang="en-US" smtClean="0"/>
              <a:pPr/>
              <a:t>12</a:t>
            </a:fld>
            <a:endParaRPr lang="en-US"/>
          </a:p>
        </p:txBody>
      </p:sp>
    </p:spTree>
    <p:extLst>
      <p:ext uri="{BB962C8B-B14F-4D97-AF65-F5344CB8AC3E}">
        <p14:creationId xmlns:p14="http://schemas.microsoft.com/office/powerpoint/2010/main" val="173569634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E03C8-CB6F-310B-B44D-3540728A1B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54C347-0F55-1167-4F6A-A725736C0D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E2ED9C-9634-93D3-C32B-D9108172C9DB}"/>
              </a:ext>
            </a:extLst>
          </p:cNvPr>
          <p:cNvSpPr>
            <a:spLocks noGrp="1"/>
          </p:cNvSpPr>
          <p:nvPr>
            <p:ph type="body" idx="1"/>
          </p:nvPr>
        </p:nvSpPr>
        <p:spPr/>
        <p:txBody>
          <a:bodyPr/>
          <a:lstStyle/>
          <a:p>
            <a:r>
              <a:rPr lang="en-US"/>
              <a:t>Now we come to our final exercise in this section. </a:t>
            </a:r>
          </a:p>
          <a:p>
            <a:r>
              <a:rPr lang="en-US"/>
              <a:t>This time, we’ll move away from universal vector and instead use </a:t>
            </a:r>
            <a:r>
              <a:rPr lang="en-US" b="1"/>
              <a:t>separate</a:t>
            </a:r>
            <a:r>
              <a:rPr lang="en-US"/>
              <a:t> device host containers. </a:t>
            </a:r>
          </a:p>
          <a:p>
            <a:r>
              <a:rPr lang="en-US"/>
              <a:t>You’ll have to allocate a host vector to hold the copy of data in CPU space, and use thrust::copy to transfer that between the device and host as needed. </a:t>
            </a:r>
          </a:p>
          <a:p>
            <a:r>
              <a:rPr lang="en-US"/>
              <a:t>For this, you’ll have 12 minutes starting now.</a:t>
            </a:r>
          </a:p>
        </p:txBody>
      </p:sp>
      <p:sp>
        <p:nvSpPr>
          <p:cNvPr id="4" name="Slide Number Placeholder 3">
            <a:extLst>
              <a:ext uri="{FF2B5EF4-FFF2-40B4-BE49-F238E27FC236}">
                <a16:creationId xmlns:a16="http://schemas.microsoft.com/office/drawing/2014/main" id="{BFC74754-46A5-341A-FE39-A13EDF10BE7C}"/>
              </a:ext>
            </a:extLst>
          </p:cNvPr>
          <p:cNvSpPr>
            <a:spLocks noGrp="1"/>
          </p:cNvSpPr>
          <p:nvPr>
            <p:ph type="sldNum" sz="quarter" idx="5"/>
          </p:nvPr>
        </p:nvSpPr>
        <p:spPr/>
        <p:txBody>
          <a:bodyPr/>
          <a:lstStyle/>
          <a:p>
            <a:fld id="{A93AD357-0C40-4436-9D38-C47D60C1C9C1}" type="slidenum">
              <a:rPr lang="en-US" smtClean="0"/>
              <a:pPr/>
              <a:t>120</a:t>
            </a:fld>
            <a:endParaRPr lang="en-US"/>
          </a:p>
        </p:txBody>
      </p:sp>
    </p:spTree>
    <p:extLst>
      <p:ext uri="{BB962C8B-B14F-4D97-AF65-F5344CB8AC3E}">
        <p14:creationId xmlns:p14="http://schemas.microsoft.com/office/powerpoint/2010/main" val="353342051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C8975B-110C-4C42-4A83-7BEBF7F399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FC6E0-2F01-6348-FD5E-068E9BCF93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8A5024-C3D9-7EC3-7E01-6B0C39DB9581}"/>
              </a:ext>
            </a:extLst>
          </p:cNvPr>
          <p:cNvSpPr>
            <a:spLocks noGrp="1"/>
          </p:cNvSpPr>
          <p:nvPr>
            <p:ph type="body" idx="1"/>
          </p:nvPr>
        </p:nvSpPr>
        <p:spPr/>
        <p:txBody>
          <a:bodyPr/>
          <a:lstStyle/>
          <a:p>
            <a:r>
              <a:rPr lang="en-US"/>
              <a:t>Time’s up! </a:t>
            </a:r>
          </a:p>
          <a:p>
            <a:r>
              <a:rPr lang="en-US"/>
              <a:t>Let’s walk through the solution step by step:</a:t>
            </a:r>
          </a:p>
          <a:p>
            <a:r>
              <a:rPr lang="en-US"/>
              <a:t>We replaced universal vector with separate </a:t>
            </a:r>
            <a:r>
              <a:rPr lang="en-US" b="1"/>
              <a:t>device</a:t>
            </a:r>
            <a:r>
              <a:rPr lang="en-US"/>
              <a:t> and </a:t>
            </a:r>
            <a:r>
              <a:rPr lang="en-US" b="1"/>
              <a:t>host</a:t>
            </a:r>
            <a:r>
              <a:rPr lang="en-US"/>
              <a:t> vectors. </a:t>
            </a:r>
          </a:p>
          <a:p>
            <a:r>
              <a:rPr lang="en-US"/>
              <a:t>The device vectors (</a:t>
            </a:r>
            <a:r>
              <a:rPr lang="en-US" err="1"/>
              <a:t>d_prev</a:t>
            </a:r>
            <a:r>
              <a:rPr lang="en-US"/>
              <a:t> and </a:t>
            </a:r>
            <a:r>
              <a:rPr lang="en-US" err="1"/>
              <a:t>d_next</a:t>
            </a:r>
            <a:r>
              <a:rPr lang="en-US"/>
              <a:t>) re allocated in GPU memory, while host vector </a:t>
            </a:r>
            <a:r>
              <a:rPr lang="en-US" err="1"/>
              <a:t>h_prev</a:t>
            </a:r>
            <a:r>
              <a:rPr lang="en-US"/>
              <a:t> lives in CPU memory.</a:t>
            </a:r>
          </a:p>
          <a:p>
            <a:r>
              <a:rPr lang="en-US"/>
              <a:t>The `d_`, and `h_` prefix is quite common to denote the difference in memory spaces.</a:t>
            </a:r>
          </a:p>
          <a:p>
            <a:r>
              <a:rPr lang="en-US"/>
              <a:t>Then, each time we need to store results to disk we first </a:t>
            </a:r>
            <a:r>
              <a:rPr lang="en-US" b="1"/>
              <a:t>explicitly copy</a:t>
            </a:r>
            <a:r>
              <a:rPr lang="en-US"/>
              <a:t> from </a:t>
            </a:r>
            <a:r>
              <a:rPr lang="en-US" err="1"/>
              <a:t>d_prev</a:t>
            </a:r>
            <a:r>
              <a:rPr lang="en-US"/>
              <a:t> to </a:t>
            </a:r>
            <a:r>
              <a:rPr lang="en-US" err="1"/>
              <a:t>h_prev</a:t>
            </a:r>
            <a:r>
              <a:rPr lang="en-US"/>
              <a:t> using thrust::copy.</a:t>
            </a:r>
          </a:p>
          <a:p>
            <a:r>
              <a:rPr lang="en-US"/>
              <a:t>We then pass </a:t>
            </a:r>
            <a:r>
              <a:rPr lang="en-US" err="1"/>
              <a:t>h_prev</a:t>
            </a:r>
            <a:r>
              <a:rPr lang="en-US"/>
              <a:t> to the store function, which records the data on the CPU side.</a:t>
            </a:r>
          </a:p>
          <a:p>
            <a:r>
              <a:rPr lang="en-US"/>
              <a:t>Now, there’s no hidden transfer since both </a:t>
            </a:r>
            <a:r>
              <a:rPr lang="en-US" err="1"/>
              <a:t>d_prev</a:t>
            </a:r>
            <a:r>
              <a:rPr lang="en-US"/>
              <a:t> and </a:t>
            </a:r>
            <a:r>
              <a:rPr lang="en-US" err="1"/>
              <a:t>d_next</a:t>
            </a:r>
            <a:r>
              <a:rPr lang="en-US"/>
              <a:t> live entirely on the GPU.</a:t>
            </a:r>
          </a:p>
          <a:p>
            <a:r>
              <a:rPr lang="en-US"/>
              <a:t>With this change, data only crosses the CPU–GPU boundary at times we explicitly choose, eliminating the surprising 100x slowdown.</a:t>
            </a:r>
          </a:p>
        </p:txBody>
      </p:sp>
      <p:sp>
        <p:nvSpPr>
          <p:cNvPr id="4" name="Slide Number Placeholder 3">
            <a:extLst>
              <a:ext uri="{FF2B5EF4-FFF2-40B4-BE49-F238E27FC236}">
                <a16:creationId xmlns:a16="http://schemas.microsoft.com/office/drawing/2014/main" id="{659C3C7B-14BF-8331-BC5E-68F1A20D6044}"/>
              </a:ext>
            </a:extLst>
          </p:cNvPr>
          <p:cNvSpPr>
            <a:spLocks noGrp="1"/>
          </p:cNvSpPr>
          <p:nvPr>
            <p:ph type="sldNum" sz="quarter" idx="5"/>
          </p:nvPr>
        </p:nvSpPr>
        <p:spPr/>
        <p:txBody>
          <a:bodyPr/>
          <a:lstStyle/>
          <a:p>
            <a:fld id="{A93AD357-0C40-4436-9D38-C47D60C1C9C1}" type="slidenum">
              <a:rPr lang="en-US" smtClean="0"/>
              <a:pPr/>
              <a:t>121</a:t>
            </a:fld>
            <a:endParaRPr lang="en-US"/>
          </a:p>
        </p:txBody>
      </p:sp>
    </p:spTree>
    <p:extLst>
      <p:ext uri="{BB962C8B-B14F-4D97-AF65-F5344CB8AC3E}">
        <p14:creationId xmlns:p14="http://schemas.microsoft.com/office/powerpoint/2010/main" val="580723822"/>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EFA6BE-0778-30B4-D451-1C5A5D44EFB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7A69FC-5FD7-7E9B-BC71-A56FA43DDB3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67B472-A559-6141-1428-EED6F2D06CA5}"/>
              </a:ext>
            </a:extLst>
          </p:cNvPr>
          <p:cNvSpPr>
            <a:spLocks noGrp="1"/>
          </p:cNvSpPr>
          <p:nvPr>
            <p:ph type="body" idx="1"/>
          </p:nvPr>
        </p:nvSpPr>
        <p:spPr/>
        <p:txBody>
          <a:bodyPr/>
          <a:lstStyle/>
          <a:p>
            <a:r>
              <a:rPr lang="en-US"/>
              <a:t>Before we take a break, here’s a quick recap of the main takeaways.</a:t>
            </a:r>
          </a:p>
          <a:p>
            <a:r>
              <a:rPr lang="en-US"/>
              <a:t>Use NVCC to compile your code for NVIDIA GPUs.</a:t>
            </a:r>
          </a:p>
        </p:txBody>
      </p:sp>
      <p:sp>
        <p:nvSpPr>
          <p:cNvPr id="4" name="Slide Number Placeholder 3">
            <a:extLst>
              <a:ext uri="{FF2B5EF4-FFF2-40B4-BE49-F238E27FC236}">
                <a16:creationId xmlns:a16="http://schemas.microsoft.com/office/drawing/2014/main" id="{4E267763-F31A-3038-15BB-222EECFB2A74}"/>
              </a:ext>
            </a:extLst>
          </p:cNvPr>
          <p:cNvSpPr>
            <a:spLocks noGrp="1"/>
          </p:cNvSpPr>
          <p:nvPr>
            <p:ph type="sldNum" sz="quarter" idx="5"/>
          </p:nvPr>
        </p:nvSpPr>
        <p:spPr/>
        <p:txBody>
          <a:bodyPr/>
          <a:lstStyle/>
          <a:p>
            <a:fld id="{A93AD357-0C40-4436-9D38-C47D60C1C9C1}" type="slidenum">
              <a:rPr lang="en-US" smtClean="0"/>
              <a:pPr/>
              <a:t>122</a:t>
            </a:fld>
            <a:endParaRPr lang="en-US"/>
          </a:p>
        </p:txBody>
      </p:sp>
    </p:spTree>
    <p:extLst>
      <p:ext uri="{BB962C8B-B14F-4D97-AF65-F5344CB8AC3E}">
        <p14:creationId xmlns:p14="http://schemas.microsoft.com/office/powerpoint/2010/main" val="502335102"/>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EBE822-02F8-F869-9AEF-C33AB9A77C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452D071-E153-D372-694B-4F6004988E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271FD1-2109-BB39-DA4E-1715725E88CD}"/>
              </a:ext>
            </a:extLst>
          </p:cNvPr>
          <p:cNvSpPr>
            <a:spLocks noGrp="1"/>
          </p:cNvSpPr>
          <p:nvPr>
            <p:ph type="body" idx="1"/>
          </p:nvPr>
        </p:nvSpPr>
        <p:spPr/>
        <p:txBody>
          <a:bodyPr/>
          <a:lstStyle/>
          <a:p>
            <a:r>
              <a:rPr lang="en-US"/>
              <a:t>Leverage </a:t>
            </a:r>
            <a:r>
              <a:rPr lang="en-US" b="1"/>
              <a:t>accelerated libraries</a:t>
            </a:r>
            <a:r>
              <a:rPr lang="en-US"/>
              <a:t> whenever you can.</a:t>
            </a:r>
          </a:p>
          <a:p>
            <a:r>
              <a:rPr lang="en-US"/>
              <a:t>Existing libraries are already tuned to make the most of GPU hardware. </a:t>
            </a:r>
          </a:p>
          <a:p>
            <a:r>
              <a:rPr lang="en-US"/>
              <a:t>For example, use </a:t>
            </a:r>
            <a:r>
              <a:rPr lang="en-US" b="1"/>
              <a:t>Thrust</a:t>
            </a:r>
            <a:r>
              <a:rPr lang="en-US"/>
              <a:t> for general-purpose parallel algorithms and container management.</a:t>
            </a:r>
          </a:p>
          <a:p>
            <a:r>
              <a:rPr lang="en-US"/>
              <a:t>Use </a:t>
            </a:r>
            <a:r>
              <a:rPr lang="en-US" b="1" err="1"/>
              <a:t>cuSPARSE</a:t>
            </a:r>
            <a:r>
              <a:rPr lang="en-US"/>
              <a:t> when you need GPU-accelerated sparse linear algebra functions.</a:t>
            </a:r>
          </a:p>
          <a:p>
            <a:r>
              <a:rPr lang="en-US"/>
              <a:t>Use </a:t>
            </a:r>
            <a:r>
              <a:rPr lang="en-US" b="1" err="1"/>
              <a:t>MatX</a:t>
            </a:r>
            <a:r>
              <a:rPr lang="en-US"/>
              <a:t> for array-based numerical computing, etc.</a:t>
            </a:r>
          </a:p>
          <a:p>
            <a:endParaRPr lang="en-US"/>
          </a:p>
        </p:txBody>
      </p:sp>
      <p:sp>
        <p:nvSpPr>
          <p:cNvPr id="4" name="Slide Number Placeholder 3">
            <a:extLst>
              <a:ext uri="{FF2B5EF4-FFF2-40B4-BE49-F238E27FC236}">
                <a16:creationId xmlns:a16="http://schemas.microsoft.com/office/drawing/2014/main" id="{70FCC088-DE31-F144-E1A5-2F719AEFD35A}"/>
              </a:ext>
            </a:extLst>
          </p:cNvPr>
          <p:cNvSpPr>
            <a:spLocks noGrp="1"/>
          </p:cNvSpPr>
          <p:nvPr>
            <p:ph type="sldNum" sz="quarter" idx="5"/>
          </p:nvPr>
        </p:nvSpPr>
        <p:spPr/>
        <p:txBody>
          <a:bodyPr/>
          <a:lstStyle/>
          <a:p>
            <a:fld id="{A93AD357-0C40-4436-9D38-C47D60C1C9C1}" type="slidenum">
              <a:rPr lang="en-US" smtClean="0"/>
              <a:pPr/>
              <a:t>123</a:t>
            </a:fld>
            <a:endParaRPr lang="en-US"/>
          </a:p>
        </p:txBody>
      </p:sp>
    </p:spTree>
    <p:extLst>
      <p:ext uri="{BB962C8B-B14F-4D97-AF65-F5344CB8AC3E}">
        <p14:creationId xmlns:p14="http://schemas.microsoft.com/office/powerpoint/2010/main" val="114064502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080F05-7B60-F0A5-8E31-8ADDDBEC6C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8B9314-484B-3EC0-D8CC-513A1D3ACA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62247D-77C7-1149-5D9E-2F43BFA032C0}"/>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NVIDIA Sans" panose="020B0503020203020204" pitchFamily="34" charset="0"/>
              <a:buNone/>
              <a:tabLst/>
              <a:defRPr/>
            </a:pPr>
            <a:r>
              <a:rPr lang="en-US"/>
              <a:t>When writing your CUDA code, remember the difference between execution specifiers and policies:</a:t>
            </a:r>
            <a:endParaRPr lang="en-US" sz="1200"/>
          </a:p>
          <a:p>
            <a:pPr marL="0" indent="0">
              <a:buFont typeface="NVIDIA Sans" panose="020B0503020203020204" pitchFamily="34" charset="0"/>
              <a:buNone/>
            </a:pPr>
            <a:r>
              <a:rPr lang="en-US" sz="1200"/>
              <a:t>Use </a:t>
            </a:r>
            <a:r>
              <a:rPr lang="en-US" sz="1200" kern="0">
                <a:solidFill>
                  <a:srgbClr val="0000FF"/>
                </a:solidFill>
                <a:effectLst/>
                <a:latin typeface="Roboto Mono" pitchFamily="49" charset="0"/>
                <a:ea typeface="Roboto Mono" pitchFamily="49" charset="0"/>
                <a:cs typeface="Times New Roman" panose="02020603050405020304" pitchFamily="18" charset="0"/>
              </a:rPr>
              <a:t>__host__</a:t>
            </a:r>
            <a:r>
              <a:rPr lang="en-US" sz="1200" kern="0">
                <a:solidFill>
                  <a:srgbClr val="3B3B3B"/>
                </a:solidFill>
                <a:effectLst/>
                <a:latin typeface="Roboto Mono" pitchFamily="49" charset="0"/>
                <a:ea typeface="Roboto Mono" pitchFamily="49" charset="0"/>
                <a:cs typeface="Times New Roman" panose="02020603050405020304" pitchFamily="18" charset="0"/>
              </a:rPr>
              <a:t> </a:t>
            </a:r>
            <a:r>
              <a:rPr lang="en-US" sz="1200" kern="0">
                <a:solidFill>
                  <a:srgbClr val="0000FF"/>
                </a:solidFill>
                <a:effectLst/>
                <a:latin typeface="Roboto Mono" pitchFamily="49" charset="0"/>
                <a:ea typeface="Roboto Mono" pitchFamily="49" charset="0"/>
                <a:cs typeface="Times New Roman" panose="02020603050405020304" pitchFamily="18" charset="0"/>
              </a:rPr>
              <a:t>__device__</a:t>
            </a:r>
            <a:r>
              <a:rPr lang="en-US" sz="1200" kern="0">
                <a:solidFill>
                  <a:srgbClr val="3B3B3B"/>
                </a:solidFill>
                <a:effectLst/>
                <a:latin typeface="Roboto Mono" pitchFamily="49" charset="0"/>
                <a:ea typeface="Roboto Mono" pitchFamily="49" charset="0"/>
                <a:cs typeface="Times New Roman" panose="02020603050405020304" pitchFamily="18" charset="0"/>
              </a:rPr>
              <a:t> </a:t>
            </a:r>
            <a:r>
              <a:rPr lang="en-US" sz="1200"/>
              <a:t>execution space specifiers to specify where given function </a:t>
            </a:r>
            <a:r>
              <a:rPr lang="en-US" sz="1200" b="1"/>
              <a:t>could</a:t>
            </a:r>
            <a:r>
              <a:rPr lang="en-US" sz="1200"/>
              <a:t> be executed.</a:t>
            </a:r>
          </a:p>
          <a:p>
            <a:pPr marL="0" indent="0">
              <a:buFont typeface="NVIDIA Sans" panose="020B0503020203020204" pitchFamily="34" charset="0"/>
              <a:buNone/>
            </a:pPr>
            <a:r>
              <a:rPr lang="en-US" sz="1200"/>
              <a:t>Use </a:t>
            </a:r>
            <a:r>
              <a:rPr lang="en-US" sz="1200" kern="0">
                <a:solidFill>
                  <a:srgbClr val="267F99"/>
                </a:solidFill>
                <a:effectLst/>
                <a:latin typeface="Roboto Mono" pitchFamily="49" charset="0"/>
                <a:ea typeface="Roboto Mono" pitchFamily="49" charset="0"/>
                <a:cs typeface="Times New Roman" panose="02020603050405020304" pitchFamily="18" charset="0"/>
              </a:rPr>
              <a:t>thrust</a:t>
            </a:r>
            <a:r>
              <a:rPr lang="en-US" sz="1200" kern="0">
                <a:solidFill>
                  <a:srgbClr val="3B3B3B"/>
                </a:solidFill>
                <a:effectLst/>
                <a:latin typeface="Roboto Mono" pitchFamily="49" charset="0"/>
                <a:ea typeface="Roboto Mono" pitchFamily="49" charset="0"/>
                <a:cs typeface="Times New Roman" panose="02020603050405020304" pitchFamily="18" charset="0"/>
              </a:rPr>
              <a:t>::</a:t>
            </a:r>
            <a:r>
              <a:rPr lang="en-US" sz="1200" kern="0">
                <a:solidFill>
                  <a:srgbClr val="0070C1"/>
                </a:solidFill>
                <a:effectLst/>
                <a:latin typeface="Roboto Mono" pitchFamily="49" charset="0"/>
                <a:ea typeface="Roboto Mono" pitchFamily="49" charset="0"/>
                <a:cs typeface="Times New Roman" panose="02020603050405020304" pitchFamily="18" charset="0"/>
              </a:rPr>
              <a:t>host</a:t>
            </a:r>
            <a:r>
              <a:rPr lang="en-US" sz="1200" kern="0">
                <a:solidFill>
                  <a:srgbClr val="3B3B3B"/>
                </a:solidFill>
                <a:effectLst/>
                <a:latin typeface="Roboto Mono" pitchFamily="2" charset="0"/>
                <a:ea typeface="Roboto Mono" pitchFamily="2" charset="0"/>
                <a:cs typeface="Times New Roman" panose="02020603050405020304" pitchFamily="18" charset="0"/>
              </a:rPr>
              <a:t> </a:t>
            </a:r>
            <a:r>
              <a:rPr lang="en-US" sz="1200"/>
              <a:t>and </a:t>
            </a:r>
            <a:r>
              <a:rPr lang="en-US" sz="1200" kern="0">
                <a:solidFill>
                  <a:srgbClr val="267F99"/>
                </a:solidFill>
                <a:effectLst/>
                <a:latin typeface="Roboto Mono" pitchFamily="49" charset="0"/>
                <a:ea typeface="Roboto Mono" pitchFamily="49" charset="0"/>
                <a:cs typeface="Times New Roman" panose="02020603050405020304" pitchFamily="18" charset="0"/>
              </a:rPr>
              <a:t>thrust</a:t>
            </a:r>
            <a:r>
              <a:rPr lang="en-US" sz="1200" kern="0">
                <a:solidFill>
                  <a:srgbClr val="3B3B3B"/>
                </a:solidFill>
                <a:effectLst/>
                <a:latin typeface="Roboto Mono" pitchFamily="49" charset="0"/>
                <a:ea typeface="Roboto Mono" pitchFamily="49" charset="0"/>
                <a:cs typeface="Times New Roman" panose="02020603050405020304" pitchFamily="18" charset="0"/>
              </a:rPr>
              <a:t>::</a:t>
            </a:r>
            <a:r>
              <a:rPr lang="en-US" sz="1200" kern="0">
                <a:solidFill>
                  <a:srgbClr val="0070C1"/>
                </a:solidFill>
                <a:effectLst/>
                <a:latin typeface="Roboto Mono" pitchFamily="49" charset="0"/>
                <a:ea typeface="Roboto Mono" pitchFamily="49" charset="0"/>
                <a:cs typeface="Times New Roman" panose="02020603050405020304" pitchFamily="18" charset="0"/>
              </a:rPr>
              <a:t>device</a:t>
            </a:r>
            <a:r>
              <a:rPr lang="en-US" sz="1200" kern="0">
                <a:solidFill>
                  <a:srgbClr val="3B3B3B"/>
                </a:solidFill>
                <a:effectLst/>
                <a:latin typeface="Roboto Mono" pitchFamily="2" charset="0"/>
                <a:ea typeface="Roboto Mono" pitchFamily="2" charset="0"/>
                <a:cs typeface="Times New Roman" panose="02020603050405020304" pitchFamily="18" charset="0"/>
              </a:rPr>
              <a:t> </a:t>
            </a:r>
            <a:r>
              <a:rPr lang="en-US" sz="1200"/>
              <a:t>execution policies to specify where given </a:t>
            </a:r>
            <a:r>
              <a:rPr lang="en-US" sz="1200" kern="0">
                <a:solidFill>
                  <a:srgbClr val="267F99"/>
                </a:solidFill>
                <a:effectLst/>
                <a:latin typeface="Roboto Mono" pitchFamily="2" charset="0"/>
                <a:ea typeface="Roboto Mono" pitchFamily="2" charset="0"/>
                <a:cs typeface="Times New Roman" panose="02020603050405020304" pitchFamily="18" charset="0"/>
              </a:rPr>
              <a:t>thrust </a:t>
            </a:r>
            <a:r>
              <a:rPr lang="en-US" sz="1200"/>
              <a:t>algorithm </a:t>
            </a:r>
            <a:r>
              <a:rPr lang="en-US" sz="1200" b="1"/>
              <a:t>will</a:t>
            </a:r>
            <a:r>
              <a:rPr lang="en-US" sz="1200"/>
              <a:t> be executed.</a:t>
            </a:r>
            <a:endParaRPr lang="en-US"/>
          </a:p>
        </p:txBody>
      </p:sp>
      <p:sp>
        <p:nvSpPr>
          <p:cNvPr id="4" name="Slide Number Placeholder 3">
            <a:extLst>
              <a:ext uri="{FF2B5EF4-FFF2-40B4-BE49-F238E27FC236}">
                <a16:creationId xmlns:a16="http://schemas.microsoft.com/office/drawing/2014/main" id="{E11BC5D4-9381-D264-10BC-9DB723D3A029}"/>
              </a:ext>
            </a:extLst>
          </p:cNvPr>
          <p:cNvSpPr>
            <a:spLocks noGrp="1"/>
          </p:cNvSpPr>
          <p:nvPr>
            <p:ph type="sldNum" sz="quarter" idx="5"/>
          </p:nvPr>
        </p:nvSpPr>
        <p:spPr/>
        <p:txBody>
          <a:bodyPr/>
          <a:lstStyle/>
          <a:p>
            <a:fld id="{A93AD357-0C40-4436-9D38-C47D60C1C9C1}" type="slidenum">
              <a:rPr lang="en-US" smtClean="0"/>
              <a:pPr/>
              <a:t>124</a:t>
            </a:fld>
            <a:endParaRPr lang="en-US"/>
          </a:p>
        </p:txBody>
      </p:sp>
    </p:spTree>
    <p:extLst>
      <p:ext uri="{BB962C8B-B14F-4D97-AF65-F5344CB8AC3E}">
        <p14:creationId xmlns:p14="http://schemas.microsoft.com/office/powerpoint/2010/main" val="2896953577"/>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98E3C-D1C0-A3BB-1029-72465EBB72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CE1EF56-166C-1899-4BAF-FA59CD6109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485567-A6EF-F822-7636-8C23844FF973}"/>
              </a:ext>
            </a:extLst>
          </p:cNvPr>
          <p:cNvSpPr>
            <a:spLocks noGrp="1"/>
          </p:cNvSpPr>
          <p:nvPr>
            <p:ph type="body" idx="1"/>
          </p:nvPr>
        </p:nvSpPr>
        <p:spPr/>
        <p:txBody>
          <a:bodyPr/>
          <a:lstStyle/>
          <a:p>
            <a:r>
              <a:rPr lang="en-US"/>
              <a:t>Avoid serialization as much as possible.</a:t>
            </a:r>
          </a:p>
        </p:txBody>
      </p:sp>
      <p:sp>
        <p:nvSpPr>
          <p:cNvPr id="4" name="Slide Number Placeholder 3">
            <a:extLst>
              <a:ext uri="{FF2B5EF4-FFF2-40B4-BE49-F238E27FC236}">
                <a16:creationId xmlns:a16="http://schemas.microsoft.com/office/drawing/2014/main" id="{8CA0C290-DB17-2201-1A81-85D900F13A09}"/>
              </a:ext>
            </a:extLst>
          </p:cNvPr>
          <p:cNvSpPr>
            <a:spLocks noGrp="1"/>
          </p:cNvSpPr>
          <p:nvPr>
            <p:ph type="sldNum" sz="quarter" idx="5"/>
          </p:nvPr>
        </p:nvSpPr>
        <p:spPr/>
        <p:txBody>
          <a:bodyPr/>
          <a:lstStyle/>
          <a:p>
            <a:fld id="{A93AD357-0C40-4436-9D38-C47D60C1C9C1}" type="slidenum">
              <a:rPr lang="en-US" smtClean="0"/>
              <a:pPr/>
              <a:t>125</a:t>
            </a:fld>
            <a:endParaRPr lang="en-US"/>
          </a:p>
        </p:txBody>
      </p:sp>
    </p:spTree>
    <p:extLst>
      <p:ext uri="{BB962C8B-B14F-4D97-AF65-F5344CB8AC3E}">
        <p14:creationId xmlns:p14="http://schemas.microsoft.com/office/powerpoint/2010/main" val="2114426289"/>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115FC5-9DD2-F7C5-2957-BEAC38D621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E1EBEA-96D3-1BF9-EF5C-44A809DCFB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603E5D-DA4B-878F-6DA3-5EFB864EC72E}"/>
              </a:ext>
            </a:extLst>
          </p:cNvPr>
          <p:cNvSpPr>
            <a:spLocks noGrp="1"/>
          </p:cNvSpPr>
          <p:nvPr>
            <p:ph type="body" idx="1"/>
          </p:nvPr>
        </p:nvSpPr>
        <p:spPr/>
        <p:txBody>
          <a:bodyPr/>
          <a:lstStyle/>
          <a:p>
            <a:r>
              <a:rPr lang="en-US"/>
              <a:t>Where possible, use </a:t>
            </a:r>
            <a:r>
              <a:rPr lang="en-US" b="1"/>
              <a:t>explicit memory spaces</a:t>
            </a:r>
            <a:r>
              <a:rPr lang="en-US"/>
              <a:t> to avoid unexpected slowdowns. </a:t>
            </a:r>
          </a:p>
          <a:p>
            <a:r>
              <a:rPr lang="en-US"/>
              <a:t>Rather than relying on implicit managed memory transfers, define separate </a:t>
            </a:r>
            <a:r>
              <a:rPr lang="en-US" b="1"/>
              <a:t>host</a:t>
            </a:r>
            <a:r>
              <a:rPr lang="en-US"/>
              <a:t> and </a:t>
            </a:r>
            <a:r>
              <a:rPr lang="en-US" b="1"/>
              <a:t>device</a:t>
            </a:r>
            <a:r>
              <a:rPr lang="en-US"/>
              <a:t> vectors and manage data movement yourself. </a:t>
            </a:r>
          </a:p>
          <a:p>
            <a:r>
              <a:rPr lang="en-US"/>
              <a:t>This way, you’re always in control of when and how data travels between the CPU and GPU.</a:t>
            </a:r>
          </a:p>
        </p:txBody>
      </p:sp>
      <p:sp>
        <p:nvSpPr>
          <p:cNvPr id="4" name="Slide Number Placeholder 3">
            <a:extLst>
              <a:ext uri="{FF2B5EF4-FFF2-40B4-BE49-F238E27FC236}">
                <a16:creationId xmlns:a16="http://schemas.microsoft.com/office/drawing/2014/main" id="{4CA1BD86-EBD4-345B-1B9C-A0860A52A566}"/>
              </a:ext>
            </a:extLst>
          </p:cNvPr>
          <p:cNvSpPr>
            <a:spLocks noGrp="1"/>
          </p:cNvSpPr>
          <p:nvPr>
            <p:ph type="sldNum" sz="quarter" idx="5"/>
          </p:nvPr>
        </p:nvSpPr>
        <p:spPr/>
        <p:txBody>
          <a:bodyPr/>
          <a:lstStyle/>
          <a:p>
            <a:fld id="{A93AD357-0C40-4436-9D38-C47D60C1C9C1}" type="slidenum">
              <a:rPr lang="en-US" smtClean="0"/>
              <a:pPr/>
              <a:t>126</a:t>
            </a:fld>
            <a:endParaRPr lang="en-US"/>
          </a:p>
        </p:txBody>
      </p:sp>
    </p:spTree>
    <p:extLst>
      <p:ext uri="{BB962C8B-B14F-4D97-AF65-F5344CB8AC3E}">
        <p14:creationId xmlns:p14="http://schemas.microsoft.com/office/powerpoint/2010/main" val="320279408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64251E-5F52-738A-4406-D4C63C3819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EED074E-94FA-46AA-8556-71167EB12A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0FEAD5-B0FF-5630-E596-B71242F543DE}"/>
              </a:ext>
            </a:extLst>
          </p:cNvPr>
          <p:cNvSpPr>
            <a:spLocks noGrp="1"/>
          </p:cNvSpPr>
          <p:nvPr>
            <p:ph type="body" idx="1"/>
          </p:nvPr>
        </p:nvSpPr>
        <p:spPr/>
        <p:txBody>
          <a:bodyPr/>
          <a:lstStyle/>
          <a:p>
            <a:r>
              <a:rPr lang="en-US"/>
              <a:t>And lastly, fancy iterators give you a powerful way to </a:t>
            </a:r>
            <a:r>
              <a:rPr lang="en-US" b="1"/>
              <a:t>extend existing parallel algorithms</a:t>
            </a:r>
            <a:r>
              <a:rPr lang="en-US"/>
              <a:t> to your unique use cases. </a:t>
            </a:r>
          </a:p>
          <a:p>
            <a:r>
              <a:rPr lang="en-US"/>
              <a:t>By encapsulating custom logic, you can reuse Thrust’s highly optimized building blocks without having to rewrite entire algorithms from scratch.</a:t>
            </a:r>
          </a:p>
        </p:txBody>
      </p:sp>
      <p:sp>
        <p:nvSpPr>
          <p:cNvPr id="4" name="Slide Number Placeholder 3">
            <a:extLst>
              <a:ext uri="{FF2B5EF4-FFF2-40B4-BE49-F238E27FC236}">
                <a16:creationId xmlns:a16="http://schemas.microsoft.com/office/drawing/2014/main" id="{A4185033-36AA-931A-3895-BCA2CFA302FB}"/>
              </a:ext>
            </a:extLst>
          </p:cNvPr>
          <p:cNvSpPr>
            <a:spLocks noGrp="1"/>
          </p:cNvSpPr>
          <p:nvPr>
            <p:ph type="sldNum" sz="quarter" idx="5"/>
          </p:nvPr>
        </p:nvSpPr>
        <p:spPr/>
        <p:txBody>
          <a:bodyPr/>
          <a:lstStyle/>
          <a:p>
            <a:fld id="{A93AD357-0C40-4436-9D38-C47D60C1C9C1}" type="slidenum">
              <a:rPr lang="en-US" smtClean="0"/>
              <a:pPr/>
              <a:t>127</a:t>
            </a:fld>
            <a:endParaRPr lang="en-US"/>
          </a:p>
        </p:txBody>
      </p:sp>
    </p:spTree>
    <p:extLst>
      <p:ext uri="{BB962C8B-B14F-4D97-AF65-F5344CB8AC3E}">
        <p14:creationId xmlns:p14="http://schemas.microsoft.com/office/powerpoint/2010/main" val="54845830"/>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B90BE-891C-7E05-BABA-C433FA3063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C6E840-42AD-4A49-5E01-599A7FB812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755F95-E4AA-58D6-2EF4-0C1FB4FE20B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With that, let’s pause for lunch break.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Enjoy your meal, and we’ll continue in 35 minutes.</a:t>
            </a:r>
          </a:p>
          <a:p>
            <a:endParaRPr lang="en-US"/>
          </a:p>
        </p:txBody>
      </p:sp>
      <p:sp>
        <p:nvSpPr>
          <p:cNvPr id="4" name="Slide Number Placeholder 3">
            <a:extLst>
              <a:ext uri="{FF2B5EF4-FFF2-40B4-BE49-F238E27FC236}">
                <a16:creationId xmlns:a16="http://schemas.microsoft.com/office/drawing/2014/main" id="{9CF93CCC-A9B4-CA99-73A7-8919F76CBC86}"/>
              </a:ext>
            </a:extLst>
          </p:cNvPr>
          <p:cNvSpPr>
            <a:spLocks noGrp="1"/>
          </p:cNvSpPr>
          <p:nvPr>
            <p:ph type="sldNum" sz="quarter" idx="5"/>
          </p:nvPr>
        </p:nvSpPr>
        <p:spPr/>
        <p:txBody>
          <a:bodyPr/>
          <a:lstStyle/>
          <a:p>
            <a:fld id="{A93AD357-0C40-4436-9D38-C47D60C1C9C1}" type="slidenum">
              <a:rPr lang="en-US" smtClean="0"/>
              <a:pPr/>
              <a:t>128</a:t>
            </a:fld>
            <a:endParaRPr lang="en-US"/>
          </a:p>
        </p:txBody>
      </p:sp>
    </p:spTree>
    <p:extLst>
      <p:ext uri="{BB962C8B-B14F-4D97-AF65-F5344CB8AC3E}">
        <p14:creationId xmlns:p14="http://schemas.microsoft.com/office/powerpoint/2010/main" val="34966442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C53105-1CAD-159C-5F70-780D341045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F5D17D-E795-46B3-8ABB-877F9AE2A4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868FC1-D599-B38F-609B-D3C23650B066}"/>
              </a:ext>
            </a:extLst>
          </p:cNvPr>
          <p:cNvSpPr>
            <a:spLocks noGrp="1"/>
          </p:cNvSpPr>
          <p:nvPr>
            <p:ph type="body" idx="1"/>
          </p:nvPr>
        </p:nvSpPr>
        <p:spPr/>
        <p:txBody>
          <a:bodyPr/>
          <a:lstStyle/>
          <a:p>
            <a:r>
              <a:rPr lang="en-US"/>
              <a:t>Let’s see how we can implement this simulation in C++.</a:t>
            </a:r>
          </a:p>
          <a:p>
            <a:r>
              <a:rPr lang="en-US"/>
              <a:t>We start by defining a cooling coefficient, k, and setting ambient temperature of 20 degrees. </a:t>
            </a:r>
          </a:p>
          <a:p>
            <a:r>
              <a:rPr lang="en-US"/>
              <a:t>The temp vector holds initial temperatures for three objects.</a:t>
            </a:r>
          </a:p>
          <a:p>
            <a:r>
              <a:rPr lang="en-US"/>
              <a:t>We then define a lambda function that calculates the new temperatures based on the old ones. </a:t>
            </a:r>
          </a:p>
          <a:p>
            <a:r>
              <a:rPr lang="en-US"/>
              <a:t>Next, we apply this function to each temperature using std::transform, which updates the values in-place. </a:t>
            </a:r>
          </a:p>
          <a:p>
            <a:r>
              <a:rPr lang="en-US"/>
              <a:t>By running this transformation for several steps, each object’s temperature gradually shifts closer to ambient.</a:t>
            </a:r>
          </a:p>
          <a:p>
            <a:r>
              <a:rPr lang="en-US"/>
              <a:t>This can be seen in the table on the right.</a:t>
            </a:r>
          </a:p>
          <a:p>
            <a:r>
              <a:rPr lang="en-US"/>
              <a:t>Initially, on the step zero, we have temperatures we started with, 42, 24, and 50 degrees.</a:t>
            </a:r>
          </a:p>
          <a:p>
            <a:r>
              <a:rPr lang="en-US"/>
              <a:t>Towards the second step, these temperatures turn into 25, 21, and 27 degrees.</a:t>
            </a:r>
          </a:p>
        </p:txBody>
      </p:sp>
      <p:sp>
        <p:nvSpPr>
          <p:cNvPr id="4" name="Slide Number Placeholder 3">
            <a:extLst>
              <a:ext uri="{FF2B5EF4-FFF2-40B4-BE49-F238E27FC236}">
                <a16:creationId xmlns:a16="http://schemas.microsoft.com/office/drawing/2014/main" id="{FB79C020-B93F-46F4-9E24-AE8E5FF47F56}"/>
              </a:ext>
            </a:extLst>
          </p:cNvPr>
          <p:cNvSpPr>
            <a:spLocks noGrp="1"/>
          </p:cNvSpPr>
          <p:nvPr>
            <p:ph type="sldNum" sz="quarter" idx="5"/>
          </p:nvPr>
        </p:nvSpPr>
        <p:spPr/>
        <p:txBody>
          <a:bodyPr/>
          <a:lstStyle/>
          <a:p>
            <a:fld id="{A93AD357-0C40-4436-9D38-C47D60C1C9C1}" type="slidenum">
              <a:rPr lang="en-US" smtClean="0"/>
              <a:pPr/>
              <a:t>13</a:t>
            </a:fld>
            <a:endParaRPr lang="en-US"/>
          </a:p>
        </p:txBody>
      </p:sp>
    </p:spTree>
    <p:extLst>
      <p:ext uri="{BB962C8B-B14F-4D97-AF65-F5344CB8AC3E}">
        <p14:creationId xmlns:p14="http://schemas.microsoft.com/office/powerpoint/2010/main" val="22951309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4078C-D09C-31A3-9236-625FF48168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EFC148E-5CC4-DDF3-C763-ABFEC6255D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D72B652-58FF-6827-1CF7-A2B1BA7275B3}"/>
              </a:ext>
            </a:extLst>
          </p:cNvPr>
          <p:cNvSpPr>
            <a:spLocks noGrp="1"/>
          </p:cNvSpPr>
          <p:nvPr>
            <p:ph type="body" idx="1"/>
          </p:nvPr>
        </p:nvSpPr>
        <p:spPr/>
        <p:txBody>
          <a:bodyPr/>
          <a:lstStyle/>
          <a:p>
            <a:r>
              <a:rPr lang="en-US"/>
              <a:t>Just in case you’re not familiar with std::transform, here’s a quick overview. </a:t>
            </a:r>
          </a:p>
          <a:p>
            <a:r>
              <a:rPr lang="en-US"/>
              <a:t>It’s a standard library algorithm that takes a range of input elements, applies an operation to each one, and stores the result in a given output range. </a:t>
            </a:r>
          </a:p>
          <a:p>
            <a:r>
              <a:rPr lang="en-US"/>
              <a:t>Think of it as a conveyor belt: each item goes in, gets transformed, and then the output is placed somewhere.</a:t>
            </a:r>
          </a:p>
          <a:p>
            <a:r>
              <a:rPr lang="en-US"/>
              <a:t>In our case:</a:t>
            </a:r>
          </a:p>
          <a:p>
            <a:r>
              <a:rPr lang="en-US"/>
              <a:t>• We provide the start and the end of the temp vector to specify the input range.</a:t>
            </a:r>
          </a:p>
          <a:p>
            <a:r>
              <a:rPr lang="en-US"/>
              <a:t>• We then specify </a:t>
            </a:r>
            <a:r>
              <a:rPr lang="en-US" err="1"/>
              <a:t>temp.begin</a:t>
            </a:r>
            <a:r>
              <a:rPr lang="en-US"/>
              <a:t>() again as the output, so we overwrite the original values in-place.</a:t>
            </a:r>
          </a:p>
          <a:p>
            <a:r>
              <a:rPr lang="en-US"/>
              <a:t>• Finally, we pass our lambda function, which calculates the new temperature.</a:t>
            </a:r>
          </a:p>
          <a:p>
            <a:r>
              <a:rPr lang="en-US"/>
              <a:t>Visually, each old temperature is fed into the operation:</a:t>
            </a:r>
          </a:p>
          <a:p>
            <a:r>
              <a:rPr lang="en-US"/>
              <a:t>• 42 becomes 31</a:t>
            </a:r>
          </a:p>
          <a:p>
            <a:r>
              <a:rPr lang="en-US"/>
              <a:t>• 24 becomes 22</a:t>
            </a:r>
          </a:p>
          <a:p>
            <a:r>
              <a:rPr lang="en-US"/>
              <a:t>• 50 becomes 35</a:t>
            </a:r>
          </a:p>
        </p:txBody>
      </p:sp>
      <p:sp>
        <p:nvSpPr>
          <p:cNvPr id="4" name="Slide Number Placeholder 3">
            <a:extLst>
              <a:ext uri="{FF2B5EF4-FFF2-40B4-BE49-F238E27FC236}">
                <a16:creationId xmlns:a16="http://schemas.microsoft.com/office/drawing/2014/main" id="{BBAC4790-A8DF-0130-E372-17A03B5BB647}"/>
              </a:ext>
            </a:extLst>
          </p:cNvPr>
          <p:cNvSpPr>
            <a:spLocks noGrp="1"/>
          </p:cNvSpPr>
          <p:nvPr>
            <p:ph type="sldNum" sz="quarter" idx="5"/>
          </p:nvPr>
        </p:nvSpPr>
        <p:spPr/>
        <p:txBody>
          <a:bodyPr/>
          <a:lstStyle/>
          <a:p>
            <a:fld id="{A93AD357-0C40-4436-9D38-C47D60C1C9C1}" type="slidenum">
              <a:rPr lang="en-US" smtClean="0"/>
              <a:pPr/>
              <a:t>14</a:t>
            </a:fld>
            <a:endParaRPr lang="en-US"/>
          </a:p>
        </p:txBody>
      </p:sp>
    </p:spTree>
    <p:extLst>
      <p:ext uri="{BB962C8B-B14F-4D97-AF65-F5344CB8AC3E}">
        <p14:creationId xmlns:p14="http://schemas.microsoft.com/office/powerpoint/2010/main" val="17803048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4D408-5BFA-6476-0979-AAE1729917B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E8CCE1-A806-458F-4C6C-B6CB4FD1F3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C966A58-8F0B-46AB-3514-279DC6E60E6F}"/>
              </a:ext>
            </a:extLst>
          </p:cNvPr>
          <p:cNvSpPr>
            <a:spLocks noGrp="1"/>
          </p:cNvSpPr>
          <p:nvPr>
            <p:ph type="body" idx="1"/>
          </p:nvPr>
        </p:nvSpPr>
        <p:spPr/>
        <p:txBody>
          <a:bodyPr/>
          <a:lstStyle/>
          <a:p>
            <a:r>
              <a:rPr lang="en-US">
                <a:solidFill>
                  <a:srgbClr val="0E0E0E"/>
                </a:solidFill>
                <a:effectLst/>
                <a:latin typeface=".AppleSystemUIFont"/>
              </a:rPr>
              <a:t>In C++, std::transform can be implemented as a simple for loop, like the one you see on the screen.</a:t>
            </a:r>
          </a:p>
          <a:p>
            <a:r>
              <a:rPr lang="en-US">
                <a:solidFill>
                  <a:srgbClr val="0E0E0E"/>
                </a:solidFill>
                <a:effectLst/>
                <a:latin typeface=".AppleSystemUIFont"/>
              </a:rPr>
              <a:t>But let’s take a step back and see what must happen to run this code on the CPU.</a:t>
            </a:r>
          </a:p>
        </p:txBody>
      </p:sp>
      <p:sp>
        <p:nvSpPr>
          <p:cNvPr id="4" name="Slide Number Placeholder 3">
            <a:extLst>
              <a:ext uri="{FF2B5EF4-FFF2-40B4-BE49-F238E27FC236}">
                <a16:creationId xmlns:a16="http://schemas.microsoft.com/office/drawing/2014/main" id="{600F674D-72C7-F878-1A8C-CFE5B147A74C}"/>
              </a:ext>
            </a:extLst>
          </p:cNvPr>
          <p:cNvSpPr>
            <a:spLocks noGrp="1"/>
          </p:cNvSpPr>
          <p:nvPr>
            <p:ph type="sldNum" sz="quarter" idx="5"/>
          </p:nvPr>
        </p:nvSpPr>
        <p:spPr/>
        <p:txBody>
          <a:bodyPr/>
          <a:lstStyle/>
          <a:p>
            <a:fld id="{A93AD357-0C40-4436-9D38-C47D60C1C9C1}" type="slidenum">
              <a:rPr lang="en-US" smtClean="0"/>
              <a:pPr/>
              <a:t>15</a:t>
            </a:fld>
            <a:endParaRPr lang="en-US"/>
          </a:p>
        </p:txBody>
      </p:sp>
    </p:spTree>
    <p:extLst>
      <p:ext uri="{BB962C8B-B14F-4D97-AF65-F5344CB8AC3E}">
        <p14:creationId xmlns:p14="http://schemas.microsoft.com/office/powerpoint/2010/main" val="12813271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1C81A0-2AD4-470D-F306-37DA890960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6AFB35-08D5-7A9A-10C3-F8FF9289A0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A0E2FB-8DA3-0E43-FCFC-E0BD987019A9}"/>
              </a:ext>
            </a:extLst>
          </p:cNvPr>
          <p:cNvSpPr>
            <a:spLocks noGrp="1"/>
          </p:cNvSpPr>
          <p:nvPr>
            <p:ph type="body" idx="1"/>
          </p:nvPr>
        </p:nvSpPr>
        <p:spPr/>
        <p:txBody>
          <a:bodyPr/>
          <a:lstStyle/>
          <a:p>
            <a:r>
              <a:rPr lang="en-US"/>
              <a:t>The problem is, CPUs do not run C++ code! </a:t>
            </a:r>
          </a:p>
          <a:p>
            <a:r>
              <a:rPr lang="en-US"/>
              <a:t>They only understand machine instructions. </a:t>
            </a:r>
          </a:p>
          <a:p>
            <a:r>
              <a:rPr lang="en-US"/>
              <a:t>That’s why we need a compiler to translate our C++ code into CPU instructions. </a:t>
            </a:r>
          </a:p>
          <a:p>
            <a:r>
              <a:rPr lang="en-US"/>
              <a:t>For instance, C++ expression on the slide will likely be compiled into fused multiply-add instruction like </a:t>
            </a:r>
            <a:r>
              <a:rPr lang="en-US" err="1"/>
              <a:t>vfmadd</a:t>
            </a:r>
            <a:r>
              <a:rPr lang="en-US"/>
              <a:t>.</a:t>
            </a:r>
          </a:p>
          <a:p>
            <a:r>
              <a:rPr lang="en-US"/>
              <a:t>However, different CPUs have different instruction sets. </a:t>
            </a:r>
          </a:p>
          <a:p>
            <a:r>
              <a:rPr lang="en-US"/>
              <a:t>For example, </a:t>
            </a:r>
            <a:r>
              <a:rPr lang="en-US" err="1"/>
              <a:t>vfmadd</a:t>
            </a:r>
            <a:r>
              <a:rPr lang="en-US"/>
              <a:t> instruction only works on x86 CPUs. </a:t>
            </a:r>
          </a:p>
          <a:p>
            <a:r>
              <a:rPr lang="en-US"/>
              <a:t>Other CPU architectures, say ARM, have different instructions. </a:t>
            </a:r>
          </a:p>
          <a:p>
            <a:r>
              <a:rPr lang="en-US"/>
              <a:t>This means that by default, the code you compile for one CPU architecture like x86, won’t run on another architecture, like ARM, and vice versa.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GPUs are no different.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They’re just another processor type with their own set of instructions.</a:t>
            </a:r>
          </a:p>
          <a:p>
            <a:r>
              <a:rPr lang="en-US"/>
              <a:t>This means we need a specialized compiler that can emit GPU instructions. </a:t>
            </a:r>
          </a:p>
        </p:txBody>
      </p:sp>
      <p:sp>
        <p:nvSpPr>
          <p:cNvPr id="4" name="Slide Number Placeholder 3">
            <a:extLst>
              <a:ext uri="{FF2B5EF4-FFF2-40B4-BE49-F238E27FC236}">
                <a16:creationId xmlns:a16="http://schemas.microsoft.com/office/drawing/2014/main" id="{4F4059F6-29AA-387F-8141-CBE6AD16BA77}"/>
              </a:ext>
            </a:extLst>
          </p:cNvPr>
          <p:cNvSpPr>
            <a:spLocks noGrp="1"/>
          </p:cNvSpPr>
          <p:nvPr>
            <p:ph type="sldNum" sz="quarter" idx="5"/>
          </p:nvPr>
        </p:nvSpPr>
        <p:spPr/>
        <p:txBody>
          <a:bodyPr/>
          <a:lstStyle/>
          <a:p>
            <a:fld id="{A93AD357-0C40-4436-9D38-C47D60C1C9C1}" type="slidenum">
              <a:rPr lang="en-US" smtClean="0"/>
              <a:pPr/>
              <a:t>16</a:t>
            </a:fld>
            <a:endParaRPr lang="en-US"/>
          </a:p>
        </p:txBody>
      </p:sp>
    </p:spTree>
    <p:extLst>
      <p:ext uri="{BB962C8B-B14F-4D97-AF65-F5344CB8AC3E}">
        <p14:creationId xmlns:p14="http://schemas.microsoft.com/office/powerpoint/2010/main" val="204633012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F99F77-FFD3-798A-60C5-845A048607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2D885-E943-B32B-A43D-DFA0730904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E53074-9F25-770D-11E0-D8FDDC69384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That’s where the NVIDIA CUDA Compiler, or NVCC, comes in.</a:t>
            </a:r>
          </a:p>
          <a:p>
            <a:r>
              <a:rPr lang="en-US"/>
              <a:t>NVCC is a tool that lets us compile CUDA C++ code specifically for NVIDIA GPUs. </a:t>
            </a:r>
          </a:p>
          <a:p>
            <a:r>
              <a:rPr lang="en-US"/>
              <a:t>Congratulations, you've just compiled your first CUDA program!</a:t>
            </a:r>
          </a:p>
          <a:p>
            <a:r>
              <a:rPr lang="en-US"/>
              <a:t>But there’s one issue.</a:t>
            </a:r>
          </a:p>
          <a:p>
            <a:r>
              <a:rPr lang="en-US"/>
              <a:t>The program you’ve just compiled is not using GPUs at all. </a:t>
            </a:r>
          </a:p>
          <a:p>
            <a:r>
              <a:rPr lang="en-US"/>
              <a:t>That might be surprising because when we compiled out code for CPU, the entire program was executed on a CPU.</a:t>
            </a:r>
          </a:p>
          <a:p>
            <a:r>
              <a:rPr lang="en-US"/>
              <a:t>But now we compile our program for GPU, and nothing runs on GPU. </a:t>
            </a:r>
          </a:p>
          <a:p>
            <a:r>
              <a:rPr lang="en-US"/>
              <a:t>This confusion is an indicator that we are missing an important piece of CUDA programming model.</a:t>
            </a:r>
          </a:p>
        </p:txBody>
      </p:sp>
      <p:sp>
        <p:nvSpPr>
          <p:cNvPr id="4" name="Slide Number Placeholder 3">
            <a:extLst>
              <a:ext uri="{FF2B5EF4-FFF2-40B4-BE49-F238E27FC236}">
                <a16:creationId xmlns:a16="http://schemas.microsoft.com/office/drawing/2014/main" id="{2CCDA92D-D7AA-F1C0-CF26-0EC4A04BA89C}"/>
              </a:ext>
            </a:extLst>
          </p:cNvPr>
          <p:cNvSpPr>
            <a:spLocks noGrp="1"/>
          </p:cNvSpPr>
          <p:nvPr>
            <p:ph type="sldNum" sz="quarter" idx="5"/>
          </p:nvPr>
        </p:nvSpPr>
        <p:spPr/>
        <p:txBody>
          <a:bodyPr/>
          <a:lstStyle/>
          <a:p>
            <a:fld id="{A93AD357-0C40-4436-9D38-C47D60C1C9C1}" type="slidenum">
              <a:rPr lang="en-US" smtClean="0"/>
              <a:pPr/>
              <a:t>17</a:t>
            </a:fld>
            <a:endParaRPr lang="en-US"/>
          </a:p>
        </p:txBody>
      </p:sp>
    </p:spTree>
    <p:extLst>
      <p:ext uri="{BB962C8B-B14F-4D97-AF65-F5344CB8AC3E}">
        <p14:creationId xmlns:p14="http://schemas.microsoft.com/office/powerpoint/2010/main" val="12553349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F10B90-D175-635D-F43F-AAE29EFE00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F1368C-6D0B-A4B6-5D3D-330FAF0B9CA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274FC-35B5-927F-41A4-3D5D834F0E34}"/>
              </a:ext>
            </a:extLst>
          </p:cNvPr>
          <p:cNvSpPr>
            <a:spLocks noGrp="1"/>
          </p:cNvSpPr>
          <p:nvPr>
            <p:ph type="body" idx="1"/>
          </p:nvPr>
        </p:nvSpPr>
        <p:spPr/>
        <p:txBody>
          <a:bodyPr/>
          <a:lstStyle/>
          <a:p>
            <a:r>
              <a:rPr lang="en-US"/>
              <a:t>GPUs are accelerators rather than standalone processors. </a:t>
            </a:r>
          </a:p>
          <a:p>
            <a:r>
              <a:rPr lang="en-US"/>
              <a:t>A lot of work, like interactions with network and file system, can only be done on CPU.</a:t>
            </a:r>
          </a:p>
          <a:p>
            <a:r>
              <a:rPr lang="en-US"/>
              <a:t>So, a CUDA program always </a:t>
            </a:r>
            <a:r>
              <a:rPr lang="en-US" i="1"/>
              <a:t>starts</a:t>
            </a:r>
            <a:r>
              <a:rPr lang="en-US"/>
              <a:t> on the CPU.</a:t>
            </a:r>
          </a:p>
          <a:p>
            <a:r>
              <a:rPr lang="en-US"/>
              <a:t>You are responsible for explicitly specifying which code has to run on the GPU.</a:t>
            </a:r>
          </a:p>
          <a:p>
            <a:r>
              <a:rPr lang="en-US"/>
              <a:t>In other words, you are responsible for specifying which code runs </a:t>
            </a:r>
            <a:r>
              <a:rPr lang="en-US" b="1"/>
              <a:t>where</a:t>
            </a:r>
            <a:r>
              <a:rPr lang="en-US"/>
              <a:t>.</a:t>
            </a:r>
          </a:p>
          <a:p>
            <a:r>
              <a:rPr lang="en-US"/>
              <a:t>The established terminology for </a:t>
            </a:r>
            <a:r>
              <a:rPr lang="en-US" b="1"/>
              <a:t>where</a:t>
            </a:r>
            <a:r>
              <a:rPr lang="en-US"/>
              <a:t> code is executed is </a:t>
            </a:r>
            <a:r>
              <a:rPr lang="en-US" b="1"/>
              <a:t>execution space</a:t>
            </a:r>
            <a:r>
              <a:rPr lang="en-US"/>
              <a:t>.</a:t>
            </a:r>
          </a:p>
          <a:p>
            <a:endParaRPr lang="en-US"/>
          </a:p>
          <a:p>
            <a:r>
              <a:rPr lang="en-US"/>
              <a:t>At a high level, these execution spaces are partitioned into </a:t>
            </a:r>
            <a:r>
              <a:rPr lang="en-US" b="1"/>
              <a:t>host</a:t>
            </a:r>
            <a:r>
              <a:rPr lang="en-US"/>
              <a:t> (CPU) and </a:t>
            </a:r>
            <a:r>
              <a:rPr lang="en-US" b="1"/>
              <a:t>device</a:t>
            </a:r>
            <a:r>
              <a:rPr lang="en-US"/>
              <a:t> (GPU).</a:t>
            </a:r>
          </a:p>
          <a:p>
            <a:r>
              <a:rPr lang="en-US"/>
              <a:t>These terms are used to generalize programming model.</a:t>
            </a:r>
          </a:p>
          <a:p>
            <a:r>
              <a:rPr lang="en-US"/>
              <a:t>Something other than a CPU could host a GPU, and something else than a GPU could accelerate a CPU.</a:t>
            </a:r>
          </a:p>
          <a:p>
            <a:endParaRPr lang="en-US"/>
          </a:p>
          <a:p>
            <a:r>
              <a:rPr lang="en-US"/>
              <a:t>By default, code runs on the </a:t>
            </a:r>
            <a:r>
              <a:rPr lang="en-US" b="1"/>
              <a:t>host</a:t>
            </a:r>
            <a:r>
              <a:rPr lang="en-US"/>
              <a:t> side.</a:t>
            </a:r>
          </a:p>
          <a:p>
            <a:r>
              <a:rPr lang="en-US"/>
              <a:t>You are responsible for specifying which code should run on the </a:t>
            </a:r>
            <a:r>
              <a:rPr lang="en-US" b="1"/>
              <a:t>device</a:t>
            </a:r>
            <a:r>
              <a:rPr lang="en-US"/>
              <a:t>. </a:t>
            </a:r>
          </a:p>
          <a:p>
            <a:r>
              <a:rPr lang="en-US"/>
              <a:t>This should explain why using NVCC alone was insufficient.</a:t>
            </a:r>
          </a:p>
          <a:p>
            <a:r>
              <a:rPr lang="en-US"/>
              <a:t>We haven't marked any code for execution on the GPU.</a:t>
            </a:r>
          </a:p>
          <a:p>
            <a:endParaRPr lang="en-US"/>
          </a:p>
        </p:txBody>
      </p:sp>
      <p:sp>
        <p:nvSpPr>
          <p:cNvPr id="4" name="Slide Number Placeholder 3">
            <a:extLst>
              <a:ext uri="{FF2B5EF4-FFF2-40B4-BE49-F238E27FC236}">
                <a16:creationId xmlns:a16="http://schemas.microsoft.com/office/drawing/2014/main" id="{4F36D590-6ECF-6DBB-C597-186999861676}"/>
              </a:ext>
            </a:extLst>
          </p:cNvPr>
          <p:cNvSpPr>
            <a:spLocks noGrp="1"/>
          </p:cNvSpPr>
          <p:nvPr>
            <p:ph type="sldNum" sz="quarter" idx="5"/>
          </p:nvPr>
        </p:nvSpPr>
        <p:spPr/>
        <p:txBody>
          <a:bodyPr/>
          <a:lstStyle/>
          <a:p>
            <a:fld id="{A93AD357-0C40-4436-9D38-C47D60C1C9C1}" type="slidenum">
              <a:rPr lang="en-US" smtClean="0"/>
              <a:pPr/>
              <a:t>18</a:t>
            </a:fld>
            <a:endParaRPr lang="en-US"/>
          </a:p>
        </p:txBody>
      </p:sp>
    </p:spTree>
    <p:extLst>
      <p:ext uri="{BB962C8B-B14F-4D97-AF65-F5344CB8AC3E}">
        <p14:creationId xmlns:p14="http://schemas.microsoft.com/office/powerpoint/2010/main" val="1838794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6A96D-F770-AA8A-0A3A-DED8B393B4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6AC8E2-4B0E-7461-68B6-18719BA24D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8E05A3A-E35A-6206-F9B8-927EDBED4BE8}"/>
              </a:ext>
            </a:extLst>
          </p:cNvPr>
          <p:cNvSpPr>
            <a:spLocks noGrp="1"/>
          </p:cNvSpPr>
          <p:nvPr>
            <p:ph type="body" idx="1"/>
          </p:nvPr>
        </p:nvSpPr>
        <p:spPr/>
        <p:txBody>
          <a:bodyPr/>
          <a:lstStyle/>
          <a:p>
            <a:r>
              <a:rPr lang="en-US"/>
              <a:t>So, how do we actually run any code on the GPU?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 C++, we often rely on libraries rather than re-implementing every feature from scratch.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For instance, it’s likely that you’ve used printf or std::sort instead of implementing them. </a:t>
            </a:r>
          </a:p>
          <a:p>
            <a:r>
              <a:rPr lang="en-US"/>
              <a:t>And CUDA is no different.</a:t>
            </a:r>
          </a:p>
          <a:p>
            <a:r>
              <a:rPr lang="en-US"/>
              <a:t>Along with NVCC, CUDA provides a wealth of GPU-accelerated libraries. </a:t>
            </a:r>
          </a:p>
          <a:p>
            <a:r>
              <a:rPr lang="en-US"/>
              <a:t>Some libraries are generic, like </a:t>
            </a:r>
            <a:r>
              <a:rPr lang="en-US" b="1"/>
              <a:t>Thrust</a:t>
            </a:r>
            <a:r>
              <a:rPr lang="en-US"/>
              <a:t>, which offers high-level algorithms similar to the C++ Standard Library. </a:t>
            </a:r>
          </a:p>
          <a:p>
            <a:r>
              <a:rPr lang="en-US"/>
              <a:t>There are also domain-specific libraries, such as </a:t>
            </a:r>
            <a:r>
              <a:rPr lang="en-US" b="1" err="1"/>
              <a:t>cuDNN</a:t>
            </a:r>
            <a:r>
              <a:rPr lang="en-US"/>
              <a:t> for deep neural networks and </a:t>
            </a:r>
            <a:r>
              <a:rPr lang="en-US" b="1" err="1"/>
              <a:t>cuBLAS</a:t>
            </a:r>
            <a:r>
              <a:rPr lang="en-US"/>
              <a:t> for linear algebra. </a:t>
            </a:r>
          </a:p>
          <a:p>
            <a:r>
              <a:rPr lang="en-US"/>
              <a:t>Most of these build on the CUDA Runtime - the core set of APIs for managing and communicating with the GPU. </a:t>
            </a:r>
          </a:p>
          <a:p>
            <a:r>
              <a:rPr lang="en-US"/>
              <a:t>Since this course is not domain-specific, we’ll focus on one of the generic libraries – Thrust.</a:t>
            </a:r>
          </a:p>
          <a:p>
            <a:r>
              <a:rPr lang="en-US"/>
              <a:t>Let’s dive in!</a:t>
            </a:r>
          </a:p>
        </p:txBody>
      </p:sp>
      <p:sp>
        <p:nvSpPr>
          <p:cNvPr id="4" name="Slide Number Placeholder 3">
            <a:extLst>
              <a:ext uri="{FF2B5EF4-FFF2-40B4-BE49-F238E27FC236}">
                <a16:creationId xmlns:a16="http://schemas.microsoft.com/office/drawing/2014/main" id="{1D60C574-588E-5D22-5374-64759D3E9726}"/>
              </a:ext>
            </a:extLst>
          </p:cNvPr>
          <p:cNvSpPr>
            <a:spLocks noGrp="1"/>
          </p:cNvSpPr>
          <p:nvPr>
            <p:ph type="sldNum" sz="quarter" idx="5"/>
          </p:nvPr>
        </p:nvSpPr>
        <p:spPr/>
        <p:txBody>
          <a:bodyPr/>
          <a:lstStyle/>
          <a:p>
            <a:fld id="{A93AD357-0C40-4436-9D38-C47D60C1C9C1}" type="slidenum">
              <a:rPr lang="en-US" smtClean="0"/>
              <a:pPr/>
              <a:t>19</a:t>
            </a:fld>
            <a:endParaRPr lang="en-US"/>
          </a:p>
        </p:txBody>
      </p:sp>
    </p:spTree>
    <p:extLst>
      <p:ext uri="{BB962C8B-B14F-4D97-AF65-F5344CB8AC3E}">
        <p14:creationId xmlns:p14="http://schemas.microsoft.com/office/powerpoint/2010/main" val="2040024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47F6D-D4B1-9754-2CC8-0FC9EF2288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4E0903-5DFC-2607-484D-9266FEE945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648657B-6055-2A69-EB90-5155A6A75A89}"/>
              </a:ext>
            </a:extLst>
          </p:cNvPr>
          <p:cNvSpPr>
            <a:spLocks noGrp="1"/>
          </p:cNvSpPr>
          <p:nvPr>
            <p:ph type="body" idx="1"/>
          </p:nvPr>
        </p:nvSpPr>
        <p:spPr/>
        <p:txBody>
          <a:bodyPr/>
          <a:lstStyle/>
          <a:p>
            <a:r>
              <a:rPr lang="en-US">
                <a:effectLst/>
                <a:latin typeface="Helvetica Neue" panose="02000503000000020004" pitchFamily="2" charset="0"/>
              </a:rPr>
              <a:t>And we’ll start by understanding why GPUs are so powerful. </a:t>
            </a:r>
          </a:p>
          <a:p>
            <a:r>
              <a:rPr lang="en-US">
                <a:effectLst/>
                <a:latin typeface="Helvetica Neue" panose="02000503000000020004" pitchFamily="2" charset="0"/>
              </a:rPr>
              <a:t>Picture a bus and a car. Which one is faster?</a:t>
            </a:r>
          </a:p>
          <a:p>
            <a:r>
              <a:rPr lang="en-US">
                <a:effectLst/>
                <a:latin typeface="Helvetica Neue" panose="02000503000000020004" pitchFamily="2" charset="0"/>
              </a:rPr>
              <a:t>This question is not precise enough. Faster in doing what?</a:t>
            </a:r>
          </a:p>
          <a:p>
            <a:r>
              <a:rPr lang="en-US">
                <a:effectLst/>
                <a:latin typeface="Helvetica Neue" panose="02000503000000020004" pitchFamily="2" charset="0"/>
              </a:rPr>
              <a:t>If you only have a few people to transport, a car is quicker and more efficient. </a:t>
            </a:r>
          </a:p>
          <a:p>
            <a:r>
              <a:rPr lang="en-US">
                <a:effectLst/>
                <a:latin typeface="Helvetica Neue" panose="02000503000000020004" pitchFamily="2" charset="0"/>
              </a:rPr>
              <a:t>But if you need to move a big crowd, a car will have to make multiple trips, taking more time overall.</a:t>
            </a:r>
          </a:p>
          <a:p>
            <a:r>
              <a:rPr lang="en-US">
                <a:effectLst/>
                <a:latin typeface="Helvetica Neue" panose="02000503000000020004" pitchFamily="2" charset="0"/>
              </a:rPr>
              <a:t>A bus, on the other hand, might be slower for a handful of passengers, but it’s faster in carrying a large group all at once.</a:t>
            </a:r>
          </a:p>
          <a:p>
            <a:r>
              <a:rPr lang="en-US">
                <a:effectLst/>
                <a:latin typeface="Helvetica Neue" panose="02000503000000020004" pitchFamily="2" charset="0"/>
              </a:rPr>
              <a:t>That’s exactly how CPUs and GPUs differ. </a:t>
            </a:r>
          </a:p>
          <a:p>
            <a:r>
              <a:rPr lang="en-US">
                <a:effectLst/>
                <a:latin typeface="Helvetica Neue" panose="02000503000000020004" pitchFamily="2" charset="0"/>
              </a:rPr>
              <a:t>CPUs are very fast and flexible when handling a small number of tasks. </a:t>
            </a:r>
          </a:p>
          <a:p>
            <a:r>
              <a:rPr lang="en-US">
                <a:effectLst/>
                <a:latin typeface="Helvetica Neue" panose="02000503000000020004" pitchFamily="2" charset="0"/>
              </a:rPr>
              <a:t>GPUs, on the other hand, can handle huge numbers of tasks in parallel, making them perfect for large datasets. </a:t>
            </a:r>
          </a:p>
          <a:p>
            <a:r>
              <a:rPr lang="en-US">
                <a:effectLst/>
                <a:latin typeface="Helvetica Neue" panose="02000503000000020004" pitchFamily="2" charset="0"/>
              </a:rPr>
              <a:t>CUDA is the tool that lets us leverage GPUs for the right kinds of problems.</a:t>
            </a:r>
          </a:p>
        </p:txBody>
      </p:sp>
      <p:sp>
        <p:nvSpPr>
          <p:cNvPr id="4" name="Slide Number Placeholder 3">
            <a:extLst>
              <a:ext uri="{FF2B5EF4-FFF2-40B4-BE49-F238E27FC236}">
                <a16:creationId xmlns:a16="http://schemas.microsoft.com/office/drawing/2014/main" id="{02F01AE2-D2E7-AC36-10B1-1B556809243C}"/>
              </a:ext>
            </a:extLst>
          </p:cNvPr>
          <p:cNvSpPr>
            <a:spLocks noGrp="1"/>
          </p:cNvSpPr>
          <p:nvPr>
            <p:ph type="sldNum" sz="quarter" idx="5"/>
          </p:nvPr>
        </p:nvSpPr>
        <p:spPr/>
        <p:txBody>
          <a:bodyPr/>
          <a:lstStyle/>
          <a:p>
            <a:fld id="{A93AD357-0C40-4436-9D38-C47D60C1C9C1}" type="slidenum">
              <a:rPr lang="en-US" smtClean="0"/>
              <a:pPr/>
              <a:t>2</a:t>
            </a:fld>
            <a:endParaRPr lang="en-US"/>
          </a:p>
        </p:txBody>
      </p:sp>
    </p:spTree>
    <p:extLst>
      <p:ext uri="{BB962C8B-B14F-4D97-AF65-F5344CB8AC3E}">
        <p14:creationId xmlns:p14="http://schemas.microsoft.com/office/powerpoint/2010/main" val="50090081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D9ACF-6BCD-829E-182E-8D19027F95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8B8696-8ED9-8F8B-10BE-1F7FA574DD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E7F49D-6E9D-83AC-F05A-9F0428C5C8F0}"/>
              </a:ext>
            </a:extLst>
          </p:cNvPr>
          <p:cNvSpPr>
            <a:spLocks noGrp="1"/>
          </p:cNvSpPr>
          <p:nvPr>
            <p:ph type="body" idx="1"/>
          </p:nvPr>
        </p:nvSpPr>
        <p:spPr/>
        <p:txBody>
          <a:bodyPr/>
          <a:lstStyle/>
          <a:p>
            <a:r>
              <a:rPr lang="en-US"/>
              <a:t>Thrust is a library that helps you write GPU-accelerated programs using tools that feel very similar to the C++ Standard Library. </a:t>
            </a:r>
          </a:p>
          <a:p>
            <a:r>
              <a:rPr lang="en-US"/>
              <a:t>It simplifies working with GPUs by offering prebuilt components for common tasks: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Thrust </a:t>
            </a:r>
            <a:r>
              <a:rPr lang="en-US" b="0"/>
              <a:t>containers</a:t>
            </a:r>
            <a:r>
              <a:rPr lang="en-US"/>
              <a:t> give you GPU-friendly alternatives to things like std::vector.</a:t>
            </a:r>
          </a:p>
          <a:p>
            <a:r>
              <a:rPr lang="en-US"/>
              <a:t>And Thrust </a:t>
            </a:r>
            <a:r>
              <a:rPr lang="en-US" b="0"/>
              <a:t>algorithms</a:t>
            </a:r>
            <a:r>
              <a:rPr lang="en-US"/>
              <a:t>, like thrust::copy, thrust::sort, etc., provide GPU-accelerated alternatives to standard algorithms.</a:t>
            </a:r>
          </a:p>
          <a:p>
            <a:r>
              <a:rPr lang="en-US"/>
              <a:t>Long story short, Thrust makes it easier to write clean, efficient code for GPUs without worrying too much about the low-level details. </a:t>
            </a:r>
          </a:p>
          <a:p>
            <a:r>
              <a:rPr lang="en-US"/>
              <a:t>We’ll start simple and explore how Thrust can help accelerate our cooling simulator.</a:t>
            </a:r>
          </a:p>
        </p:txBody>
      </p:sp>
      <p:sp>
        <p:nvSpPr>
          <p:cNvPr id="4" name="Slide Number Placeholder 3">
            <a:extLst>
              <a:ext uri="{FF2B5EF4-FFF2-40B4-BE49-F238E27FC236}">
                <a16:creationId xmlns:a16="http://schemas.microsoft.com/office/drawing/2014/main" id="{AED1A0E9-7691-2F58-9095-B022956D8A63}"/>
              </a:ext>
            </a:extLst>
          </p:cNvPr>
          <p:cNvSpPr>
            <a:spLocks noGrp="1"/>
          </p:cNvSpPr>
          <p:nvPr>
            <p:ph type="sldNum" sz="quarter" idx="5"/>
          </p:nvPr>
        </p:nvSpPr>
        <p:spPr/>
        <p:txBody>
          <a:bodyPr/>
          <a:lstStyle/>
          <a:p>
            <a:fld id="{A93AD357-0C40-4436-9D38-C47D60C1C9C1}" type="slidenum">
              <a:rPr lang="en-US" smtClean="0"/>
              <a:pPr/>
              <a:t>20</a:t>
            </a:fld>
            <a:endParaRPr lang="en-US"/>
          </a:p>
        </p:txBody>
      </p:sp>
    </p:spTree>
    <p:extLst>
      <p:ext uri="{BB962C8B-B14F-4D97-AF65-F5344CB8AC3E}">
        <p14:creationId xmlns:p14="http://schemas.microsoft.com/office/powerpoint/2010/main" val="14450629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A649C0-3270-BB97-ABF0-675D65D3C3D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559DC7C-A30D-B8D3-6E12-6DB4AB3AF2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B71919-BB6F-7011-686E-3DEAE3933CE8}"/>
              </a:ext>
            </a:extLst>
          </p:cNvPr>
          <p:cNvSpPr>
            <a:spLocks noGrp="1"/>
          </p:cNvSpPr>
          <p:nvPr>
            <p:ph type="body" idx="1"/>
          </p:nvPr>
        </p:nvSpPr>
        <p:spPr/>
        <p:txBody>
          <a:bodyPr/>
          <a:lstStyle/>
          <a:p>
            <a:r>
              <a:rPr lang="en-US"/>
              <a:t>On the left, you can see our CPU version, where we use std::vector to store data and std::transform to apply the cooling operation. </a:t>
            </a:r>
          </a:p>
          <a:p>
            <a:r>
              <a:rPr lang="en-US"/>
              <a:t>On the right, we’ve adapted it for GPU execution with Thrust:</a:t>
            </a:r>
          </a:p>
          <a:p>
            <a:r>
              <a:rPr lang="en-US"/>
              <a:t>• We replaced std::vector with thrust::</a:t>
            </a:r>
            <a:r>
              <a:rPr lang="en-US" err="1"/>
              <a:t>universal_vector</a:t>
            </a:r>
            <a:endParaRPr lang="en-US"/>
          </a:p>
          <a:p>
            <a:r>
              <a:rPr lang="en-US"/>
              <a:t>• We also added __host__ __device__ specifiers to the lambda</a:t>
            </a:r>
          </a:p>
          <a:p>
            <a:r>
              <a:rPr lang="en-US"/>
              <a:t>• And lastly, we swapped std::transform for thrust::transform, and provided the thrust::device execution </a:t>
            </a:r>
          </a:p>
          <a:p>
            <a:r>
              <a:rPr lang="en-US"/>
              <a:t>With these small changes, our code is now set up to run efficiently on the GPU. </a:t>
            </a:r>
          </a:p>
          <a:p>
            <a:r>
              <a:rPr lang="en-US"/>
              <a:t>Thrust keeps the style of the C++ standard library but makes GPU acceleration much more straightforward. </a:t>
            </a:r>
          </a:p>
          <a:p>
            <a:r>
              <a:rPr lang="en-US"/>
              <a:t>Next, let’s take a closer look at each of these adjustments, starting with the execution space specifiers.</a:t>
            </a:r>
          </a:p>
        </p:txBody>
      </p:sp>
      <p:sp>
        <p:nvSpPr>
          <p:cNvPr id="4" name="Slide Number Placeholder 3">
            <a:extLst>
              <a:ext uri="{FF2B5EF4-FFF2-40B4-BE49-F238E27FC236}">
                <a16:creationId xmlns:a16="http://schemas.microsoft.com/office/drawing/2014/main" id="{2BD707A2-DBD4-3820-2D9B-956F42B0508C}"/>
              </a:ext>
            </a:extLst>
          </p:cNvPr>
          <p:cNvSpPr>
            <a:spLocks noGrp="1"/>
          </p:cNvSpPr>
          <p:nvPr>
            <p:ph type="sldNum" sz="quarter" idx="5"/>
          </p:nvPr>
        </p:nvSpPr>
        <p:spPr/>
        <p:txBody>
          <a:bodyPr/>
          <a:lstStyle/>
          <a:p>
            <a:fld id="{A93AD357-0C40-4436-9D38-C47D60C1C9C1}" type="slidenum">
              <a:rPr lang="en-US" smtClean="0"/>
              <a:pPr/>
              <a:t>21</a:t>
            </a:fld>
            <a:endParaRPr lang="en-US"/>
          </a:p>
        </p:txBody>
      </p:sp>
    </p:spTree>
    <p:extLst>
      <p:ext uri="{BB962C8B-B14F-4D97-AF65-F5344CB8AC3E}">
        <p14:creationId xmlns:p14="http://schemas.microsoft.com/office/powerpoint/2010/main" val="185023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0D69B-9335-80AD-B811-1CA1ED6C93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285391-982F-CCC5-D8C9-B01EED3D9F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AB52C5-D86C-9ACA-C432-F2C5351D891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As we discussed, you must specify which hardware each function is compiled for.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That’s where </a:t>
            </a:r>
            <a:r>
              <a:rPr lang="en-US" i="1"/>
              <a:t>execution space specifiers</a:t>
            </a:r>
            <a:r>
              <a:rPr lang="en-US"/>
              <a:t> come into play</a:t>
            </a:r>
            <a:r>
              <a:rPr lang="en-US">
                <a:solidFill>
                  <a:srgbClr val="0E0E0E"/>
                </a:solidFill>
                <a:effectLst/>
                <a:latin typeface=".AppleSystemUIFont"/>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E0E0E"/>
                </a:solidFill>
                <a:effectLst/>
                <a:latin typeface=".AppleSystemUIFont"/>
              </a:rPr>
              <a:t>If you remember, all code is compiled for CPUs by default.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E0E0E"/>
                </a:solidFill>
                <a:effectLst/>
                <a:latin typeface=".AppleSystemUIFont"/>
              </a:rPr>
              <a:t>That means that if you don’t annotate the function in any way, there’ll be no instructions for GPU to execute!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solidFill>
                <a:srgbClr val="0E0E0E"/>
              </a:solidFill>
              <a:effectLst/>
              <a:latin typeface=".AppleSystemUIFont"/>
            </a:endParaRPr>
          </a:p>
        </p:txBody>
      </p:sp>
      <p:sp>
        <p:nvSpPr>
          <p:cNvPr id="4" name="Slide Number Placeholder 3">
            <a:extLst>
              <a:ext uri="{FF2B5EF4-FFF2-40B4-BE49-F238E27FC236}">
                <a16:creationId xmlns:a16="http://schemas.microsoft.com/office/drawing/2014/main" id="{94665DC9-3340-A68B-0FCF-7052521FD7C7}"/>
              </a:ext>
            </a:extLst>
          </p:cNvPr>
          <p:cNvSpPr>
            <a:spLocks noGrp="1"/>
          </p:cNvSpPr>
          <p:nvPr>
            <p:ph type="sldNum" sz="quarter" idx="5"/>
          </p:nvPr>
        </p:nvSpPr>
        <p:spPr/>
        <p:txBody>
          <a:bodyPr/>
          <a:lstStyle/>
          <a:p>
            <a:fld id="{A93AD357-0C40-4436-9D38-C47D60C1C9C1}" type="slidenum">
              <a:rPr lang="en-US" smtClean="0"/>
              <a:pPr/>
              <a:t>22</a:t>
            </a:fld>
            <a:endParaRPr lang="en-US"/>
          </a:p>
        </p:txBody>
      </p:sp>
    </p:spTree>
    <p:extLst>
      <p:ext uri="{BB962C8B-B14F-4D97-AF65-F5344CB8AC3E}">
        <p14:creationId xmlns:p14="http://schemas.microsoft.com/office/powerpoint/2010/main" val="23316083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39662A-DB25-6432-1533-A9A1384F7E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FA784E-3588-5132-A933-F09DA7A80BF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2E582DC-86D3-A8F5-0BE1-8A11402AA382}"/>
              </a:ext>
            </a:extLst>
          </p:cNvPr>
          <p:cNvSpPr>
            <a:spLocks noGrp="1"/>
          </p:cNvSpPr>
          <p:nvPr>
            <p:ph type="body" idx="1"/>
          </p:nvPr>
        </p:nvSpPr>
        <p:spPr/>
        <p:txBody>
          <a:bodyPr/>
          <a:lstStyle/>
          <a:p>
            <a:r>
              <a:rPr lang="en-US">
                <a:solidFill>
                  <a:srgbClr val="0E0E0E"/>
                </a:solidFill>
                <a:effectLst/>
                <a:latin typeface=".AppleSystemUIFont"/>
              </a:rPr>
              <a:t>To fix that, you can annotate lambda function with `__device__` execution space specifier </a:t>
            </a:r>
          </a:p>
          <a:p>
            <a:r>
              <a:rPr lang="en-US">
                <a:solidFill>
                  <a:srgbClr val="0E0E0E"/>
                </a:solidFill>
                <a:effectLst/>
                <a:latin typeface=".AppleSystemUIFont"/>
              </a:rPr>
              <a:t>In this case, </a:t>
            </a:r>
            <a:r>
              <a:rPr lang="en-US" err="1">
                <a:solidFill>
                  <a:srgbClr val="0E0E0E"/>
                </a:solidFill>
                <a:effectLst/>
                <a:latin typeface=".AppleSystemUIFont"/>
              </a:rPr>
              <a:t>nvcc</a:t>
            </a:r>
            <a:r>
              <a:rPr lang="en-US">
                <a:solidFill>
                  <a:srgbClr val="0E0E0E"/>
                </a:solidFill>
                <a:effectLst/>
                <a:latin typeface=".AppleSystemUIFont"/>
              </a:rPr>
              <a:t> will generate instructions only for the GPU.</a:t>
            </a:r>
          </a:p>
          <a:p>
            <a:r>
              <a:rPr lang="en-US">
                <a:solidFill>
                  <a:srgbClr val="0E0E0E"/>
                </a:solidFill>
                <a:effectLst/>
                <a:latin typeface=".AppleSystemUIFont"/>
              </a:rPr>
              <a:t>But now, there are no instructions for the CPU to execute. </a:t>
            </a:r>
          </a:p>
        </p:txBody>
      </p:sp>
      <p:sp>
        <p:nvSpPr>
          <p:cNvPr id="4" name="Slide Number Placeholder 3">
            <a:extLst>
              <a:ext uri="{FF2B5EF4-FFF2-40B4-BE49-F238E27FC236}">
                <a16:creationId xmlns:a16="http://schemas.microsoft.com/office/drawing/2014/main" id="{7A848CE4-7C88-3AB4-1BD5-7F98FF3915F7}"/>
              </a:ext>
            </a:extLst>
          </p:cNvPr>
          <p:cNvSpPr>
            <a:spLocks noGrp="1"/>
          </p:cNvSpPr>
          <p:nvPr>
            <p:ph type="sldNum" sz="quarter" idx="5"/>
          </p:nvPr>
        </p:nvSpPr>
        <p:spPr/>
        <p:txBody>
          <a:bodyPr/>
          <a:lstStyle/>
          <a:p>
            <a:fld id="{A93AD357-0C40-4436-9D38-C47D60C1C9C1}" type="slidenum">
              <a:rPr lang="en-US" smtClean="0"/>
              <a:pPr/>
              <a:t>23</a:t>
            </a:fld>
            <a:endParaRPr lang="en-US"/>
          </a:p>
        </p:txBody>
      </p:sp>
    </p:spTree>
    <p:extLst>
      <p:ext uri="{BB962C8B-B14F-4D97-AF65-F5344CB8AC3E}">
        <p14:creationId xmlns:p14="http://schemas.microsoft.com/office/powerpoint/2010/main" val="28494217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4BF2C9-1322-D576-3076-45F3A4F9501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031A0B3-4A3F-496C-A906-C0A6D69170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2EC66A7-02A9-9BE5-73E3-173A24D7066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If you want the function to get compiled for both CPU and GPU, you can add __host__ and __device__ specifiers at the same time.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And that’s exactly what we’ll do for the rest of this course.</a:t>
            </a:r>
          </a:p>
        </p:txBody>
      </p:sp>
      <p:sp>
        <p:nvSpPr>
          <p:cNvPr id="4" name="Slide Number Placeholder 3">
            <a:extLst>
              <a:ext uri="{FF2B5EF4-FFF2-40B4-BE49-F238E27FC236}">
                <a16:creationId xmlns:a16="http://schemas.microsoft.com/office/drawing/2014/main" id="{2B469DD5-D5F6-A689-451F-803DC7E915C0}"/>
              </a:ext>
            </a:extLst>
          </p:cNvPr>
          <p:cNvSpPr>
            <a:spLocks noGrp="1"/>
          </p:cNvSpPr>
          <p:nvPr>
            <p:ph type="sldNum" sz="quarter" idx="5"/>
          </p:nvPr>
        </p:nvSpPr>
        <p:spPr/>
        <p:txBody>
          <a:bodyPr/>
          <a:lstStyle/>
          <a:p>
            <a:fld id="{A93AD357-0C40-4436-9D38-C47D60C1C9C1}" type="slidenum">
              <a:rPr lang="en-US" smtClean="0"/>
              <a:pPr/>
              <a:t>24</a:t>
            </a:fld>
            <a:endParaRPr lang="en-US"/>
          </a:p>
        </p:txBody>
      </p:sp>
    </p:spTree>
    <p:extLst>
      <p:ext uri="{BB962C8B-B14F-4D97-AF65-F5344CB8AC3E}">
        <p14:creationId xmlns:p14="http://schemas.microsoft.com/office/powerpoint/2010/main" val="41710195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88EF6C-08AA-41D2-A0B5-F97C0E92984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0CCF4E-4DE5-ACBE-837D-149464B8DD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576313-0C94-E452-5074-28716554834E}"/>
              </a:ext>
            </a:extLst>
          </p:cNvPr>
          <p:cNvSpPr>
            <a:spLocks noGrp="1"/>
          </p:cNvSpPr>
          <p:nvPr>
            <p:ph type="body" idx="1"/>
          </p:nvPr>
        </p:nvSpPr>
        <p:spPr/>
        <p:txBody>
          <a:bodyPr/>
          <a:lstStyle/>
          <a:p>
            <a:r>
              <a:rPr lang="en-US"/>
              <a:t>Besides the execution specifiers, we’ve made another change.</a:t>
            </a:r>
          </a:p>
          <a:p>
            <a:r>
              <a:rPr lang="en-US"/>
              <a:t>In the original code, we used std::transform, and in the GPU version, we use thrust::transform.</a:t>
            </a:r>
          </a:p>
          <a:p>
            <a:r>
              <a:rPr lang="en-US"/>
              <a:t>Aside from the difference in the namespaces, the main change is that we added thrust::device as the first parameter. </a:t>
            </a:r>
          </a:p>
          <a:p>
            <a:r>
              <a:rPr lang="en-US"/>
              <a:t>This parameter is called </a:t>
            </a:r>
            <a:r>
              <a:rPr lang="en-US" i="1"/>
              <a:t>execution policy.</a:t>
            </a:r>
          </a:p>
          <a:p>
            <a:r>
              <a:rPr lang="en-US" i="0"/>
              <a:t>It</a:t>
            </a:r>
            <a:r>
              <a:rPr lang="en-US"/>
              <a:t> tells Thrust where to run the algorithm. For example:</a:t>
            </a:r>
          </a:p>
          <a:p>
            <a:r>
              <a:rPr lang="en-US"/>
              <a:t>• thrust::host runs the algorithm on the CPU, behaving much like std::transform.</a:t>
            </a:r>
          </a:p>
          <a:p>
            <a:r>
              <a:rPr lang="en-US"/>
              <a:t>• thrust::device, on the other hand, runs the algorithm on the GPU.</a:t>
            </a:r>
          </a:p>
          <a:p>
            <a:r>
              <a:rPr lang="en-US"/>
              <a:t>Thanks to this consistent interface, you can write your algorithm once and then decide whether it runs on the CPU or GPU. </a:t>
            </a:r>
          </a:p>
          <a:p>
            <a:r>
              <a:rPr lang="en-US"/>
              <a:t>This eliminates the need to maintain two separate code paths and makes switching between CPU and GPU as easy as changing the execution policy.</a:t>
            </a:r>
          </a:p>
        </p:txBody>
      </p:sp>
      <p:sp>
        <p:nvSpPr>
          <p:cNvPr id="4" name="Slide Number Placeholder 3">
            <a:extLst>
              <a:ext uri="{FF2B5EF4-FFF2-40B4-BE49-F238E27FC236}">
                <a16:creationId xmlns:a16="http://schemas.microsoft.com/office/drawing/2014/main" id="{C9143588-0C81-870F-3049-F4254863D934}"/>
              </a:ext>
            </a:extLst>
          </p:cNvPr>
          <p:cNvSpPr>
            <a:spLocks noGrp="1"/>
          </p:cNvSpPr>
          <p:nvPr>
            <p:ph type="sldNum" sz="quarter" idx="5"/>
          </p:nvPr>
        </p:nvSpPr>
        <p:spPr/>
        <p:txBody>
          <a:bodyPr/>
          <a:lstStyle/>
          <a:p>
            <a:fld id="{A93AD357-0C40-4436-9D38-C47D60C1C9C1}" type="slidenum">
              <a:rPr lang="en-US" smtClean="0"/>
              <a:pPr/>
              <a:t>25</a:t>
            </a:fld>
            <a:endParaRPr lang="en-US"/>
          </a:p>
        </p:txBody>
      </p:sp>
    </p:spTree>
    <p:extLst>
      <p:ext uri="{BB962C8B-B14F-4D97-AF65-F5344CB8AC3E}">
        <p14:creationId xmlns:p14="http://schemas.microsoft.com/office/powerpoint/2010/main" val="34410814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0FE71E-14B9-9D4A-DBE2-562C3EE941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B05BBE-B349-0E20-59A6-E6A3F1CB95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52E9180-1EE6-CC6C-8CEA-70FB1F9FF73D}"/>
              </a:ext>
            </a:extLst>
          </p:cNvPr>
          <p:cNvSpPr>
            <a:spLocks noGrp="1"/>
          </p:cNvSpPr>
          <p:nvPr>
            <p:ph type="body" idx="1"/>
          </p:nvPr>
        </p:nvSpPr>
        <p:spPr/>
        <p:txBody>
          <a:bodyPr/>
          <a:lstStyle/>
          <a:p>
            <a:r>
              <a:rPr lang="en-US">
                <a:solidFill>
                  <a:srgbClr val="0E0E0E"/>
                </a:solidFill>
                <a:effectLst/>
                <a:latin typeface=".AppleSystemUIFont"/>
              </a:rPr>
              <a:t>To be on the same page, execution policies aren’t unique to Thrust.</a:t>
            </a:r>
          </a:p>
          <a:p>
            <a:r>
              <a:rPr lang="en-US">
                <a:solidFill>
                  <a:srgbClr val="0E0E0E"/>
                </a:solidFill>
                <a:effectLst/>
                <a:latin typeface=".AppleSystemUIFont"/>
              </a:rPr>
              <a:t>Instead, they’re a broader idea that even inspired the parallel algorithms introduced in C++17.</a:t>
            </a:r>
          </a:p>
          <a:p>
            <a:r>
              <a:rPr lang="en-US">
                <a:solidFill>
                  <a:srgbClr val="0E0E0E"/>
                </a:solidFill>
                <a:effectLst/>
                <a:latin typeface=".AppleSystemUIFont"/>
              </a:rPr>
              <a:t>In both Thrust and C++17, execution policies are provided as first parameter and modify </a:t>
            </a:r>
            <a:r>
              <a:rPr lang="en-US" i="1">
                <a:solidFill>
                  <a:srgbClr val="0E0E0E"/>
                </a:solidFill>
                <a:effectLst/>
                <a:latin typeface=".AppleSystemUIFont"/>
              </a:rPr>
              <a:t>how</a:t>
            </a:r>
            <a:r>
              <a:rPr lang="en-US">
                <a:solidFill>
                  <a:srgbClr val="0E0E0E"/>
                </a:solidFill>
                <a:effectLst/>
                <a:latin typeface=".AppleSystemUIFont"/>
              </a:rPr>
              <a:t> the code runs.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E0E0E"/>
                </a:solidFill>
                <a:effectLst/>
                <a:latin typeface=".AppleSystemUIFont"/>
              </a:rPr>
              <a:t>But Thrust goes a step further by also specifying </a:t>
            </a:r>
            <a:r>
              <a:rPr lang="en-US" i="1">
                <a:solidFill>
                  <a:srgbClr val="0E0E0E"/>
                </a:solidFill>
                <a:effectLst/>
                <a:latin typeface=".AppleSystemUIFont"/>
              </a:rPr>
              <a:t>where</a:t>
            </a:r>
            <a:r>
              <a:rPr lang="en-US">
                <a:solidFill>
                  <a:srgbClr val="0E0E0E"/>
                </a:solidFill>
                <a:effectLst/>
                <a:latin typeface=".AppleSystemUIFont"/>
              </a:rPr>
              <a:t> the computation happens — on the CPU or GPU.</a:t>
            </a:r>
          </a:p>
        </p:txBody>
      </p:sp>
      <p:sp>
        <p:nvSpPr>
          <p:cNvPr id="4" name="Slide Number Placeholder 3">
            <a:extLst>
              <a:ext uri="{FF2B5EF4-FFF2-40B4-BE49-F238E27FC236}">
                <a16:creationId xmlns:a16="http://schemas.microsoft.com/office/drawing/2014/main" id="{05D1E88E-C7E7-025C-8750-AF838F208742}"/>
              </a:ext>
            </a:extLst>
          </p:cNvPr>
          <p:cNvSpPr>
            <a:spLocks noGrp="1"/>
          </p:cNvSpPr>
          <p:nvPr>
            <p:ph type="sldNum" sz="quarter" idx="5"/>
          </p:nvPr>
        </p:nvSpPr>
        <p:spPr/>
        <p:txBody>
          <a:bodyPr/>
          <a:lstStyle/>
          <a:p>
            <a:fld id="{A93AD357-0C40-4436-9D38-C47D60C1C9C1}" type="slidenum">
              <a:rPr lang="en-US" smtClean="0"/>
              <a:pPr/>
              <a:t>26</a:t>
            </a:fld>
            <a:endParaRPr lang="en-US"/>
          </a:p>
        </p:txBody>
      </p:sp>
    </p:spTree>
    <p:extLst>
      <p:ext uri="{BB962C8B-B14F-4D97-AF65-F5344CB8AC3E}">
        <p14:creationId xmlns:p14="http://schemas.microsoft.com/office/powerpoint/2010/main" val="23859599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A29B6-9E80-F661-5FDB-0D2419150F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979BE4-1F08-86BB-7C72-B185AB95489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119C3E-1D00-0142-06A8-4B3FF721DA67}"/>
              </a:ext>
            </a:extLst>
          </p:cNvPr>
          <p:cNvSpPr>
            <a:spLocks noGrp="1"/>
          </p:cNvSpPr>
          <p:nvPr>
            <p:ph type="body" idx="1"/>
          </p:nvPr>
        </p:nvSpPr>
        <p:spPr/>
        <p:txBody>
          <a:bodyPr/>
          <a:lstStyle/>
          <a:p>
            <a:pPr>
              <a:spcBef>
                <a:spcPts val="900"/>
              </a:spcBef>
            </a:pPr>
            <a:r>
              <a:rPr lang="en-US" b="0">
                <a:solidFill>
                  <a:srgbClr val="0E0E0E"/>
                </a:solidFill>
                <a:effectLst/>
                <a:latin typeface=".AppleSystemUIFont"/>
              </a:rPr>
              <a:t>It’s important that you understand the difference between the execution specifiers and execution policies, so let’s contrast them.</a:t>
            </a:r>
          </a:p>
          <a:p>
            <a:pPr>
              <a:spcBef>
                <a:spcPts val="900"/>
              </a:spcBef>
            </a:pPr>
            <a:r>
              <a:rPr lang="en-US" b="0">
                <a:solidFill>
                  <a:srgbClr val="0E0E0E"/>
                </a:solidFill>
                <a:effectLst/>
                <a:latin typeface=".AppleSystemUIFont"/>
              </a:rPr>
              <a:t>When you mark a function with something like </a:t>
            </a:r>
            <a:r>
              <a:rPr lang="en-US" b="0">
                <a:solidFill>
                  <a:srgbClr val="0E0E0E"/>
                </a:solidFill>
                <a:effectLst/>
                <a:latin typeface=".AppleSystemUIFontMonospaced"/>
              </a:rPr>
              <a:t>__host__</a:t>
            </a:r>
            <a:r>
              <a:rPr lang="en-US" b="0">
                <a:solidFill>
                  <a:srgbClr val="0E0E0E"/>
                </a:solidFill>
                <a:effectLst/>
                <a:latin typeface=".AppleSystemUIFont"/>
              </a:rPr>
              <a:t> or </a:t>
            </a:r>
            <a:r>
              <a:rPr lang="en-US" b="0">
                <a:solidFill>
                  <a:srgbClr val="0E0E0E"/>
                </a:solidFill>
                <a:effectLst/>
                <a:latin typeface=".AppleSystemUIFontMonospaced"/>
              </a:rPr>
              <a:t>__device__</a:t>
            </a:r>
            <a:r>
              <a:rPr lang="en-US" b="0">
                <a:solidFill>
                  <a:srgbClr val="0E0E0E"/>
                </a:solidFill>
                <a:effectLst/>
                <a:latin typeface=".AppleSystemUIFont"/>
              </a:rPr>
              <a:t>, you’re telling the compiler to generate instructions for CPU, GPU, or both. </a:t>
            </a:r>
          </a:p>
          <a:p>
            <a:pPr>
              <a:spcBef>
                <a:spcPts val="900"/>
              </a:spcBef>
            </a:pPr>
            <a:r>
              <a:rPr lang="en-US" b="0">
                <a:solidFill>
                  <a:srgbClr val="0E0E0E"/>
                </a:solidFill>
                <a:effectLst/>
                <a:latin typeface=".AppleSystemUIFont"/>
              </a:rPr>
              <a:t>It doesn’t automatically make the function runs there - it just prepares the code for that execution space. </a:t>
            </a:r>
          </a:p>
          <a:p>
            <a:pPr>
              <a:spcBef>
                <a:spcPts val="900"/>
              </a:spcBef>
            </a:pPr>
            <a:r>
              <a:rPr lang="en-US" b="0">
                <a:solidFill>
                  <a:srgbClr val="0E0E0E"/>
                </a:solidFill>
                <a:effectLst/>
                <a:latin typeface=".AppleSystemUIFont"/>
              </a:rPr>
              <a:t>So, if you annotate a function with __device__ and call it from CPU, it’ll just fail.</a:t>
            </a:r>
          </a:p>
        </p:txBody>
      </p:sp>
      <p:sp>
        <p:nvSpPr>
          <p:cNvPr id="4" name="Slide Number Placeholder 3">
            <a:extLst>
              <a:ext uri="{FF2B5EF4-FFF2-40B4-BE49-F238E27FC236}">
                <a16:creationId xmlns:a16="http://schemas.microsoft.com/office/drawing/2014/main" id="{4C341F91-47A7-CF5C-136C-4FC372CA307D}"/>
              </a:ext>
            </a:extLst>
          </p:cNvPr>
          <p:cNvSpPr>
            <a:spLocks noGrp="1"/>
          </p:cNvSpPr>
          <p:nvPr>
            <p:ph type="sldNum" sz="quarter" idx="5"/>
          </p:nvPr>
        </p:nvSpPr>
        <p:spPr/>
        <p:txBody>
          <a:bodyPr/>
          <a:lstStyle/>
          <a:p>
            <a:fld id="{A93AD357-0C40-4436-9D38-C47D60C1C9C1}" type="slidenum">
              <a:rPr lang="en-US" smtClean="0"/>
              <a:pPr/>
              <a:t>27</a:t>
            </a:fld>
            <a:endParaRPr lang="en-US"/>
          </a:p>
        </p:txBody>
      </p:sp>
    </p:spTree>
    <p:extLst>
      <p:ext uri="{BB962C8B-B14F-4D97-AF65-F5344CB8AC3E}">
        <p14:creationId xmlns:p14="http://schemas.microsoft.com/office/powerpoint/2010/main" val="1713213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E2D3ED-14F6-748F-7E25-C4E94AD983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1D3150-7767-B743-2DC8-A8D5463E6D1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61B0B6-F58A-920D-AFBC-E47F6A0FB430}"/>
              </a:ext>
            </a:extLst>
          </p:cNvPr>
          <p:cNvSpPr>
            <a:spLocks noGrp="1"/>
          </p:cNvSpPr>
          <p:nvPr>
            <p:ph type="body" idx="1"/>
          </p:nvPr>
        </p:nvSpPr>
        <p:spPr/>
        <p:txBody>
          <a:bodyPr/>
          <a:lstStyle/>
          <a:p>
            <a:pPr>
              <a:spcBef>
                <a:spcPts val="900"/>
              </a:spcBef>
            </a:pPr>
            <a:r>
              <a:rPr lang="en-US" b="0">
                <a:solidFill>
                  <a:srgbClr val="0E0E0E"/>
                </a:solidFill>
                <a:effectLst/>
                <a:latin typeface=".AppleSystemUIFont"/>
              </a:rPr>
              <a:t>On another hand, an execution policy (like </a:t>
            </a:r>
            <a:r>
              <a:rPr lang="en-US" b="0">
                <a:solidFill>
                  <a:srgbClr val="0E0E0E"/>
                </a:solidFill>
                <a:effectLst/>
                <a:latin typeface=".AppleSystemUIFontMonospaced"/>
              </a:rPr>
              <a:t>thrust::device</a:t>
            </a:r>
            <a:r>
              <a:rPr lang="en-US" b="0">
                <a:solidFill>
                  <a:srgbClr val="0E0E0E"/>
                </a:solidFill>
                <a:effectLst/>
                <a:latin typeface=".AppleSystemUIFont"/>
              </a:rPr>
              <a:t> or </a:t>
            </a:r>
            <a:r>
              <a:rPr lang="en-US" b="0">
                <a:solidFill>
                  <a:srgbClr val="0E0E0E"/>
                </a:solidFill>
                <a:effectLst/>
                <a:latin typeface=".AppleSystemUIFontMonospaced"/>
              </a:rPr>
              <a:t>thrust::host</a:t>
            </a:r>
            <a:r>
              <a:rPr lang="en-US" b="0">
                <a:solidFill>
                  <a:srgbClr val="0E0E0E"/>
                </a:solidFill>
                <a:effectLst/>
                <a:latin typeface=".AppleSystemUIFont"/>
              </a:rPr>
              <a:t>).</a:t>
            </a:r>
          </a:p>
          <a:p>
            <a:pPr>
              <a:spcBef>
                <a:spcPts val="900"/>
              </a:spcBef>
            </a:pPr>
            <a:r>
              <a:rPr lang="en-US" b="0">
                <a:solidFill>
                  <a:srgbClr val="0E0E0E"/>
                </a:solidFill>
                <a:effectLst/>
                <a:latin typeface=".AppleSystemUIFont"/>
              </a:rPr>
              <a:t>If you pass `thrust::device`, it’s equivalent to saying: “Now run this algorithm on the GPU”.</a:t>
            </a:r>
          </a:p>
          <a:p>
            <a:pPr>
              <a:spcBef>
                <a:spcPts val="900"/>
              </a:spcBef>
            </a:pPr>
            <a:r>
              <a:rPr lang="en-US" b="0">
                <a:solidFill>
                  <a:srgbClr val="0E0E0E"/>
                </a:solidFill>
                <a:effectLst/>
                <a:latin typeface=".AppleSystemUIFont"/>
              </a:rPr>
              <a:t>But this does </a:t>
            </a:r>
            <a:r>
              <a:rPr lang="en-US" b="0" i="1">
                <a:solidFill>
                  <a:srgbClr val="0E0E0E"/>
                </a:solidFill>
                <a:effectLst/>
                <a:latin typeface=".AppleSystemUIFont"/>
              </a:rPr>
              <a:t>not</a:t>
            </a:r>
            <a:r>
              <a:rPr lang="en-US" b="0">
                <a:solidFill>
                  <a:srgbClr val="0E0E0E"/>
                </a:solidFill>
                <a:effectLst/>
                <a:latin typeface=".AppleSystemUIFont"/>
              </a:rPr>
              <a:t> generate any new CPU or GPU instructions. </a:t>
            </a:r>
          </a:p>
          <a:p>
            <a:pPr>
              <a:spcBef>
                <a:spcPts val="900"/>
              </a:spcBef>
            </a:pPr>
            <a:r>
              <a:rPr lang="en-US" b="0">
                <a:solidFill>
                  <a:srgbClr val="0E0E0E"/>
                </a:solidFill>
                <a:effectLst/>
                <a:latin typeface=".AppleSystemUIFont"/>
              </a:rPr>
              <a:t>It simply picks already-compiled version should be executed.</a:t>
            </a:r>
          </a:p>
        </p:txBody>
      </p:sp>
      <p:sp>
        <p:nvSpPr>
          <p:cNvPr id="4" name="Slide Number Placeholder 3">
            <a:extLst>
              <a:ext uri="{FF2B5EF4-FFF2-40B4-BE49-F238E27FC236}">
                <a16:creationId xmlns:a16="http://schemas.microsoft.com/office/drawing/2014/main" id="{D8A70A56-0BD0-061D-FBC8-19BFACF31731}"/>
              </a:ext>
            </a:extLst>
          </p:cNvPr>
          <p:cNvSpPr>
            <a:spLocks noGrp="1"/>
          </p:cNvSpPr>
          <p:nvPr>
            <p:ph type="sldNum" sz="quarter" idx="5"/>
          </p:nvPr>
        </p:nvSpPr>
        <p:spPr/>
        <p:txBody>
          <a:bodyPr/>
          <a:lstStyle/>
          <a:p>
            <a:fld id="{A93AD357-0C40-4436-9D38-C47D60C1C9C1}" type="slidenum">
              <a:rPr lang="en-US" smtClean="0"/>
              <a:pPr/>
              <a:t>28</a:t>
            </a:fld>
            <a:endParaRPr lang="en-US"/>
          </a:p>
        </p:txBody>
      </p:sp>
    </p:spTree>
    <p:extLst>
      <p:ext uri="{BB962C8B-B14F-4D97-AF65-F5344CB8AC3E}">
        <p14:creationId xmlns:p14="http://schemas.microsoft.com/office/powerpoint/2010/main" val="38157429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00FBAB-EA6C-C66A-321C-22D9C5850A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085AD94-0919-FD9A-713E-2BBCAB71D0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26A254-BE4C-9C6F-52DB-6E7AF48025E0}"/>
              </a:ext>
            </a:extLst>
          </p:cNvPr>
          <p:cNvSpPr>
            <a:spLocks noGrp="1"/>
          </p:cNvSpPr>
          <p:nvPr>
            <p:ph type="body" idx="1"/>
          </p:nvPr>
        </p:nvSpPr>
        <p:spPr/>
        <p:txBody>
          <a:bodyPr/>
          <a:lstStyle/>
          <a:p>
            <a:r>
              <a:rPr lang="en-US"/>
              <a:t>In short, you need both pieces:</a:t>
            </a:r>
          </a:p>
          <a:p>
            <a:r>
              <a:rPr lang="en-US"/>
              <a:t>1. </a:t>
            </a:r>
            <a:r>
              <a:rPr lang="en-US" b="1"/>
              <a:t>Execution space specifiers</a:t>
            </a:r>
            <a:r>
              <a:rPr lang="en-US"/>
              <a:t> (like __host__ __device__) tell the compiler to generate the required CPU and/or GPU code.</a:t>
            </a:r>
          </a:p>
          <a:p>
            <a:r>
              <a:rPr lang="en-US"/>
              <a:t>2. </a:t>
            </a:r>
            <a:r>
              <a:rPr lang="en-US" b="1"/>
              <a:t>Execution policies</a:t>
            </a:r>
            <a:r>
              <a:rPr lang="en-US"/>
              <a:t> (like thrust::host or thrust::device) decide where that code actually runs.</a:t>
            </a:r>
          </a:p>
          <a:p>
            <a:r>
              <a:rPr lang="en-US"/>
              <a:t>If you don’t use the specifier, there’s no GPU version compiled. </a:t>
            </a:r>
          </a:p>
          <a:p>
            <a:r>
              <a:rPr lang="en-US"/>
              <a:t>And if you don’t use the execution policy, there’s no instruction to run on the GPU. They work hand in hand to enable GPU acceleration.</a:t>
            </a:r>
          </a:p>
        </p:txBody>
      </p:sp>
      <p:sp>
        <p:nvSpPr>
          <p:cNvPr id="4" name="Slide Number Placeholder 3">
            <a:extLst>
              <a:ext uri="{FF2B5EF4-FFF2-40B4-BE49-F238E27FC236}">
                <a16:creationId xmlns:a16="http://schemas.microsoft.com/office/drawing/2014/main" id="{0B67A31D-07B5-8C3E-3E09-BCC870118062}"/>
              </a:ext>
            </a:extLst>
          </p:cNvPr>
          <p:cNvSpPr>
            <a:spLocks noGrp="1"/>
          </p:cNvSpPr>
          <p:nvPr>
            <p:ph type="sldNum" sz="quarter" idx="5"/>
          </p:nvPr>
        </p:nvSpPr>
        <p:spPr/>
        <p:txBody>
          <a:bodyPr/>
          <a:lstStyle/>
          <a:p>
            <a:fld id="{A93AD357-0C40-4436-9D38-C47D60C1C9C1}" type="slidenum">
              <a:rPr lang="en-US" smtClean="0"/>
              <a:pPr/>
              <a:t>29</a:t>
            </a:fld>
            <a:endParaRPr lang="en-US"/>
          </a:p>
        </p:txBody>
      </p:sp>
    </p:spTree>
    <p:extLst>
      <p:ext uri="{BB962C8B-B14F-4D97-AF65-F5344CB8AC3E}">
        <p14:creationId xmlns:p14="http://schemas.microsoft.com/office/powerpoint/2010/main" val="65491808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9D23F1-0019-8B90-DB1E-8209E3B17B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C4EE61-0331-0BED-FDE0-7E419ACA20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B5442BA-FD51-F897-B757-0ECB72F018EA}"/>
              </a:ext>
            </a:extLst>
          </p:cNvPr>
          <p:cNvSpPr>
            <a:spLocks noGrp="1"/>
          </p:cNvSpPr>
          <p:nvPr>
            <p:ph type="body" idx="1"/>
          </p:nvPr>
        </p:nvSpPr>
        <p:spPr/>
        <p:txBody>
          <a:bodyPr/>
          <a:lstStyle/>
          <a:p>
            <a:r>
              <a:rPr lang="en-US">
                <a:effectLst/>
                <a:latin typeface="Helvetica Neue" panose="02000503000000020004" pitchFamily="2" charset="0"/>
              </a:rPr>
              <a:t>Next, let’s see how this bus-and-car analogy applies to real world. </a:t>
            </a:r>
          </a:p>
          <a:p>
            <a:r>
              <a:rPr lang="en-US">
                <a:effectLst/>
                <a:latin typeface="Helvetica Neue" panose="02000503000000020004" pitchFamily="2" charset="0"/>
              </a:rPr>
              <a:t>On this slide, you can see two key parameters: bandwidth and latency.</a:t>
            </a:r>
          </a:p>
          <a:p>
            <a:r>
              <a:rPr lang="en-US">
                <a:effectLst/>
                <a:latin typeface="Helvetica Neue" panose="02000503000000020004" pitchFamily="2" charset="0"/>
              </a:rPr>
              <a:t>• </a:t>
            </a:r>
            <a:r>
              <a:rPr lang="en-US" b="1">
                <a:effectLst/>
                <a:latin typeface="Helvetica Neue" panose="02000503000000020004" pitchFamily="2" charset="0"/>
              </a:rPr>
              <a:t>Bandwidth </a:t>
            </a:r>
            <a:r>
              <a:rPr lang="en-US" b="0">
                <a:effectLst/>
                <a:latin typeface="Helvetica Neue" panose="02000503000000020004" pitchFamily="2" charset="0"/>
              </a:rPr>
              <a:t>is</a:t>
            </a:r>
            <a:r>
              <a:rPr lang="en-US">
                <a:effectLst/>
                <a:latin typeface="Helvetica Neue" panose="02000503000000020004" pitchFamily="2" charset="0"/>
              </a:rPr>
              <a:t> how much data you can move at once.</a:t>
            </a:r>
          </a:p>
          <a:p>
            <a:r>
              <a:rPr lang="en-US">
                <a:effectLst/>
                <a:latin typeface="Helvetica Neue" panose="02000503000000020004" pitchFamily="2" charset="0"/>
              </a:rPr>
              <a:t>• </a:t>
            </a:r>
            <a:r>
              <a:rPr lang="en-US" b="1">
                <a:effectLst/>
                <a:latin typeface="Helvetica Neue" panose="02000503000000020004" pitchFamily="2" charset="0"/>
              </a:rPr>
              <a:t>Latency</a:t>
            </a:r>
            <a:r>
              <a:rPr lang="en-US" b="0">
                <a:effectLst/>
                <a:latin typeface="Helvetica Neue" panose="02000503000000020004" pitchFamily="2" charset="0"/>
              </a:rPr>
              <a:t>, on the other hand, is</a:t>
            </a:r>
            <a:r>
              <a:rPr lang="en-US">
                <a:effectLst/>
                <a:latin typeface="Helvetica Neue" panose="02000503000000020004" pitchFamily="2" charset="0"/>
              </a:rPr>
              <a:t> how long it takes to move a single piece of data.</a:t>
            </a:r>
          </a:p>
          <a:p>
            <a:r>
              <a:rPr lang="en-US">
                <a:effectLst/>
                <a:latin typeface="Helvetica Neue" panose="02000503000000020004" pitchFamily="2" charset="0"/>
              </a:rPr>
              <a:t>In our simplified example, the CPU (on the left) has lower latency: it can quickly access a single byte (say, in 100 ns). </a:t>
            </a:r>
          </a:p>
          <a:p>
            <a:r>
              <a:rPr lang="en-US">
                <a:effectLst/>
                <a:latin typeface="Helvetica Neue" panose="02000503000000020004" pitchFamily="2" charset="0"/>
              </a:rPr>
              <a:t>The GPU (on the right) takes longer (about 500 ns), so it’s slower in loading a single byte. </a:t>
            </a:r>
          </a:p>
          <a:p>
            <a:r>
              <a:rPr lang="en-US">
                <a:effectLst/>
                <a:latin typeface="Helvetica Neue" panose="02000503000000020004" pitchFamily="2" charset="0"/>
              </a:rPr>
              <a:t>But the GPU makes up for it with much higher bandwidth - up to 10 times more in this case. </a:t>
            </a:r>
          </a:p>
          <a:p>
            <a:r>
              <a:rPr lang="en-US">
                <a:effectLst/>
                <a:latin typeface="Helvetica Neue" panose="02000503000000020004" pitchFamily="2" charset="0"/>
              </a:rPr>
              <a:t>It’s like a bus that may not be as fast as a car for one or two passenger but can carry far more people in a single trip. </a:t>
            </a:r>
          </a:p>
          <a:p>
            <a:r>
              <a:rPr lang="en-US">
                <a:effectLst/>
                <a:latin typeface="Helvetica Neue" panose="02000503000000020004" pitchFamily="2" charset="0"/>
              </a:rPr>
              <a:t>Real hardware will have different numbers, but the key idea remains.</a:t>
            </a:r>
          </a:p>
          <a:p>
            <a:r>
              <a:rPr lang="en-US">
                <a:effectLst/>
                <a:latin typeface="Helvetica Neue" panose="02000503000000020004" pitchFamily="2" charset="0"/>
              </a:rPr>
              <a:t>GPUs excel when you need to process lots of data in parallel.</a:t>
            </a:r>
          </a:p>
        </p:txBody>
      </p:sp>
      <p:sp>
        <p:nvSpPr>
          <p:cNvPr id="4" name="Slide Number Placeholder 3">
            <a:extLst>
              <a:ext uri="{FF2B5EF4-FFF2-40B4-BE49-F238E27FC236}">
                <a16:creationId xmlns:a16="http://schemas.microsoft.com/office/drawing/2014/main" id="{36F3E397-8C89-9C42-AF7F-4C54C07C419C}"/>
              </a:ext>
            </a:extLst>
          </p:cNvPr>
          <p:cNvSpPr>
            <a:spLocks noGrp="1"/>
          </p:cNvSpPr>
          <p:nvPr>
            <p:ph type="sldNum" sz="quarter" idx="5"/>
          </p:nvPr>
        </p:nvSpPr>
        <p:spPr/>
        <p:txBody>
          <a:bodyPr/>
          <a:lstStyle/>
          <a:p>
            <a:fld id="{A93AD357-0C40-4436-9D38-C47D60C1C9C1}" type="slidenum">
              <a:rPr lang="en-US" smtClean="0"/>
              <a:pPr/>
              <a:t>3</a:t>
            </a:fld>
            <a:endParaRPr lang="en-US"/>
          </a:p>
        </p:txBody>
      </p:sp>
    </p:spTree>
    <p:extLst>
      <p:ext uri="{BB962C8B-B14F-4D97-AF65-F5344CB8AC3E}">
        <p14:creationId xmlns:p14="http://schemas.microsoft.com/office/powerpoint/2010/main" val="1677800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48B18E-043C-418B-9798-365770E2B9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BA8681B-2E7A-66B5-5D32-1FBBC3D538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34A63ED-FF24-6F49-B194-DF0228E17DE9}"/>
              </a:ext>
            </a:extLst>
          </p:cNvPr>
          <p:cNvSpPr>
            <a:spLocks noGrp="1"/>
          </p:cNvSpPr>
          <p:nvPr>
            <p:ph type="body" idx="1"/>
          </p:nvPr>
        </p:nvSpPr>
        <p:spPr/>
        <p:txBody>
          <a:bodyPr/>
          <a:lstStyle/>
          <a:p>
            <a:r>
              <a:rPr lang="en-US" b="0"/>
              <a:t>This table shows how the </a:t>
            </a:r>
            <a:r>
              <a:rPr lang="en-US" b="0" i="1"/>
              <a:t>specifier</a:t>
            </a:r>
            <a:r>
              <a:rPr lang="en-US" b="0"/>
              <a:t> (__host__ and __device__) combines with the </a:t>
            </a:r>
            <a:r>
              <a:rPr lang="en-US" b="0" i="1"/>
              <a:t>policy</a:t>
            </a:r>
            <a:r>
              <a:rPr lang="en-US" b="0"/>
              <a:t> (thrust::host or thrust::device) to determine where code runs.</a:t>
            </a:r>
          </a:p>
          <a:p>
            <a:r>
              <a:rPr lang="en-US" b="0"/>
              <a:t>__host__ functions are CPU-only, so Thrust fails if you try to run them on the GPU.</a:t>
            </a:r>
          </a:p>
          <a:p>
            <a:r>
              <a:rPr lang="en-US" b="0"/>
              <a:t>__device__ function are GPU-only, so Thrust fails if you try to run them on the CPU.</a:t>
            </a:r>
          </a:p>
          <a:p>
            <a:r>
              <a:rPr lang="en-US" b="0"/>
              <a:t>Finally, __host__ __device__ functions are compiles for both, and the policy decides whether it actually runs on CPU or GPU.</a:t>
            </a:r>
          </a:p>
        </p:txBody>
      </p:sp>
      <p:sp>
        <p:nvSpPr>
          <p:cNvPr id="4" name="Slide Number Placeholder 3">
            <a:extLst>
              <a:ext uri="{FF2B5EF4-FFF2-40B4-BE49-F238E27FC236}">
                <a16:creationId xmlns:a16="http://schemas.microsoft.com/office/drawing/2014/main" id="{20E04785-DE59-A201-FF7C-533C9D3EDB34}"/>
              </a:ext>
            </a:extLst>
          </p:cNvPr>
          <p:cNvSpPr>
            <a:spLocks noGrp="1"/>
          </p:cNvSpPr>
          <p:nvPr>
            <p:ph type="sldNum" sz="quarter" idx="5"/>
          </p:nvPr>
        </p:nvSpPr>
        <p:spPr/>
        <p:txBody>
          <a:bodyPr/>
          <a:lstStyle/>
          <a:p>
            <a:fld id="{A93AD357-0C40-4436-9D38-C47D60C1C9C1}" type="slidenum">
              <a:rPr lang="en-US" smtClean="0"/>
              <a:pPr/>
              <a:t>30</a:t>
            </a:fld>
            <a:endParaRPr lang="en-US"/>
          </a:p>
        </p:txBody>
      </p:sp>
    </p:spTree>
    <p:extLst>
      <p:ext uri="{BB962C8B-B14F-4D97-AF65-F5344CB8AC3E}">
        <p14:creationId xmlns:p14="http://schemas.microsoft.com/office/powerpoint/2010/main" val="1730013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6985C-5A18-AFD1-FAAB-7449C20705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629AA4-1C4C-B4DB-F763-B8AC13D88C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797361-0598-E7CB-849B-3F927088A8D4}"/>
              </a:ext>
            </a:extLst>
          </p:cNvPr>
          <p:cNvSpPr>
            <a:spLocks noGrp="1"/>
          </p:cNvSpPr>
          <p:nvPr>
            <p:ph type="body" idx="1"/>
          </p:nvPr>
        </p:nvSpPr>
        <p:spPr/>
        <p:txBody>
          <a:bodyPr/>
          <a:lstStyle/>
          <a:p>
            <a:r>
              <a:rPr lang="en-US">
                <a:solidFill>
                  <a:srgbClr val="0E0E0E"/>
                </a:solidFill>
                <a:effectLst/>
                <a:latin typeface=".AppleSystemUIFont"/>
              </a:rPr>
              <a:t>Understanding </a:t>
            </a:r>
            <a:r>
              <a:rPr lang="en-US" i="1">
                <a:solidFill>
                  <a:srgbClr val="0E0E0E"/>
                </a:solidFill>
                <a:effectLst/>
                <a:latin typeface=".AppleSystemUIFont"/>
              </a:rPr>
              <a:t>where</a:t>
            </a:r>
            <a:r>
              <a:rPr lang="en-US">
                <a:solidFill>
                  <a:srgbClr val="0E0E0E"/>
                </a:solidFill>
                <a:effectLst/>
                <a:latin typeface=".AppleSystemUIFont"/>
              </a:rPr>
              <a:t> your code is executed is fundamental to harnessing the power of accelerated computing.</a:t>
            </a:r>
          </a:p>
          <a:p>
            <a:r>
              <a:rPr lang="en-US">
                <a:solidFill>
                  <a:srgbClr val="0E0E0E"/>
                </a:solidFill>
                <a:effectLst/>
                <a:latin typeface=".AppleSystemUIFont"/>
              </a:rPr>
              <a:t>In this exercise, you will confirm your understanding of the execution spaces.</a:t>
            </a:r>
          </a:p>
          <a:p>
            <a:r>
              <a:rPr lang="en-US">
                <a:solidFill>
                  <a:srgbClr val="0E0E0E"/>
                </a:solidFill>
                <a:effectLst/>
                <a:latin typeface=".AppleSystemUIFont"/>
              </a:rPr>
              <a:t>In the file you see on the slide, you’ll have to replace all question marks (</a:t>
            </a:r>
            <a:r>
              <a:rPr lang="en-US">
                <a:solidFill>
                  <a:srgbClr val="0E0E0E"/>
                </a:solidFill>
                <a:effectLst/>
                <a:latin typeface=".AppleSystemUIFontMonospaced"/>
              </a:rPr>
              <a:t>?</a:t>
            </a:r>
            <a:r>
              <a:rPr lang="en-US">
                <a:solidFill>
                  <a:srgbClr val="0E0E0E"/>
                </a:solidFill>
                <a:effectLst/>
                <a:latin typeface=".AppleSystemUIFont"/>
              </a:rPr>
              <a:t>) with either </a:t>
            </a:r>
            <a:r>
              <a:rPr lang="en-US">
                <a:solidFill>
                  <a:srgbClr val="0E0E0E"/>
                </a:solidFill>
                <a:effectLst/>
                <a:latin typeface=".AppleSystemUIFontMonospaced"/>
              </a:rPr>
              <a:t>CPU</a:t>
            </a:r>
            <a:r>
              <a:rPr lang="en-US">
                <a:solidFill>
                  <a:srgbClr val="0E0E0E"/>
                </a:solidFill>
                <a:effectLst/>
                <a:latin typeface=".AppleSystemUIFont"/>
              </a:rPr>
              <a:t> or </a:t>
            </a:r>
            <a:r>
              <a:rPr lang="en-US">
                <a:solidFill>
                  <a:srgbClr val="0E0E0E"/>
                </a:solidFill>
                <a:effectLst/>
                <a:latin typeface=".AppleSystemUIFontMonospaced"/>
              </a:rPr>
              <a:t>GPU</a:t>
            </a:r>
            <a:r>
              <a:rPr lang="en-US">
                <a:solidFill>
                  <a:srgbClr val="0E0E0E"/>
                </a:solidFill>
                <a:effectLst/>
                <a:latin typeface=".AppleSystemUIFont"/>
              </a:rPr>
              <a:t>.</a:t>
            </a:r>
          </a:p>
        </p:txBody>
      </p:sp>
      <p:sp>
        <p:nvSpPr>
          <p:cNvPr id="4" name="Slide Number Placeholder 3">
            <a:extLst>
              <a:ext uri="{FF2B5EF4-FFF2-40B4-BE49-F238E27FC236}">
                <a16:creationId xmlns:a16="http://schemas.microsoft.com/office/drawing/2014/main" id="{2B9590DB-9632-9F0D-55A6-2320D90985ED}"/>
              </a:ext>
            </a:extLst>
          </p:cNvPr>
          <p:cNvSpPr>
            <a:spLocks noGrp="1"/>
          </p:cNvSpPr>
          <p:nvPr>
            <p:ph type="sldNum" sz="quarter" idx="5"/>
          </p:nvPr>
        </p:nvSpPr>
        <p:spPr/>
        <p:txBody>
          <a:bodyPr/>
          <a:lstStyle/>
          <a:p>
            <a:fld id="{A93AD357-0C40-4436-9D38-C47D60C1C9C1}" type="slidenum">
              <a:rPr lang="en-US" smtClean="0"/>
              <a:pPr/>
              <a:t>31</a:t>
            </a:fld>
            <a:endParaRPr lang="en-US"/>
          </a:p>
        </p:txBody>
      </p:sp>
    </p:spTree>
    <p:extLst>
      <p:ext uri="{BB962C8B-B14F-4D97-AF65-F5344CB8AC3E}">
        <p14:creationId xmlns:p14="http://schemas.microsoft.com/office/powerpoint/2010/main" val="295594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C9C349-FE31-2F16-D9A0-73EC21C0BD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0241E4-FC2B-EBD8-8662-F2D2A9BAB89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B43FC3-E91D-9B39-19C1-795FE6A82BF5}"/>
              </a:ext>
            </a:extLst>
          </p:cNvPr>
          <p:cNvSpPr>
            <a:spLocks noGrp="1"/>
          </p:cNvSpPr>
          <p:nvPr>
            <p:ph type="body" idx="1"/>
          </p:nvPr>
        </p:nvSpPr>
        <p:spPr/>
        <p:txBody>
          <a:bodyPr/>
          <a:lstStyle/>
          <a:p>
            <a:r>
              <a:rPr lang="en-US">
                <a:solidFill>
                  <a:srgbClr val="0E0E0E"/>
                </a:solidFill>
                <a:effectLst/>
                <a:latin typeface=".AppleSystemUIFont"/>
              </a:rPr>
              <a:t>To locate the file, first open the folder that contains it.</a:t>
            </a:r>
          </a:p>
          <a:p>
            <a:r>
              <a:rPr lang="en-US">
                <a:solidFill>
                  <a:srgbClr val="0E0E0E"/>
                </a:solidFill>
                <a:effectLst/>
                <a:latin typeface=".AppleSystemUIFont"/>
              </a:rPr>
              <a:t>On the left, you should find 01.02-Execution-Spaces folder.</a:t>
            </a:r>
          </a:p>
        </p:txBody>
      </p:sp>
      <p:sp>
        <p:nvSpPr>
          <p:cNvPr id="4" name="Slide Number Placeholder 3">
            <a:extLst>
              <a:ext uri="{FF2B5EF4-FFF2-40B4-BE49-F238E27FC236}">
                <a16:creationId xmlns:a16="http://schemas.microsoft.com/office/drawing/2014/main" id="{6E399AB9-FB0A-52BC-71B9-0C76F36B811C}"/>
              </a:ext>
            </a:extLst>
          </p:cNvPr>
          <p:cNvSpPr>
            <a:spLocks noGrp="1"/>
          </p:cNvSpPr>
          <p:nvPr>
            <p:ph type="sldNum" sz="quarter" idx="5"/>
          </p:nvPr>
        </p:nvSpPr>
        <p:spPr/>
        <p:txBody>
          <a:bodyPr/>
          <a:lstStyle/>
          <a:p>
            <a:fld id="{A93AD357-0C40-4436-9D38-C47D60C1C9C1}" type="slidenum">
              <a:rPr lang="en-US" smtClean="0"/>
              <a:pPr/>
              <a:t>32</a:t>
            </a:fld>
            <a:endParaRPr lang="en-US"/>
          </a:p>
        </p:txBody>
      </p:sp>
    </p:spTree>
    <p:extLst>
      <p:ext uri="{BB962C8B-B14F-4D97-AF65-F5344CB8AC3E}">
        <p14:creationId xmlns:p14="http://schemas.microsoft.com/office/powerpoint/2010/main" val="30111980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195244-864E-3317-6DEE-098B58665B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151448-DC6B-D181-3D22-9847D87CD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419B19-4F39-CF63-06FF-30866B5E070F}"/>
              </a:ext>
            </a:extLst>
          </p:cNvPr>
          <p:cNvSpPr>
            <a:spLocks noGrp="1"/>
          </p:cNvSpPr>
          <p:nvPr>
            <p:ph type="body" idx="1"/>
          </p:nvPr>
        </p:nvSpPr>
        <p:spPr/>
        <p:txBody>
          <a:bodyPr/>
          <a:lstStyle/>
          <a:p>
            <a:r>
              <a:rPr lang="en-US">
                <a:solidFill>
                  <a:srgbClr val="0E0E0E"/>
                </a:solidFill>
                <a:effectLst/>
                <a:latin typeface=".AppleSystemUIFont"/>
              </a:rPr>
              <a:t>When you click on it, you’ll see 01.02.02-Exercise-Annotate-Execution-Spaces. </a:t>
            </a:r>
          </a:p>
          <a:p>
            <a:r>
              <a:rPr lang="en-US">
                <a:solidFill>
                  <a:srgbClr val="0E0E0E"/>
                </a:solidFill>
                <a:effectLst/>
                <a:latin typeface=".AppleSystemUIFont"/>
              </a:rPr>
              <a:t>Click on it to proceed to the exercise lab. </a:t>
            </a:r>
          </a:p>
        </p:txBody>
      </p:sp>
      <p:sp>
        <p:nvSpPr>
          <p:cNvPr id="4" name="Slide Number Placeholder 3">
            <a:extLst>
              <a:ext uri="{FF2B5EF4-FFF2-40B4-BE49-F238E27FC236}">
                <a16:creationId xmlns:a16="http://schemas.microsoft.com/office/drawing/2014/main" id="{8560C0FD-5FB6-4C40-5E65-95886DF58E25}"/>
              </a:ext>
            </a:extLst>
          </p:cNvPr>
          <p:cNvSpPr>
            <a:spLocks noGrp="1"/>
          </p:cNvSpPr>
          <p:nvPr>
            <p:ph type="sldNum" sz="quarter" idx="5"/>
          </p:nvPr>
        </p:nvSpPr>
        <p:spPr/>
        <p:txBody>
          <a:bodyPr/>
          <a:lstStyle/>
          <a:p>
            <a:fld id="{A93AD357-0C40-4436-9D38-C47D60C1C9C1}" type="slidenum">
              <a:rPr lang="en-US" smtClean="0"/>
              <a:pPr/>
              <a:t>33</a:t>
            </a:fld>
            <a:endParaRPr lang="en-US"/>
          </a:p>
        </p:txBody>
      </p:sp>
    </p:spTree>
    <p:extLst>
      <p:ext uri="{BB962C8B-B14F-4D97-AF65-F5344CB8AC3E}">
        <p14:creationId xmlns:p14="http://schemas.microsoft.com/office/powerpoint/2010/main" val="4033119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C6E404-CF59-04C4-187B-0C4F7A91CE1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D70579E-ECD8-4E65-075A-D49A4DB288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0B4F0D-1A40-CC19-09B2-D5A55E17D5C6}"/>
              </a:ext>
            </a:extLst>
          </p:cNvPr>
          <p:cNvSpPr>
            <a:spLocks noGrp="1"/>
          </p:cNvSpPr>
          <p:nvPr>
            <p:ph type="body" idx="1"/>
          </p:nvPr>
        </p:nvSpPr>
        <p:spPr/>
        <p:txBody>
          <a:bodyPr/>
          <a:lstStyle/>
          <a:p>
            <a:r>
              <a:rPr lang="en-US">
                <a:solidFill>
                  <a:srgbClr val="0E0E0E"/>
                </a:solidFill>
                <a:effectLst/>
                <a:latin typeface=".AppleSystemUIFont"/>
              </a:rPr>
              <a:t>Inside the exercise lab, you can just start editing the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solidFill>
                  <a:srgbClr val="0E0E0E"/>
                </a:solidFill>
                <a:effectLst/>
                <a:latin typeface=".AppleSystemUIFont"/>
              </a:rPr>
              <a:t>When you are comfortable with the changes, you can run the cell as shown on the slide to save them. </a:t>
            </a:r>
          </a:p>
          <a:p>
            <a:endParaRPr lang="en-US">
              <a:solidFill>
                <a:srgbClr val="0E0E0E"/>
              </a:solidFill>
              <a:effectLst/>
              <a:latin typeface=".AppleSystemUIFont"/>
            </a:endParaRPr>
          </a:p>
        </p:txBody>
      </p:sp>
      <p:sp>
        <p:nvSpPr>
          <p:cNvPr id="4" name="Slide Number Placeholder 3">
            <a:extLst>
              <a:ext uri="{FF2B5EF4-FFF2-40B4-BE49-F238E27FC236}">
                <a16:creationId xmlns:a16="http://schemas.microsoft.com/office/drawing/2014/main" id="{23EE15C6-9711-C14D-8FE8-2918C7ACCA88}"/>
              </a:ext>
            </a:extLst>
          </p:cNvPr>
          <p:cNvSpPr>
            <a:spLocks noGrp="1"/>
          </p:cNvSpPr>
          <p:nvPr>
            <p:ph type="sldNum" sz="quarter" idx="5"/>
          </p:nvPr>
        </p:nvSpPr>
        <p:spPr/>
        <p:txBody>
          <a:bodyPr/>
          <a:lstStyle/>
          <a:p>
            <a:fld id="{A93AD357-0C40-4436-9D38-C47D60C1C9C1}" type="slidenum">
              <a:rPr lang="en-US" smtClean="0"/>
              <a:pPr/>
              <a:t>34</a:t>
            </a:fld>
            <a:endParaRPr lang="en-US"/>
          </a:p>
        </p:txBody>
      </p:sp>
    </p:spTree>
    <p:extLst>
      <p:ext uri="{BB962C8B-B14F-4D97-AF65-F5344CB8AC3E}">
        <p14:creationId xmlns:p14="http://schemas.microsoft.com/office/powerpoint/2010/main" val="25321537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A2B31-9451-5FFD-0237-34EDFAEE44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354A5A-D9E2-F870-071E-08C7B8D027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CBACC28-A761-46DF-95B5-64BEBBA635C2}"/>
              </a:ext>
            </a:extLst>
          </p:cNvPr>
          <p:cNvSpPr>
            <a:spLocks noGrp="1"/>
          </p:cNvSpPr>
          <p:nvPr>
            <p:ph type="body" idx="1"/>
          </p:nvPr>
        </p:nvSpPr>
        <p:spPr/>
        <p:txBody>
          <a:bodyPr/>
          <a:lstStyle/>
          <a:p>
            <a:r>
              <a:rPr lang="en-US">
                <a:solidFill>
                  <a:srgbClr val="0E0E0E"/>
                </a:solidFill>
                <a:effectLst/>
                <a:latin typeface=".AppleSystemUIFont"/>
              </a:rPr>
              <a:t>After that, run the following code cell with </a:t>
            </a:r>
            <a:r>
              <a:rPr lang="en-US" err="1">
                <a:solidFill>
                  <a:srgbClr val="0E0E0E"/>
                </a:solidFill>
                <a:effectLst/>
                <a:latin typeface=".AppleSystemUIFont"/>
              </a:rPr>
              <a:t>nvcc</a:t>
            </a:r>
            <a:r>
              <a:rPr lang="en-US">
                <a:solidFill>
                  <a:srgbClr val="0E0E0E"/>
                </a:solidFill>
                <a:effectLst/>
                <a:latin typeface=".AppleSystemUIFont"/>
              </a:rPr>
              <a:t> invocation to compile and execute your program.</a:t>
            </a:r>
          </a:p>
          <a:p>
            <a:r>
              <a:rPr lang="en-US">
                <a:solidFill>
                  <a:srgbClr val="0E0E0E"/>
                </a:solidFill>
                <a:effectLst/>
                <a:latin typeface=".AppleSystemUIFont"/>
              </a:rPr>
              <a:t>You have 5 minutes to complete this exercise. </a:t>
            </a:r>
          </a:p>
        </p:txBody>
      </p:sp>
      <p:sp>
        <p:nvSpPr>
          <p:cNvPr id="4" name="Slide Number Placeholder 3">
            <a:extLst>
              <a:ext uri="{FF2B5EF4-FFF2-40B4-BE49-F238E27FC236}">
                <a16:creationId xmlns:a16="http://schemas.microsoft.com/office/drawing/2014/main" id="{B19F6991-E49B-7D46-5A93-C8BDE4849ABB}"/>
              </a:ext>
            </a:extLst>
          </p:cNvPr>
          <p:cNvSpPr>
            <a:spLocks noGrp="1"/>
          </p:cNvSpPr>
          <p:nvPr>
            <p:ph type="sldNum" sz="quarter" idx="5"/>
          </p:nvPr>
        </p:nvSpPr>
        <p:spPr/>
        <p:txBody>
          <a:bodyPr/>
          <a:lstStyle/>
          <a:p>
            <a:fld id="{A93AD357-0C40-4436-9D38-C47D60C1C9C1}" type="slidenum">
              <a:rPr lang="en-US" smtClean="0"/>
              <a:pPr/>
              <a:t>35</a:t>
            </a:fld>
            <a:endParaRPr lang="en-US"/>
          </a:p>
        </p:txBody>
      </p:sp>
    </p:spTree>
    <p:extLst>
      <p:ext uri="{BB962C8B-B14F-4D97-AF65-F5344CB8AC3E}">
        <p14:creationId xmlns:p14="http://schemas.microsoft.com/office/powerpoint/2010/main" val="237495445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D49C20-5EB2-C728-0F11-77035D6E1E2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9C7D0F-E834-1E7B-AFE5-5D52F044C5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3271D7-8F4C-909A-FFE4-5C2BB90ACCE8}"/>
              </a:ext>
            </a:extLst>
          </p:cNvPr>
          <p:cNvSpPr>
            <a:spLocks noGrp="1"/>
          </p:cNvSpPr>
          <p:nvPr>
            <p:ph type="body" idx="1"/>
          </p:nvPr>
        </p:nvSpPr>
        <p:spPr/>
        <p:txBody>
          <a:bodyPr/>
          <a:lstStyle/>
          <a:p>
            <a:r>
              <a:rPr lang="en-US"/>
              <a:t>Time’s up!</a:t>
            </a:r>
          </a:p>
          <a:p>
            <a:r>
              <a:rPr lang="en-US"/>
              <a:t>Let’s revisit the correct solution.</a:t>
            </a:r>
          </a:p>
          <a:p>
            <a:r>
              <a:rPr lang="en-US"/>
              <a:t>As discussed previously, program always starts on CPU.</a:t>
            </a:r>
          </a:p>
        </p:txBody>
      </p:sp>
      <p:sp>
        <p:nvSpPr>
          <p:cNvPr id="4" name="Slide Number Placeholder 3">
            <a:extLst>
              <a:ext uri="{FF2B5EF4-FFF2-40B4-BE49-F238E27FC236}">
                <a16:creationId xmlns:a16="http://schemas.microsoft.com/office/drawing/2014/main" id="{598DC803-D723-6706-B451-A34C9A140FDE}"/>
              </a:ext>
            </a:extLst>
          </p:cNvPr>
          <p:cNvSpPr>
            <a:spLocks noGrp="1"/>
          </p:cNvSpPr>
          <p:nvPr>
            <p:ph type="sldNum" sz="quarter" idx="5"/>
          </p:nvPr>
        </p:nvSpPr>
        <p:spPr/>
        <p:txBody>
          <a:bodyPr/>
          <a:lstStyle/>
          <a:p>
            <a:fld id="{A93AD357-0C40-4436-9D38-C47D60C1C9C1}" type="slidenum">
              <a:rPr lang="en-US" smtClean="0"/>
              <a:pPr/>
              <a:t>36</a:t>
            </a:fld>
            <a:endParaRPr lang="en-US"/>
          </a:p>
        </p:txBody>
      </p:sp>
    </p:spTree>
    <p:extLst>
      <p:ext uri="{BB962C8B-B14F-4D97-AF65-F5344CB8AC3E}">
        <p14:creationId xmlns:p14="http://schemas.microsoft.com/office/powerpoint/2010/main" val="188485480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54217A-E395-DA30-AE59-D3A7DACF21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304153-0A3A-0D96-BB0F-B7E4367068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3CCDD8-406A-7560-CA92-28655B7157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And device execution policy leads to the first lambda being executed on the GPU.</a:t>
            </a:r>
          </a:p>
        </p:txBody>
      </p:sp>
      <p:sp>
        <p:nvSpPr>
          <p:cNvPr id="4" name="Slide Number Placeholder 3">
            <a:extLst>
              <a:ext uri="{FF2B5EF4-FFF2-40B4-BE49-F238E27FC236}">
                <a16:creationId xmlns:a16="http://schemas.microsoft.com/office/drawing/2014/main" id="{5A264060-B6F1-B906-6F9C-9F2CEA75669A}"/>
              </a:ext>
            </a:extLst>
          </p:cNvPr>
          <p:cNvSpPr>
            <a:spLocks noGrp="1"/>
          </p:cNvSpPr>
          <p:nvPr>
            <p:ph type="sldNum" sz="quarter" idx="5"/>
          </p:nvPr>
        </p:nvSpPr>
        <p:spPr/>
        <p:txBody>
          <a:bodyPr/>
          <a:lstStyle/>
          <a:p>
            <a:fld id="{A93AD357-0C40-4436-9D38-C47D60C1C9C1}" type="slidenum">
              <a:rPr lang="en-US" smtClean="0"/>
              <a:pPr/>
              <a:t>37</a:t>
            </a:fld>
            <a:endParaRPr lang="en-US"/>
          </a:p>
        </p:txBody>
      </p:sp>
    </p:spTree>
    <p:extLst>
      <p:ext uri="{BB962C8B-B14F-4D97-AF65-F5344CB8AC3E}">
        <p14:creationId xmlns:p14="http://schemas.microsoft.com/office/powerpoint/2010/main" val="23167925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988E5-C1CC-5F78-0EB6-4E11A08739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19DC1D-3C01-4B3C-3FDF-6CF45B72A8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C7B5FA-7154-BFEE-80DD-93B87256F320}"/>
              </a:ext>
            </a:extLst>
          </p:cNvPr>
          <p:cNvSpPr>
            <a:spLocks noGrp="1"/>
          </p:cNvSpPr>
          <p:nvPr>
            <p:ph type="body" idx="1"/>
          </p:nvPr>
        </p:nvSpPr>
        <p:spPr/>
        <p:txBody>
          <a:bodyPr/>
          <a:lstStyle/>
          <a:p>
            <a:r>
              <a:rPr lang="en-US"/>
              <a:t>Host execution policy leads to algorithm execution on the CPU.</a:t>
            </a:r>
          </a:p>
        </p:txBody>
      </p:sp>
      <p:sp>
        <p:nvSpPr>
          <p:cNvPr id="4" name="Slide Number Placeholder 3">
            <a:extLst>
              <a:ext uri="{FF2B5EF4-FFF2-40B4-BE49-F238E27FC236}">
                <a16:creationId xmlns:a16="http://schemas.microsoft.com/office/drawing/2014/main" id="{0E90ED32-E4FE-D8D0-1434-BBEB0D93911B}"/>
              </a:ext>
            </a:extLst>
          </p:cNvPr>
          <p:cNvSpPr>
            <a:spLocks noGrp="1"/>
          </p:cNvSpPr>
          <p:nvPr>
            <p:ph type="sldNum" sz="quarter" idx="5"/>
          </p:nvPr>
        </p:nvSpPr>
        <p:spPr/>
        <p:txBody>
          <a:bodyPr/>
          <a:lstStyle/>
          <a:p>
            <a:fld id="{A93AD357-0C40-4436-9D38-C47D60C1C9C1}" type="slidenum">
              <a:rPr lang="en-US" smtClean="0"/>
              <a:pPr/>
              <a:t>38</a:t>
            </a:fld>
            <a:endParaRPr lang="en-US"/>
          </a:p>
        </p:txBody>
      </p:sp>
    </p:spTree>
    <p:extLst>
      <p:ext uri="{BB962C8B-B14F-4D97-AF65-F5344CB8AC3E}">
        <p14:creationId xmlns:p14="http://schemas.microsoft.com/office/powerpoint/2010/main" val="275411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2FCB88-5714-298B-604B-18A7E58BDD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59FAE1E-001E-D327-C4F1-DDC4585306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A4FAB8-F0B9-F11A-D485-9AC931642E2D}"/>
              </a:ext>
            </a:extLst>
          </p:cNvPr>
          <p:cNvSpPr>
            <a:spLocks noGrp="1"/>
          </p:cNvSpPr>
          <p:nvPr>
            <p:ph type="body" idx="1"/>
          </p:nvPr>
        </p:nvSpPr>
        <p:spPr/>
        <p:txBody>
          <a:bodyPr/>
          <a:lstStyle/>
          <a:p>
            <a:r>
              <a:rPr lang="en-US"/>
              <a:t>And finally, program ends on CPU.</a:t>
            </a:r>
          </a:p>
          <a:p>
            <a:r>
              <a:rPr lang="en-US"/>
              <a:t>I hope this example manages to help you understand that there are no magical execution space changes. </a:t>
            </a:r>
          </a:p>
        </p:txBody>
      </p:sp>
      <p:sp>
        <p:nvSpPr>
          <p:cNvPr id="4" name="Slide Number Placeholder 3">
            <a:extLst>
              <a:ext uri="{FF2B5EF4-FFF2-40B4-BE49-F238E27FC236}">
                <a16:creationId xmlns:a16="http://schemas.microsoft.com/office/drawing/2014/main" id="{B71EF6A3-D38B-37FD-78F7-DF03E4A6B96B}"/>
              </a:ext>
            </a:extLst>
          </p:cNvPr>
          <p:cNvSpPr>
            <a:spLocks noGrp="1"/>
          </p:cNvSpPr>
          <p:nvPr>
            <p:ph type="sldNum" sz="quarter" idx="5"/>
          </p:nvPr>
        </p:nvSpPr>
        <p:spPr/>
        <p:txBody>
          <a:bodyPr/>
          <a:lstStyle/>
          <a:p>
            <a:fld id="{A93AD357-0C40-4436-9D38-C47D60C1C9C1}" type="slidenum">
              <a:rPr lang="en-US" smtClean="0"/>
              <a:pPr/>
              <a:t>39</a:t>
            </a:fld>
            <a:endParaRPr lang="en-US"/>
          </a:p>
        </p:txBody>
      </p:sp>
    </p:spTree>
    <p:extLst>
      <p:ext uri="{BB962C8B-B14F-4D97-AF65-F5344CB8AC3E}">
        <p14:creationId xmlns:p14="http://schemas.microsoft.com/office/powerpoint/2010/main" val="34918190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CD0B3-8F02-1618-E896-05F20CCEA7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88F0FD-706F-499B-9F8A-872D841F2A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36EF4C-63F6-971B-8B9D-994F94D3D87A}"/>
              </a:ext>
            </a:extLst>
          </p:cNvPr>
          <p:cNvSpPr>
            <a:spLocks noGrp="1"/>
          </p:cNvSpPr>
          <p:nvPr>
            <p:ph type="body" idx="1"/>
          </p:nvPr>
        </p:nvSpPr>
        <p:spPr/>
        <p:txBody>
          <a:bodyPr/>
          <a:lstStyle/>
          <a:p>
            <a:r>
              <a:rPr lang="en-US">
                <a:effectLst/>
                <a:latin typeface="Helvetica Neue" panose="02000503000000020004" pitchFamily="2" charset="0"/>
              </a:rPr>
              <a:t>So, how do you know if your problem will benefit from GPU’s higher bandwidth? </a:t>
            </a:r>
          </a:p>
          <a:p>
            <a:r>
              <a:rPr lang="en-US">
                <a:effectLst/>
                <a:latin typeface="Helvetica Neue" panose="02000503000000020004" pitchFamily="2" charset="0"/>
              </a:rPr>
              <a:t>To build some intuition, imagine you have three cups of water at different temperatures: 42°, 24°, and 50°. </a:t>
            </a:r>
          </a:p>
          <a:p>
            <a:r>
              <a:rPr lang="en-US">
                <a:effectLst/>
                <a:latin typeface="Helvetica Neue" panose="02000503000000020004" pitchFamily="2" charset="0"/>
              </a:rPr>
              <a:t>You want to simulate how they cool down over time.</a:t>
            </a:r>
          </a:p>
          <a:p>
            <a:r>
              <a:rPr lang="en-US">
                <a:effectLst/>
                <a:latin typeface="Helvetica Neue" panose="02000503000000020004" pitchFamily="2" charset="0"/>
              </a:rPr>
              <a:t>But simulating every tiny detail - like shape or material - would be too complex.</a:t>
            </a:r>
          </a:p>
          <a:p>
            <a:r>
              <a:rPr lang="en-US">
                <a:effectLst/>
                <a:latin typeface="Helvetica Neue" panose="02000503000000020004" pitchFamily="2" charset="0"/>
              </a:rPr>
              <a:t>Instead, you can simply represent each cup with just one number: its temperature. </a:t>
            </a:r>
          </a:p>
          <a:p>
            <a:r>
              <a:rPr lang="en-US">
                <a:effectLst/>
                <a:latin typeface="Helvetica Neue" panose="02000503000000020004" pitchFamily="2" charset="0"/>
              </a:rPr>
              <a:t>Think of it like placing a temperature sensor in each cup.</a:t>
            </a:r>
          </a:p>
        </p:txBody>
      </p:sp>
      <p:sp>
        <p:nvSpPr>
          <p:cNvPr id="4" name="Slide Number Placeholder 3">
            <a:extLst>
              <a:ext uri="{FF2B5EF4-FFF2-40B4-BE49-F238E27FC236}">
                <a16:creationId xmlns:a16="http://schemas.microsoft.com/office/drawing/2014/main" id="{FEF107F7-05BE-349A-7CEE-A40B2687941D}"/>
              </a:ext>
            </a:extLst>
          </p:cNvPr>
          <p:cNvSpPr>
            <a:spLocks noGrp="1"/>
          </p:cNvSpPr>
          <p:nvPr>
            <p:ph type="sldNum" sz="quarter" idx="5"/>
          </p:nvPr>
        </p:nvSpPr>
        <p:spPr/>
        <p:txBody>
          <a:bodyPr/>
          <a:lstStyle/>
          <a:p>
            <a:fld id="{A93AD357-0C40-4436-9D38-C47D60C1C9C1}" type="slidenum">
              <a:rPr lang="en-US" smtClean="0"/>
              <a:pPr/>
              <a:t>4</a:t>
            </a:fld>
            <a:endParaRPr lang="en-US"/>
          </a:p>
        </p:txBody>
      </p:sp>
    </p:spTree>
    <p:extLst>
      <p:ext uri="{BB962C8B-B14F-4D97-AF65-F5344CB8AC3E}">
        <p14:creationId xmlns:p14="http://schemas.microsoft.com/office/powerpoint/2010/main" val="13591429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D500C-CEA6-043F-761A-89F037ECC9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96E8694-1C1C-A2FB-78F1-F73EE3F5C5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FFD3DD-4C4F-841F-9A2D-21BE17D65D3F}"/>
              </a:ext>
            </a:extLst>
          </p:cNvPr>
          <p:cNvSpPr>
            <a:spLocks noGrp="1"/>
          </p:cNvSpPr>
          <p:nvPr>
            <p:ph type="body" idx="1"/>
          </p:nvPr>
        </p:nvSpPr>
        <p:spPr/>
        <p:txBody>
          <a:bodyPr/>
          <a:lstStyle/>
          <a:p>
            <a:r>
              <a:rPr lang="en-US"/>
              <a:t>Now, let’s verify your understanding of execution specifier and policies. </a:t>
            </a:r>
          </a:p>
          <a:p>
            <a:r>
              <a:rPr lang="en-US"/>
              <a:t>Modify the code on the screen so that lambda is executed on GPU.</a:t>
            </a:r>
          </a:p>
          <a:p>
            <a:r>
              <a:rPr lang="en-US"/>
              <a:t>For this exercise, you have 5 minutes as well.</a:t>
            </a:r>
          </a:p>
        </p:txBody>
      </p:sp>
      <p:sp>
        <p:nvSpPr>
          <p:cNvPr id="4" name="Slide Number Placeholder 3">
            <a:extLst>
              <a:ext uri="{FF2B5EF4-FFF2-40B4-BE49-F238E27FC236}">
                <a16:creationId xmlns:a16="http://schemas.microsoft.com/office/drawing/2014/main" id="{89795D34-4F29-B137-1311-A21A0B2B3959}"/>
              </a:ext>
            </a:extLst>
          </p:cNvPr>
          <p:cNvSpPr>
            <a:spLocks noGrp="1"/>
          </p:cNvSpPr>
          <p:nvPr>
            <p:ph type="sldNum" sz="quarter" idx="5"/>
          </p:nvPr>
        </p:nvSpPr>
        <p:spPr/>
        <p:txBody>
          <a:bodyPr/>
          <a:lstStyle/>
          <a:p>
            <a:fld id="{A93AD357-0C40-4436-9D38-C47D60C1C9C1}" type="slidenum">
              <a:rPr lang="en-US" smtClean="0"/>
              <a:pPr/>
              <a:t>40</a:t>
            </a:fld>
            <a:endParaRPr lang="en-US"/>
          </a:p>
        </p:txBody>
      </p:sp>
    </p:spTree>
    <p:extLst>
      <p:ext uri="{BB962C8B-B14F-4D97-AF65-F5344CB8AC3E}">
        <p14:creationId xmlns:p14="http://schemas.microsoft.com/office/powerpoint/2010/main" val="35718165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0D07A-A016-AA6C-1FF1-25F2A3E785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866EC0-E4BE-F189-235A-782EE382AFE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D8AB30-C064-DA2F-CF08-8A8FABEF9CBC}"/>
              </a:ext>
            </a:extLst>
          </p:cNvPr>
          <p:cNvSpPr>
            <a:spLocks noGrp="1"/>
          </p:cNvSpPr>
          <p:nvPr>
            <p:ph type="body" idx="1"/>
          </p:nvPr>
        </p:nvSpPr>
        <p:spPr/>
        <p:txBody>
          <a:bodyPr/>
          <a:lstStyle/>
          <a:p>
            <a:r>
              <a:rPr lang="en-US"/>
              <a:t>Time’s up!</a:t>
            </a:r>
          </a:p>
          <a:p>
            <a:r>
              <a:rPr lang="en-US"/>
              <a:t>To make this for each algorithm run on the GPU, we have to use thrust::device execution policy instead of thrust::host. </a:t>
            </a:r>
          </a:p>
        </p:txBody>
      </p:sp>
      <p:sp>
        <p:nvSpPr>
          <p:cNvPr id="4" name="Slide Number Placeholder 3">
            <a:extLst>
              <a:ext uri="{FF2B5EF4-FFF2-40B4-BE49-F238E27FC236}">
                <a16:creationId xmlns:a16="http://schemas.microsoft.com/office/drawing/2014/main" id="{3D9C9560-12DC-5DC2-9797-E06F0694E339}"/>
              </a:ext>
            </a:extLst>
          </p:cNvPr>
          <p:cNvSpPr>
            <a:spLocks noGrp="1"/>
          </p:cNvSpPr>
          <p:nvPr>
            <p:ph type="sldNum" sz="quarter" idx="5"/>
          </p:nvPr>
        </p:nvSpPr>
        <p:spPr/>
        <p:txBody>
          <a:bodyPr/>
          <a:lstStyle/>
          <a:p>
            <a:fld id="{A93AD357-0C40-4436-9D38-C47D60C1C9C1}" type="slidenum">
              <a:rPr lang="en-US" smtClean="0"/>
              <a:pPr/>
              <a:t>41</a:t>
            </a:fld>
            <a:endParaRPr lang="en-US"/>
          </a:p>
        </p:txBody>
      </p:sp>
    </p:spTree>
    <p:extLst>
      <p:ext uri="{BB962C8B-B14F-4D97-AF65-F5344CB8AC3E}">
        <p14:creationId xmlns:p14="http://schemas.microsoft.com/office/powerpoint/2010/main" val="17792191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3D59DB-D49D-1D71-AD87-E7FDDC463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3EB02C-30CD-6AE9-0276-714E75C77C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7DF95B-5D1C-541F-D4E9-63AA473301E0}"/>
              </a:ext>
            </a:extLst>
          </p:cNvPr>
          <p:cNvSpPr>
            <a:spLocks noGrp="1"/>
          </p:cNvSpPr>
          <p:nvPr>
            <p:ph type="body" idx="1"/>
          </p:nvPr>
        </p:nvSpPr>
        <p:spPr/>
        <p:txBody>
          <a:bodyPr/>
          <a:lstStyle/>
          <a:p>
            <a:r>
              <a:rPr lang="en-US"/>
              <a:t>Besides that, we have to change the execution space specifier to `__device__`, so that our lambda function is compiled for the GPU.</a:t>
            </a:r>
          </a:p>
        </p:txBody>
      </p:sp>
      <p:sp>
        <p:nvSpPr>
          <p:cNvPr id="4" name="Slide Number Placeholder 3">
            <a:extLst>
              <a:ext uri="{FF2B5EF4-FFF2-40B4-BE49-F238E27FC236}">
                <a16:creationId xmlns:a16="http://schemas.microsoft.com/office/drawing/2014/main" id="{DAC27072-174E-BED9-4701-A85F0FFD6B53}"/>
              </a:ext>
            </a:extLst>
          </p:cNvPr>
          <p:cNvSpPr>
            <a:spLocks noGrp="1"/>
          </p:cNvSpPr>
          <p:nvPr>
            <p:ph type="sldNum" sz="quarter" idx="5"/>
          </p:nvPr>
        </p:nvSpPr>
        <p:spPr/>
        <p:txBody>
          <a:bodyPr/>
          <a:lstStyle/>
          <a:p>
            <a:fld id="{A93AD357-0C40-4436-9D38-C47D60C1C9C1}" type="slidenum">
              <a:rPr lang="en-US" smtClean="0"/>
              <a:pPr/>
              <a:t>42</a:t>
            </a:fld>
            <a:endParaRPr lang="en-US"/>
          </a:p>
        </p:txBody>
      </p:sp>
    </p:spTree>
    <p:extLst>
      <p:ext uri="{BB962C8B-B14F-4D97-AF65-F5344CB8AC3E}">
        <p14:creationId xmlns:p14="http://schemas.microsoft.com/office/powerpoint/2010/main" val="55125217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D58C71-CEFE-F2E9-C499-4B7179CE75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6163CC-5728-6F6A-6180-CEEDC4CE93E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67AB8D2-5276-DC90-88DD-2CA8BCA69811}"/>
              </a:ext>
            </a:extLst>
          </p:cNvPr>
          <p:cNvSpPr>
            <a:spLocks noGrp="1"/>
          </p:cNvSpPr>
          <p:nvPr>
            <p:ph type="body" idx="1"/>
          </p:nvPr>
        </p:nvSpPr>
        <p:spPr/>
        <p:txBody>
          <a:bodyPr/>
          <a:lstStyle/>
          <a:p>
            <a:r>
              <a:rPr lang="en-US"/>
              <a:t>Before moving on, let’s confirm you understand how to port standard C++ algorithms to the GPU. </a:t>
            </a:r>
          </a:p>
          <a:p>
            <a:r>
              <a:rPr lang="en-US"/>
              <a:t>Suppose we need to track the median temperature in our simulator.</a:t>
            </a:r>
          </a:p>
          <a:p>
            <a:r>
              <a:rPr lang="en-US"/>
              <a:t>To compute median, we can sort the data and then return the middle element. </a:t>
            </a:r>
          </a:p>
          <a:p>
            <a:r>
              <a:rPr lang="en-US"/>
              <a:t>For simplicity, we’ll only cover cases when number of elements is odd. </a:t>
            </a:r>
          </a:p>
          <a:p>
            <a:r>
              <a:rPr lang="en-US"/>
              <a:t>And to implement this in C++, it’s sufficient to call std::sort and return middle element of the sorted vector. </a:t>
            </a:r>
          </a:p>
        </p:txBody>
      </p:sp>
      <p:sp>
        <p:nvSpPr>
          <p:cNvPr id="4" name="Slide Number Placeholder 3">
            <a:extLst>
              <a:ext uri="{FF2B5EF4-FFF2-40B4-BE49-F238E27FC236}">
                <a16:creationId xmlns:a16="http://schemas.microsoft.com/office/drawing/2014/main" id="{987EE0C1-12D3-49EA-7218-6D832BD26AA9}"/>
              </a:ext>
            </a:extLst>
          </p:cNvPr>
          <p:cNvSpPr>
            <a:spLocks noGrp="1"/>
          </p:cNvSpPr>
          <p:nvPr>
            <p:ph type="sldNum" sz="quarter" idx="5"/>
          </p:nvPr>
        </p:nvSpPr>
        <p:spPr/>
        <p:txBody>
          <a:bodyPr/>
          <a:lstStyle/>
          <a:p>
            <a:fld id="{A93AD357-0C40-4436-9D38-C47D60C1C9C1}" type="slidenum">
              <a:rPr lang="en-US" smtClean="0"/>
              <a:pPr/>
              <a:t>43</a:t>
            </a:fld>
            <a:endParaRPr lang="en-US"/>
          </a:p>
        </p:txBody>
      </p:sp>
    </p:spTree>
    <p:extLst>
      <p:ext uri="{BB962C8B-B14F-4D97-AF65-F5344CB8AC3E}">
        <p14:creationId xmlns:p14="http://schemas.microsoft.com/office/powerpoint/2010/main" val="352062066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8A2E8F-9AAB-7AEA-A9E4-FF955127A0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1825FF-234A-3C79-0818-2BBD9C2A4C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9B9747-6869-20A2-8DC1-12CF6A462AB8}"/>
              </a:ext>
            </a:extLst>
          </p:cNvPr>
          <p:cNvSpPr>
            <a:spLocks noGrp="1"/>
          </p:cNvSpPr>
          <p:nvPr>
            <p:ph type="body" idx="1"/>
          </p:nvPr>
        </p:nvSpPr>
        <p:spPr/>
        <p:txBody>
          <a:bodyPr/>
          <a:lstStyle/>
          <a:p>
            <a:r>
              <a:rPr lang="en-US"/>
              <a:t>In this exercise, you’ll have to GPU-accelerate the `median` function that you see on the screen. </a:t>
            </a:r>
          </a:p>
          <a:p>
            <a:r>
              <a:rPr lang="en-US"/>
              <a:t>For that, you have 5 minutes starting now. </a:t>
            </a:r>
          </a:p>
        </p:txBody>
      </p:sp>
      <p:sp>
        <p:nvSpPr>
          <p:cNvPr id="4" name="Slide Number Placeholder 3">
            <a:extLst>
              <a:ext uri="{FF2B5EF4-FFF2-40B4-BE49-F238E27FC236}">
                <a16:creationId xmlns:a16="http://schemas.microsoft.com/office/drawing/2014/main" id="{DBB0554C-B3C4-A47E-6C71-7BDF3A84BE4F}"/>
              </a:ext>
            </a:extLst>
          </p:cNvPr>
          <p:cNvSpPr>
            <a:spLocks noGrp="1"/>
          </p:cNvSpPr>
          <p:nvPr>
            <p:ph type="sldNum" sz="quarter" idx="5"/>
          </p:nvPr>
        </p:nvSpPr>
        <p:spPr/>
        <p:txBody>
          <a:bodyPr/>
          <a:lstStyle/>
          <a:p>
            <a:fld id="{A93AD357-0C40-4436-9D38-C47D60C1C9C1}" type="slidenum">
              <a:rPr lang="en-US" smtClean="0"/>
              <a:pPr/>
              <a:t>44</a:t>
            </a:fld>
            <a:endParaRPr lang="en-US"/>
          </a:p>
        </p:txBody>
      </p:sp>
    </p:spTree>
    <p:extLst>
      <p:ext uri="{BB962C8B-B14F-4D97-AF65-F5344CB8AC3E}">
        <p14:creationId xmlns:p14="http://schemas.microsoft.com/office/powerpoint/2010/main" val="18609940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6F1FAC-DC52-087F-0F14-24D8C710FB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F2F3B4-0468-8B6B-24D1-2399493F72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38276A-E475-C281-7C3D-8D8C7464DF5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Time’s up!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Before showing the correct solution, let’s highlight a common mistake: trying to mark the median function with __device__.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Because `std::sort` is not annotated as device function, this approach won’t compile.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But even if it did, median is called from the CPU in main, so you can’t call a device function directly from host code.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Besides that, `std::sort` is serial algorithm, it won’t be able to leverage massive parallelism provided by GPUs.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What we need is a parallel algorithm, and parallel algorithms are invoked on the CPU. </a:t>
            </a:r>
          </a:p>
        </p:txBody>
      </p:sp>
      <p:sp>
        <p:nvSpPr>
          <p:cNvPr id="4" name="Slide Number Placeholder 3">
            <a:extLst>
              <a:ext uri="{FF2B5EF4-FFF2-40B4-BE49-F238E27FC236}">
                <a16:creationId xmlns:a16="http://schemas.microsoft.com/office/drawing/2014/main" id="{905FD290-17DF-97EE-3A4E-356120C0BB91}"/>
              </a:ext>
            </a:extLst>
          </p:cNvPr>
          <p:cNvSpPr>
            <a:spLocks noGrp="1"/>
          </p:cNvSpPr>
          <p:nvPr>
            <p:ph type="sldNum" sz="quarter" idx="5"/>
          </p:nvPr>
        </p:nvSpPr>
        <p:spPr/>
        <p:txBody>
          <a:bodyPr/>
          <a:lstStyle/>
          <a:p>
            <a:fld id="{A93AD357-0C40-4436-9D38-C47D60C1C9C1}" type="slidenum">
              <a:rPr lang="en-US" smtClean="0"/>
              <a:pPr/>
              <a:t>45</a:t>
            </a:fld>
            <a:endParaRPr lang="en-US"/>
          </a:p>
        </p:txBody>
      </p:sp>
    </p:spTree>
    <p:extLst>
      <p:ext uri="{BB962C8B-B14F-4D97-AF65-F5344CB8AC3E}">
        <p14:creationId xmlns:p14="http://schemas.microsoft.com/office/powerpoint/2010/main" val="392197949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66739-792D-E406-DCE4-0BE6BDEC6B9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7607E9-CDBC-D776-31E9-DCB2F623C3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5DCFB9-BB6B-7EC4-E68A-9EB2F21B6C37}"/>
              </a:ext>
            </a:extLst>
          </p:cNvPr>
          <p:cNvSpPr>
            <a:spLocks noGrp="1"/>
          </p:cNvSpPr>
          <p:nvPr>
            <p:ph type="body" idx="1"/>
          </p:nvPr>
        </p:nvSpPr>
        <p:spPr/>
        <p:txBody>
          <a:bodyPr/>
          <a:lstStyle/>
          <a:p>
            <a:r>
              <a:rPr lang="en-US"/>
              <a:t>That’s why the correct solution is to replace std::sort with thrust::sort and use thrust::device as the execution policy.</a:t>
            </a:r>
          </a:p>
          <a:p>
            <a:r>
              <a:rPr lang="en-US"/>
              <a:t>If you completed this exercise correctly, you now know how to adapt many standard C++ algorithms to run on GPUs using Thrust.</a:t>
            </a:r>
          </a:p>
        </p:txBody>
      </p:sp>
      <p:sp>
        <p:nvSpPr>
          <p:cNvPr id="4" name="Slide Number Placeholder 3">
            <a:extLst>
              <a:ext uri="{FF2B5EF4-FFF2-40B4-BE49-F238E27FC236}">
                <a16:creationId xmlns:a16="http://schemas.microsoft.com/office/drawing/2014/main" id="{BFBF9F82-828D-2703-81E6-9E9B3F4514B5}"/>
              </a:ext>
            </a:extLst>
          </p:cNvPr>
          <p:cNvSpPr>
            <a:spLocks noGrp="1"/>
          </p:cNvSpPr>
          <p:nvPr>
            <p:ph type="sldNum" sz="quarter" idx="5"/>
          </p:nvPr>
        </p:nvSpPr>
        <p:spPr/>
        <p:txBody>
          <a:bodyPr/>
          <a:lstStyle/>
          <a:p>
            <a:fld id="{A93AD357-0C40-4436-9D38-C47D60C1C9C1}" type="slidenum">
              <a:rPr lang="en-US" smtClean="0"/>
              <a:pPr/>
              <a:t>46</a:t>
            </a:fld>
            <a:endParaRPr lang="en-US"/>
          </a:p>
        </p:txBody>
      </p:sp>
    </p:spTree>
    <p:extLst>
      <p:ext uri="{BB962C8B-B14F-4D97-AF65-F5344CB8AC3E}">
        <p14:creationId xmlns:p14="http://schemas.microsoft.com/office/powerpoint/2010/main" val="33820837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B45A6-F5C0-E49B-8341-1A2790B524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23D8D6-57D5-3763-84EB-64FCD271F9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B6393B-CC13-7AE9-9FEC-4FB3D4E277CA}"/>
              </a:ext>
            </a:extLst>
          </p:cNvPr>
          <p:cNvSpPr>
            <a:spLocks noGrp="1"/>
          </p:cNvSpPr>
          <p:nvPr>
            <p:ph type="body" idx="1"/>
          </p:nvPr>
        </p:nvSpPr>
        <p:spPr/>
        <p:txBody>
          <a:bodyPr/>
          <a:lstStyle/>
          <a:p>
            <a:r>
              <a:rPr lang="en-US"/>
              <a:t>But what if your problem is not a standard one?</a:t>
            </a:r>
          </a:p>
          <a:p>
            <a:r>
              <a:rPr lang="en-US"/>
              <a:t>For instance, let’s say we want to compute maximal difference between old and new temperatures. </a:t>
            </a:r>
          </a:p>
          <a:p>
            <a:r>
              <a:rPr lang="en-US"/>
              <a:t>For instance, first object cooled from 42 to 31 degrees, which is an 11 degrees change. </a:t>
            </a:r>
          </a:p>
          <a:p>
            <a:r>
              <a:rPr lang="en-US"/>
              <a:t>But the last one cooled from 50 to 35, which is a difference of 15 degrees. </a:t>
            </a:r>
          </a:p>
          <a:p>
            <a:r>
              <a:rPr lang="en-US"/>
              <a:t>So, the maximal difference is 15 degrees.</a:t>
            </a:r>
          </a:p>
          <a:p>
            <a:r>
              <a:rPr lang="en-US"/>
              <a:t>There’s no standard algorithm for computing maximal difference, though.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A naïve approach would be to compute each stage of this algorithm as illustrated.</a:t>
            </a:r>
          </a:p>
        </p:txBody>
      </p:sp>
      <p:sp>
        <p:nvSpPr>
          <p:cNvPr id="4" name="Slide Number Placeholder 3">
            <a:extLst>
              <a:ext uri="{FF2B5EF4-FFF2-40B4-BE49-F238E27FC236}">
                <a16:creationId xmlns:a16="http://schemas.microsoft.com/office/drawing/2014/main" id="{2F139CDF-84E7-96EA-691B-150B9CA9EA21}"/>
              </a:ext>
            </a:extLst>
          </p:cNvPr>
          <p:cNvSpPr>
            <a:spLocks noGrp="1"/>
          </p:cNvSpPr>
          <p:nvPr>
            <p:ph type="sldNum" sz="quarter" idx="5"/>
          </p:nvPr>
        </p:nvSpPr>
        <p:spPr/>
        <p:txBody>
          <a:bodyPr/>
          <a:lstStyle/>
          <a:p>
            <a:fld id="{A93AD357-0C40-4436-9D38-C47D60C1C9C1}" type="slidenum">
              <a:rPr lang="en-US" smtClean="0"/>
              <a:pPr/>
              <a:t>47</a:t>
            </a:fld>
            <a:endParaRPr lang="en-US"/>
          </a:p>
        </p:txBody>
      </p:sp>
    </p:spTree>
    <p:extLst>
      <p:ext uri="{BB962C8B-B14F-4D97-AF65-F5344CB8AC3E}">
        <p14:creationId xmlns:p14="http://schemas.microsoft.com/office/powerpoint/2010/main" val="49866506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C884CA-9213-BD19-71BD-3177A0202E4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889FE5-67B2-C235-8BD0-6C57A0BC56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9F3235-764B-1068-3505-6CE791DCAA74}"/>
              </a:ext>
            </a:extLst>
          </p:cNvPr>
          <p:cNvSpPr>
            <a:spLocks noGrp="1"/>
          </p:cNvSpPr>
          <p:nvPr>
            <p:ph type="body" idx="1"/>
          </p:nvPr>
        </p:nvSpPr>
        <p:spPr/>
        <p:txBody>
          <a:bodyPr/>
          <a:lstStyle/>
          <a:p>
            <a:r>
              <a:rPr lang="en-US"/>
              <a:t>To do this, we start by creating a vector for differences. </a:t>
            </a:r>
          </a:p>
          <a:p>
            <a:r>
              <a:rPr lang="en-US"/>
              <a:t>Then we use the version of thrust::transform that takes </a:t>
            </a:r>
            <a:r>
              <a:rPr lang="en-US" b="1"/>
              <a:t>two</a:t>
            </a:r>
            <a:r>
              <a:rPr lang="en-US"/>
              <a:t> input ranges - one for the old temperatures and one for the new temperatures. </a:t>
            </a:r>
          </a:p>
          <a:p>
            <a:r>
              <a:rPr lang="en-US"/>
              <a:t>Our operation (a lambda or function object) now receives </a:t>
            </a:r>
            <a:r>
              <a:rPr lang="en-US" b="1"/>
              <a:t>two parameters</a:t>
            </a:r>
            <a:r>
              <a:rPr lang="en-US"/>
              <a:t> (one from each range), computes the absolute difference between them, and writes the result into the differences vector.</a:t>
            </a:r>
          </a:p>
        </p:txBody>
      </p:sp>
      <p:sp>
        <p:nvSpPr>
          <p:cNvPr id="4" name="Slide Number Placeholder 3">
            <a:extLst>
              <a:ext uri="{FF2B5EF4-FFF2-40B4-BE49-F238E27FC236}">
                <a16:creationId xmlns:a16="http://schemas.microsoft.com/office/drawing/2014/main" id="{0D9191A3-B506-990A-DD33-D11F33FE196A}"/>
              </a:ext>
            </a:extLst>
          </p:cNvPr>
          <p:cNvSpPr>
            <a:spLocks noGrp="1"/>
          </p:cNvSpPr>
          <p:nvPr>
            <p:ph type="sldNum" sz="quarter" idx="5"/>
          </p:nvPr>
        </p:nvSpPr>
        <p:spPr/>
        <p:txBody>
          <a:bodyPr/>
          <a:lstStyle/>
          <a:p>
            <a:fld id="{A93AD357-0C40-4436-9D38-C47D60C1C9C1}" type="slidenum">
              <a:rPr lang="en-US" smtClean="0"/>
              <a:pPr/>
              <a:t>48</a:t>
            </a:fld>
            <a:endParaRPr lang="en-US"/>
          </a:p>
        </p:txBody>
      </p:sp>
    </p:spTree>
    <p:extLst>
      <p:ext uri="{BB962C8B-B14F-4D97-AF65-F5344CB8AC3E}">
        <p14:creationId xmlns:p14="http://schemas.microsoft.com/office/powerpoint/2010/main" val="7227636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C10C3C-3273-9C51-0822-28B12AD420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9C8911-DFF8-77E5-180B-3840D1CF67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43C0A9-5F3D-61F5-3979-0411DF18D35C}"/>
              </a:ext>
            </a:extLst>
          </p:cNvPr>
          <p:cNvSpPr>
            <a:spLocks noGrp="1"/>
          </p:cNvSpPr>
          <p:nvPr>
            <p:ph type="body" idx="1"/>
          </p:nvPr>
        </p:nvSpPr>
        <p:spPr/>
        <p:txBody>
          <a:bodyPr/>
          <a:lstStyle/>
          <a:p>
            <a:r>
              <a:rPr lang="en-US"/>
              <a:t>Lastly, we run a max reduction on the differences vector to find the maximum absolute difference. </a:t>
            </a:r>
          </a:p>
          <a:p>
            <a:r>
              <a:rPr lang="en-US"/>
              <a:t>This code will produce the correct result, but is it efficient? </a:t>
            </a:r>
          </a:p>
        </p:txBody>
      </p:sp>
      <p:sp>
        <p:nvSpPr>
          <p:cNvPr id="4" name="Slide Number Placeholder 3">
            <a:extLst>
              <a:ext uri="{FF2B5EF4-FFF2-40B4-BE49-F238E27FC236}">
                <a16:creationId xmlns:a16="http://schemas.microsoft.com/office/drawing/2014/main" id="{14333B1B-7144-BA29-0847-D21D45BCEF57}"/>
              </a:ext>
            </a:extLst>
          </p:cNvPr>
          <p:cNvSpPr>
            <a:spLocks noGrp="1"/>
          </p:cNvSpPr>
          <p:nvPr>
            <p:ph type="sldNum" sz="quarter" idx="5"/>
          </p:nvPr>
        </p:nvSpPr>
        <p:spPr/>
        <p:txBody>
          <a:bodyPr/>
          <a:lstStyle/>
          <a:p>
            <a:fld id="{A93AD357-0C40-4436-9D38-C47D60C1C9C1}" type="slidenum">
              <a:rPr lang="en-US" smtClean="0"/>
              <a:pPr/>
              <a:t>49</a:t>
            </a:fld>
            <a:endParaRPr lang="en-US"/>
          </a:p>
        </p:txBody>
      </p:sp>
    </p:spTree>
    <p:extLst>
      <p:ext uri="{BB962C8B-B14F-4D97-AF65-F5344CB8AC3E}">
        <p14:creationId xmlns:p14="http://schemas.microsoft.com/office/powerpoint/2010/main" val="35356736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252B34-0831-2960-1AC2-F37E1AA8CDF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DF3603-308D-375F-A659-5CE4B8B0F8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500C2D8-DB76-0330-6E69-90C479C23BC9}"/>
              </a:ext>
            </a:extLst>
          </p:cNvPr>
          <p:cNvSpPr>
            <a:spLocks noGrp="1"/>
          </p:cNvSpPr>
          <p:nvPr>
            <p:ph type="body" idx="1"/>
          </p:nvPr>
        </p:nvSpPr>
        <p:spPr/>
        <p:txBody>
          <a:bodyPr/>
          <a:lstStyle/>
          <a:p>
            <a:r>
              <a:rPr lang="en-US">
                <a:effectLst/>
                <a:latin typeface="Helvetica Neue" panose="02000503000000020004" pitchFamily="2" charset="0"/>
              </a:rPr>
              <a:t>Now the problem is much simpler: we have objects, each with its temperature.</a:t>
            </a:r>
          </a:p>
          <a:p>
            <a:r>
              <a:rPr lang="en-US">
                <a:effectLst/>
                <a:latin typeface="Helvetica Neue" panose="02000503000000020004" pitchFamily="2" charset="0"/>
              </a:rPr>
              <a:t>And we want to simulate how these objects cool to the room temperature. </a:t>
            </a:r>
          </a:p>
          <a:p>
            <a:r>
              <a:rPr lang="en-US">
                <a:effectLst/>
                <a:latin typeface="Helvetica Neue" panose="02000503000000020004" pitchFamily="2" charset="0"/>
              </a:rPr>
              <a:t>The question is: will this problem benefit from a GPU? </a:t>
            </a:r>
          </a:p>
          <a:p>
            <a:r>
              <a:rPr lang="en-US">
                <a:effectLst/>
                <a:latin typeface="Helvetica Neue" panose="02000503000000020004" pitchFamily="2" charset="0"/>
              </a:rPr>
              <a:t>Just like with the bus-and-car analogy, this question is not precise enough.</a:t>
            </a:r>
          </a:p>
          <a:p>
            <a:r>
              <a:rPr lang="en-US">
                <a:effectLst/>
                <a:latin typeface="Helvetica Neue" panose="02000503000000020004" pitchFamily="2" charset="0"/>
              </a:rPr>
              <a:t>It depends on how many objects you’re dealing with. </a:t>
            </a:r>
          </a:p>
          <a:p>
            <a:r>
              <a:rPr lang="en-US">
                <a:effectLst/>
                <a:latin typeface="Helvetica Neue" panose="02000503000000020004" pitchFamily="2" charset="0"/>
              </a:rPr>
              <a:t>In other words, the answer depends on `N`.</a:t>
            </a:r>
          </a:p>
        </p:txBody>
      </p:sp>
      <p:sp>
        <p:nvSpPr>
          <p:cNvPr id="4" name="Slide Number Placeholder 3">
            <a:extLst>
              <a:ext uri="{FF2B5EF4-FFF2-40B4-BE49-F238E27FC236}">
                <a16:creationId xmlns:a16="http://schemas.microsoft.com/office/drawing/2014/main" id="{0E45B926-7BF3-72B9-35D2-6DA0A68FF1BA}"/>
              </a:ext>
            </a:extLst>
          </p:cNvPr>
          <p:cNvSpPr>
            <a:spLocks noGrp="1"/>
          </p:cNvSpPr>
          <p:nvPr>
            <p:ph type="sldNum" sz="quarter" idx="5"/>
          </p:nvPr>
        </p:nvSpPr>
        <p:spPr/>
        <p:txBody>
          <a:bodyPr/>
          <a:lstStyle/>
          <a:p>
            <a:fld id="{A93AD357-0C40-4436-9D38-C47D60C1C9C1}" type="slidenum">
              <a:rPr lang="en-US" smtClean="0"/>
              <a:pPr/>
              <a:t>5</a:t>
            </a:fld>
            <a:endParaRPr lang="en-US"/>
          </a:p>
        </p:txBody>
      </p:sp>
    </p:spTree>
    <p:extLst>
      <p:ext uri="{BB962C8B-B14F-4D97-AF65-F5344CB8AC3E}">
        <p14:creationId xmlns:p14="http://schemas.microsoft.com/office/powerpoint/2010/main" val="119941288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C91EA-EF76-1021-D246-0710C0BFE2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9B37C6-2D42-9AA7-8452-E85711DC5A4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B250410-DCBF-C687-6616-69B8B51384CC}"/>
              </a:ext>
            </a:extLst>
          </p:cNvPr>
          <p:cNvSpPr>
            <a:spLocks noGrp="1"/>
          </p:cNvSpPr>
          <p:nvPr>
            <p:ph type="body" idx="1"/>
          </p:nvPr>
        </p:nvSpPr>
        <p:spPr/>
        <p:txBody>
          <a:bodyPr/>
          <a:lstStyle/>
          <a:p>
            <a:r>
              <a:rPr lang="en-US"/>
              <a:t>To answer this question, let’s recap the key steps of this algorithm.</a:t>
            </a:r>
          </a:p>
          <a:p>
            <a:r>
              <a:rPr lang="en-US"/>
              <a:t>It starts with an allocation, which is already suboptimal.</a:t>
            </a:r>
          </a:p>
          <a:p>
            <a:r>
              <a:rPr lang="en-US"/>
              <a:t>After that, it transforms two input ranges into differences.</a:t>
            </a:r>
          </a:p>
          <a:p>
            <a:r>
              <a:rPr lang="en-US"/>
              <a:t>To build an intuition for this step, you can consider the transformation as a for-loop on the screen. </a:t>
            </a:r>
          </a:p>
          <a:p>
            <a:r>
              <a:rPr lang="en-US"/>
              <a:t>Inside this loop, we read two elements, one from a, and one from b. </a:t>
            </a:r>
          </a:p>
          <a:p>
            <a:r>
              <a:rPr lang="en-US"/>
              <a:t>We then compute the difference and write it back into memory.</a:t>
            </a:r>
          </a:p>
          <a:p>
            <a:r>
              <a:rPr lang="en-US"/>
              <a:t>Overall, this step reads 2N elements and writes N elements back.</a:t>
            </a:r>
          </a:p>
          <a:p>
            <a:r>
              <a:rPr lang="en-US"/>
              <a:t>The subsequent reduction step, can be represented as another for loop.</a:t>
            </a:r>
          </a:p>
          <a:p>
            <a:r>
              <a:rPr lang="en-US"/>
              <a:t>Here it reads one element from difference array, checks if the newly read value is larger than the current max value, and updates the current max value if it’s the case. </a:t>
            </a:r>
          </a:p>
        </p:txBody>
      </p:sp>
      <p:sp>
        <p:nvSpPr>
          <p:cNvPr id="4" name="Slide Number Placeholder 3">
            <a:extLst>
              <a:ext uri="{FF2B5EF4-FFF2-40B4-BE49-F238E27FC236}">
                <a16:creationId xmlns:a16="http://schemas.microsoft.com/office/drawing/2014/main" id="{89A2CBFA-A1E5-6FE8-FCE7-F26C099D5312}"/>
              </a:ext>
            </a:extLst>
          </p:cNvPr>
          <p:cNvSpPr>
            <a:spLocks noGrp="1"/>
          </p:cNvSpPr>
          <p:nvPr>
            <p:ph type="sldNum" sz="quarter" idx="5"/>
          </p:nvPr>
        </p:nvSpPr>
        <p:spPr/>
        <p:txBody>
          <a:bodyPr/>
          <a:lstStyle/>
          <a:p>
            <a:fld id="{A93AD357-0C40-4436-9D38-C47D60C1C9C1}" type="slidenum">
              <a:rPr lang="en-US" smtClean="0"/>
              <a:pPr/>
              <a:t>50</a:t>
            </a:fld>
            <a:endParaRPr lang="en-US"/>
          </a:p>
        </p:txBody>
      </p:sp>
    </p:spTree>
    <p:extLst>
      <p:ext uri="{BB962C8B-B14F-4D97-AF65-F5344CB8AC3E}">
        <p14:creationId xmlns:p14="http://schemas.microsoft.com/office/powerpoint/2010/main" val="104752852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44A171-EC9B-1721-0668-B3E3B0FF66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A5BA25-0877-CB19-98C9-92C938CD5D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9E984A-4B2F-7BAA-91CE-1CCFB200AF68}"/>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Overall, this approach leads to 3N reads, where N is the size of the input 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It also write back N elements.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question is, if you had to implement this algorithm with just for loops, would you write it this way? </a:t>
            </a:r>
          </a:p>
        </p:txBody>
      </p:sp>
      <p:sp>
        <p:nvSpPr>
          <p:cNvPr id="4" name="Slide Number Placeholder 3">
            <a:extLst>
              <a:ext uri="{FF2B5EF4-FFF2-40B4-BE49-F238E27FC236}">
                <a16:creationId xmlns:a16="http://schemas.microsoft.com/office/drawing/2014/main" id="{3858FAE7-94B4-14E6-72FA-C06119179D9A}"/>
              </a:ext>
            </a:extLst>
          </p:cNvPr>
          <p:cNvSpPr>
            <a:spLocks noGrp="1"/>
          </p:cNvSpPr>
          <p:nvPr>
            <p:ph type="sldNum" sz="quarter" idx="5"/>
          </p:nvPr>
        </p:nvSpPr>
        <p:spPr/>
        <p:txBody>
          <a:bodyPr/>
          <a:lstStyle/>
          <a:p>
            <a:fld id="{A93AD357-0C40-4436-9D38-C47D60C1C9C1}" type="slidenum">
              <a:rPr lang="en-US" smtClean="0"/>
              <a:pPr/>
              <a:t>51</a:t>
            </a:fld>
            <a:endParaRPr lang="en-US"/>
          </a:p>
        </p:txBody>
      </p:sp>
    </p:spTree>
    <p:extLst>
      <p:ext uri="{BB962C8B-B14F-4D97-AF65-F5344CB8AC3E}">
        <p14:creationId xmlns:p14="http://schemas.microsoft.com/office/powerpoint/2010/main" val="129499914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0DFA7D-3F57-8515-2969-77715A4A65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E7FA9B-500D-4FB3-A148-8D1773D433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105594-20A9-86FA-C914-552D53DF9A3F}"/>
              </a:ext>
            </a:extLst>
          </p:cNvPr>
          <p:cNvSpPr>
            <a:spLocks noGrp="1"/>
          </p:cNvSpPr>
          <p:nvPr>
            <p:ph type="body" idx="1"/>
          </p:nvPr>
        </p:nvSpPr>
        <p:spPr/>
        <p:txBody>
          <a:bodyPr/>
          <a:lstStyle/>
          <a:p>
            <a:r>
              <a:rPr lang="en-US" b="0"/>
              <a:t>Personally, I’d implement this with a single reduction loop: for each element in a and b, compute the absolute difference on the fly and compare it to the current maximum. </a:t>
            </a:r>
          </a:p>
          <a:p>
            <a:r>
              <a:rPr lang="en-US" b="0"/>
              <a:t>This way, we only read 2N elements once, and we avoid any extra memory allocations.</a:t>
            </a:r>
          </a:p>
          <a:p>
            <a:r>
              <a:rPr lang="en-US" b="0"/>
              <a:t>Since this approach leads to 2x less memory accesses, I’d expect it to be much faster. </a:t>
            </a:r>
          </a:p>
          <a:p>
            <a:r>
              <a:rPr lang="en-US">
                <a:effectLst/>
                <a:latin typeface="Helvetica Neue" panose="02000503000000020004" pitchFamily="2" charset="0"/>
              </a:rPr>
              <a:t>The next question is: how do we get a parallel algorithm to implement this on-the-fly computation of absolute differences? </a:t>
            </a:r>
          </a:p>
          <a:p>
            <a:r>
              <a:rPr lang="en-US">
                <a:effectLst/>
                <a:latin typeface="Helvetica Neue" panose="02000503000000020004" pitchFamily="2" charset="0"/>
              </a:rPr>
              <a:t>And which parallel algorithm should we start with? </a:t>
            </a:r>
          </a:p>
          <a:p>
            <a:r>
              <a:rPr lang="en-US">
                <a:effectLst/>
                <a:latin typeface="Helvetica Neue" panose="02000503000000020004" pitchFamily="2" charset="0"/>
              </a:rPr>
              <a:t>Well, at least this part is straightforward - our loop already looks just like a standard reduction, except that it’s reducing absolute differences instead of the raw values. </a:t>
            </a:r>
          </a:p>
          <a:p>
            <a:r>
              <a:rPr lang="en-US">
                <a:effectLst/>
                <a:latin typeface="Helvetica Neue" panose="02000503000000020004" pitchFamily="2" charset="0"/>
              </a:rPr>
              <a:t>So, it has to be `thrust::reduce`. But how do we embed this logic of computing absolute differences in it?</a:t>
            </a:r>
          </a:p>
          <a:p>
            <a:r>
              <a:rPr lang="en-US">
                <a:effectLst/>
                <a:latin typeface="Helvetica Neue" panose="02000503000000020004" pitchFamily="2" charset="0"/>
              </a:rPr>
              <a:t>The answer is iterators.</a:t>
            </a:r>
          </a:p>
          <a:p>
            <a:r>
              <a:rPr lang="en-US">
                <a:effectLst/>
                <a:latin typeface="Helvetica Neue" panose="02000503000000020004" pitchFamily="2" charset="0"/>
              </a:rPr>
              <a:t>If you’re not familiar with the concept, don’t worry - we’ll quickly recap it now. </a:t>
            </a:r>
          </a:p>
        </p:txBody>
      </p:sp>
      <p:sp>
        <p:nvSpPr>
          <p:cNvPr id="4" name="Slide Number Placeholder 3">
            <a:extLst>
              <a:ext uri="{FF2B5EF4-FFF2-40B4-BE49-F238E27FC236}">
                <a16:creationId xmlns:a16="http://schemas.microsoft.com/office/drawing/2014/main" id="{21387698-DEA4-FE34-2D5D-69DB355AE507}"/>
              </a:ext>
            </a:extLst>
          </p:cNvPr>
          <p:cNvSpPr>
            <a:spLocks noGrp="1"/>
          </p:cNvSpPr>
          <p:nvPr>
            <p:ph type="sldNum" sz="quarter" idx="5"/>
          </p:nvPr>
        </p:nvSpPr>
        <p:spPr/>
        <p:txBody>
          <a:bodyPr/>
          <a:lstStyle/>
          <a:p>
            <a:fld id="{A93AD357-0C40-4436-9D38-C47D60C1C9C1}" type="slidenum">
              <a:rPr lang="en-US" smtClean="0"/>
              <a:pPr/>
              <a:t>52</a:t>
            </a:fld>
            <a:endParaRPr lang="en-US"/>
          </a:p>
        </p:txBody>
      </p:sp>
    </p:spTree>
    <p:extLst>
      <p:ext uri="{BB962C8B-B14F-4D97-AF65-F5344CB8AC3E}">
        <p14:creationId xmlns:p14="http://schemas.microsoft.com/office/powerpoint/2010/main" val="87239331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41C7ED-C900-0EA4-143B-A510C90D12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764C91D-E745-CE87-8F5D-B1C756BBC1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B70AE1-C900-E04F-666C-0AEF9CFC84E1}"/>
              </a:ext>
            </a:extLst>
          </p:cNvPr>
          <p:cNvSpPr>
            <a:spLocks noGrp="1"/>
          </p:cNvSpPr>
          <p:nvPr>
            <p:ph type="body" idx="1"/>
          </p:nvPr>
        </p:nvSpPr>
        <p:spPr/>
        <p:txBody>
          <a:bodyPr/>
          <a:lstStyle/>
          <a:p>
            <a:r>
              <a:rPr lang="en-US"/>
              <a:t>And it’s easiest to understand iterators by looking at their simplest form - pointers. </a:t>
            </a:r>
          </a:p>
          <a:p>
            <a:r>
              <a:rPr lang="en-US"/>
              <a:t>On the slide you can see a simple program that allocates an array with 3 elements.</a:t>
            </a:r>
          </a:p>
          <a:p>
            <a:r>
              <a:rPr lang="en-US"/>
              <a:t>Then we initialize a pointer with address of the first element.</a:t>
            </a:r>
          </a:p>
          <a:p>
            <a:r>
              <a:rPr lang="en-US"/>
              <a:t>We can then use square brackets, also called subscript operator, to reference underlying integer sequence.</a:t>
            </a:r>
          </a:p>
        </p:txBody>
      </p:sp>
      <p:sp>
        <p:nvSpPr>
          <p:cNvPr id="4" name="Slide Number Placeholder 3">
            <a:extLst>
              <a:ext uri="{FF2B5EF4-FFF2-40B4-BE49-F238E27FC236}">
                <a16:creationId xmlns:a16="http://schemas.microsoft.com/office/drawing/2014/main" id="{94A44FD1-0ED2-035E-A719-E9E25731C3E7}"/>
              </a:ext>
            </a:extLst>
          </p:cNvPr>
          <p:cNvSpPr>
            <a:spLocks noGrp="1"/>
          </p:cNvSpPr>
          <p:nvPr>
            <p:ph type="sldNum" sz="quarter" idx="5"/>
          </p:nvPr>
        </p:nvSpPr>
        <p:spPr/>
        <p:txBody>
          <a:bodyPr/>
          <a:lstStyle/>
          <a:p>
            <a:fld id="{A93AD357-0C40-4436-9D38-C47D60C1C9C1}" type="slidenum">
              <a:rPr lang="en-US" smtClean="0"/>
              <a:pPr/>
              <a:t>53</a:t>
            </a:fld>
            <a:endParaRPr lang="en-US"/>
          </a:p>
        </p:txBody>
      </p:sp>
    </p:spTree>
    <p:extLst>
      <p:ext uri="{BB962C8B-B14F-4D97-AF65-F5344CB8AC3E}">
        <p14:creationId xmlns:p14="http://schemas.microsoft.com/office/powerpoint/2010/main" val="6506600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DC5C7-2F34-46C1-E34A-5547E4F450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7A4C7E-F882-0FD6-AEF9-6A899313550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376A2B-5D36-63B1-F37A-2E25D84259D2}"/>
              </a:ext>
            </a:extLst>
          </p:cNvPr>
          <p:cNvSpPr>
            <a:spLocks noGrp="1"/>
          </p:cNvSpPr>
          <p:nvPr>
            <p:ph type="body" idx="1"/>
          </p:nvPr>
        </p:nvSpPr>
        <p:spPr/>
        <p:txBody>
          <a:bodyPr/>
          <a:lstStyle/>
          <a:p>
            <a:r>
              <a:rPr lang="en-US"/>
              <a:t>Here’s a very simple mental model for pointers - they store a physical memory address.</a:t>
            </a:r>
          </a:p>
          <a:p>
            <a:r>
              <a:rPr lang="en-US"/>
              <a:t>Besides that, pointers provide an array-style interface for accessing the data they point to. </a:t>
            </a:r>
          </a:p>
          <a:p>
            <a:r>
              <a:rPr lang="en-US"/>
              <a:t>So, if I write pointer at index zero, I get the first element of the sequence; if I write pointer at index one, that moves me to the second element in memory, and so on.</a:t>
            </a:r>
          </a:p>
        </p:txBody>
      </p:sp>
      <p:sp>
        <p:nvSpPr>
          <p:cNvPr id="4" name="Slide Number Placeholder 3">
            <a:extLst>
              <a:ext uri="{FF2B5EF4-FFF2-40B4-BE49-F238E27FC236}">
                <a16:creationId xmlns:a16="http://schemas.microsoft.com/office/drawing/2014/main" id="{CBFB9ECF-A8B0-BB97-6B17-086C411B3316}"/>
              </a:ext>
            </a:extLst>
          </p:cNvPr>
          <p:cNvSpPr>
            <a:spLocks noGrp="1"/>
          </p:cNvSpPr>
          <p:nvPr>
            <p:ph type="sldNum" sz="quarter" idx="5"/>
          </p:nvPr>
        </p:nvSpPr>
        <p:spPr/>
        <p:txBody>
          <a:bodyPr/>
          <a:lstStyle/>
          <a:p>
            <a:fld id="{A93AD357-0C40-4436-9D38-C47D60C1C9C1}" type="slidenum">
              <a:rPr lang="en-US" smtClean="0"/>
              <a:pPr/>
              <a:t>54</a:t>
            </a:fld>
            <a:endParaRPr lang="en-US"/>
          </a:p>
        </p:txBody>
      </p:sp>
    </p:spTree>
    <p:extLst>
      <p:ext uri="{BB962C8B-B14F-4D97-AF65-F5344CB8AC3E}">
        <p14:creationId xmlns:p14="http://schemas.microsoft.com/office/powerpoint/2010/main" val="963961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A322E9-827F-2635-5025-31CF43373E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76849F-4418-2E97-77DE-CF1DD579D38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B66B64-3241-702E-1F42-A4B21CBE5343}"/>
              </a:ext>
            </a:extLst>
          </p:cNvPr>
          <p:cNvSpPr>
            <a:spLocks noGrp="1"/>
          </p:cNvSpPr>
          <p:nvPr>
            <p:ph type="body" idx="1"/>
          </p:nvPr>
        </p:nvSpPr>
        <p:spPr/>
        <p:txBody>
          <a:bodyPr/>
          <a:lstStyle/>
          <a:p>
            <a:r>
              <a:rPr lang="en-US"/>
              <a:t>But the subscript operator isn’t limited to pointers and arrays.</a:t>
            </a:r>
          </a:p>
          <a:p>
            <a:r>
              <a:rPr lang="en-US"/>
              <a:t>If you think about how we access elements in thrust::vector or std::vector, we use the same square bracket notation. </a:t>
            </a:r>
          </a:p>
          <a:p>
            <a:r>
              <a:rPr lang="en-US"/>
              <a:t>Why does that work? Because in C++, we can define the subscript operator just like any other function. </a:t>
            </a:r>
          </a:p>
          <a:p>
            <a:r>
              <a:rPr lang="en-US"/>
              <a:t>In other words, when you write ‘vector at index 42’, 42 is passed as a parameter to the operator[] function inside the vector class.</a:t>
            </a:r>
          </a:p>
          <a:p>
            <a:r>
              <a:rPr lang="en-US"/>
              <a:t>If it’s hard to treat subscript operator as normal function, try replacing square brackets with parenthesis to recognize it as a normal function call.</a:t>
            </a:r>
          </a:p>
          <a:p>
            <a:r>
              <a:rPr lang="en-US"/>
              <a:t>Anyways, this flexibility allows us to give many objects pointer-like behavior, which brings us to iterators.</a:t>
            </a:r>
          </a:p>
        </p:txBody>
      </p:sp>
      <p:sp>
        <p:nvSpPr>
          <p:cNvPr id="4" name="Slide Number Placeholder 3">
            <a:extLst>
              <a:ext uri="{FF2B5EF4-FFF2-40B4-BE49-F238E27FC236}">
                <a16:creationId xmlns:a16="http://schemas.microsoft.com/office/drawing/2014/main" id="{E2FA4CE3-D052-8D42-AA6A-78CBCD515BAC}"/>
              </a:ext>
            </a:extLst>
          </p:cNvPr>
          <p:cNvSpPr>
            <a:spLocks noGrp="1"/>
          </p:cNvSpPr>
          <p:nvPr>
            <p:ph type="sldNum" sz="quarter" idx="5"/>
          </p:nvPr>
        </p:nvSpPr>
        <p:spPr/>
        <p:txBody>
          <a:bodyPr/>
          <a:lstStyle/>
          <a:p>
            <a:fld id="{A93AD357-0C40-4436-9D38-C47D60C1C9C1}" type="slidenum">
              <a:rPr lang="en-US" smtClean="0"/>
              <a:pPr/>
              <a:t>55</a:t>
            </a:fld>
            <a:endParaRPr lang="en-US"/>
          </a:p>
        </p:txBody>
      </p:sp>
    </p:spTree>
    <p:extLst>
      <p:ext uri="{BB962C8B-B14F-4D97-AF65-F5344CB8AC3E}">
        <p14:creationId xmlns:p14="http://schemas.microsoft.com/office/powerpoint/2010/main" val="392707000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9DE63A-0665-0871-E76E-49AF9CE9F04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7126540-236A-9D9A-48F2-480F9BAE65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863CFF-8722-AD7C-3320-C5CFDB0E3FF3}"/>
              </a:ext>
            </a:extLst>
          </p:cNvPr>
          <p:cNvSpPr>
            <a:spLocks noGrp="1"/>
          </p:cNvSpPr>
          <p:nvPr>
            <p:ph type="body" idx="1"/>
          </p:nvPr>
        </p:nvSpPr>
        <p:spPr/>
        <p:txBody>
          <a:bodyPr/>
          <a:lstStyle/>
          <a:p>
            <a:r>
              <a:rPr lang="en-US"/>
              <a:t>Since we can put any code in the subscript operator, we don’t have to limit ourselves to the concept of physical memory at all. </a:t>
            </a:r>
          </a:p>
          <a:p>
            <a:r>
              <a:rPr lang="en-US"/>
              <a:t>For example, imagine a type whose subscript operator just returns whatever index you pass in. Pass it 42, you get 42. </a:t>
            </a:r>
          </a:p>
          <a:p>
            <a:r>
              <a:rPr lang="en-US"/>
              <a:t>That might seem pointless at first but trust me - by the end of this course, this little trick will become one of your best friends!</a:t>
            </a:r>
          </a:p>
        </p:txBody>
      </p:sp>
      <p:sp>
        <p:nvSpPr>
          <p:cNvPr id="4" name="Slide Number Placeholder 3">
            <a:extLst>
              <a:ext uri="{FF2B5EF4-FFF2-40B4-BE49-F238E27FC236}">
                <a16:creationId xmlns:a16="http://schemas.microsoft.com/office/drawing/2014/main" id="{D2187F4C-4D86-200F-E239-FA53915B6DB8}"/>
              </a:ext>
            </a:extLst>
          </p:cNvPr>
          <p:cNvSpPr>
            <a:spLocks noGrp="1"/>
          </p:cNvSpPr>
          <p:nvPr>
            <p:ph type="sldNum" sz="quarter" idx="5"/>
          </p:nvPr>
        </p:nvSpPr>
        <p:spPr/>
        <p:txBody>
          <a:bodyPr/>
          <a:lstStyle/>
          <a:p>
            <a:fld id="{A93AD357-0C40-4436-9D38-C47D60C1C9C1}" type="slidenum">
              <a:rPr lang="en-US" smtClean="0"/>
              <a:pPr/>
              <a:t>56</a:t>
            </a:fld>
            <a:endParaRPr lang="en-US"/>
          </a:p>
        </p:txBody>
      </p:sp>
    </p:spTree>
    <p:extLst>
      <p:ext uri="{BB962C8B-B14F-4D97-AF65-F5344CB8AC3E}">
        <p14:creationId xmlns:p14="http://schemas.microsoft.com/office/powerpoint/2010/main" val="253817822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C1AF09-A3D2-5FE5-F3D7-693C4E7E4E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2ABABF-F485-638D-D7AA-1B8798057F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E0B2C2-8AC7-6FCB-DFB3-C0BCC301AD77}"/>
              </a:ext>
            </a:extLst>
          </p:cNvPr>
          <p:cNvSpPr>
            <a:spLocks noGrp="1"/>
          </p:cNvSpPr>
          <p:nvPr>
            <p:ph type="body" idx="1"/>
          </p:nvPr>
        </p:nvSpPr>
        <p:spPr/>
        <p:txBody>
          <a:bodyPr/>
          <a:lstStyle/>
          <a:p>
            <a:r>
              <a:rPr lang="en-US"/>
              <a:t>So now let’s compare the pointer-based code on the left with our custom type on the right. </a:t>
            </a:r>
          </a:p>
          <a:p>
            <a:r>
              <a:rPr lang="en-US"/>
              <a:t>When we pass in an index of zero, both print zero. </a:t>
            </a:r>
          </a:p>
          <a:p>
            <a:r>
              <a:rPr lang="en-US"/>
              <a:t>When we pass in an index of one, both print one, and so on.</a:t>
            </a:r>
          </a:p>
          <a:p>
            <a:r>
              <a:rPr lang="en-US"/>
              <a:t>Functionally, there’s no difference. </a:t>
            </a:r>
          </a:p>
          <a:p>
            <a:r>
              <a:rPr lang="en-US"/>
              <a:t>But because a pointer is tied to actual physical memory, every time you use the subscript operator, you’re performing a memory access. </a:t>
            </a:r>
          </a:p>
          <a:p>
            <a:r>
              <a:rPr lang="en-US"/>
              <a:t>That means if you read N elements, you’ll have N memory accesses.</a:t>
            </a:r>
          </a:p>
          <a:p>
            <a:r>
              <a:rPr lang="en-US"/>
              <a:t>Our custom type, on the other hand, simply returns the index you pass in, with no memory access at all. </a:t>
            </a:r>
          </a:p>
          <a:p>
            <a:r>
              <a:rPr lang="en-US"/>
              <a:t>In theory, that can give much better performance. </a:t>
            </a:r>
          </a:p>
          <a:p>
            <a:r>
              <a:rPr lang="en-US"/>
              <a:t>And from the algorithm’s point of view, notice how both interfaces look exactly the same: we just use square brackets. </a:t>
            </a:r>
          </a:p>
          <a:p>
            <a:r>
              <a:rPr lang="en-US"/>
              <a:t>Whether those brackets trigger a memory read or simply return the index doesn’t matter for the rest of the code - and that’s a key concept behind how iterators work.</a:t>
            </a:r>
          </a:p>
        </p:txBody>
      </p:sp>
      <p:sp>
        <p:nvSpPr>
          <p:cNvPr id="4" name="Slide Number Placeholder 3">
            <a:extLst>
              <a:ext uri="{FF2B5EF4-FFF2-40B4-BE49-F238E27FC236}">
                <a16:creationId xmlns:a16="http://schemas.microsoft.com/office/drawing/2014/main" id="{8232E9DB-179B-ED9D-3ED1-3B83C0F7D978}"/>
              </a:ext>
            </a:extLst>
          </p:cNvPr>
          <p:cNvSpPr>
            <a:spLocks noGrp="1"/>
          </p:cNvSpPr>
          <p:nvPr>
            <p:ph type="sldNum" sz="quarter" idx="5"/>
          </p:nvPr>
        </p:nvSpPr>
        <p:spPr/>
        <p:txBody>
          <a:bodyPr/>
          <a:lstStyle/>
          <a:p>
            <a:fld id="{A93AD357-0C40-4436-9D38-C47D60C1C9C1}" type="slidenum">
              <a:rPr lang="en-US" smtClean="0"/>
              <a:pPr/>
              <a:t>57</a:t>
            </a:fld>
            <a:endParaRPr lang="en-US"/>
          </a:p>
        </p:txBody>
      </p:sp>
    </p:spTree>
    <p:extLst>
      <p:ext uri="{BB962C8B-B14F-4D97-AF65-F5344CB8AC3E}">
        <p14:creationId xmlns:p14="http://schemas.microsoft.com/office/powerpoint/2010/main" val="15799122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E3FC0-CE9F-2340-3322-D1BCCC809A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5A7B13-06B7-9F22-1685-C475AEDE62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C84F71-BD71-AFBD-2C3A-9D254C9281BF}"/>
              </a:ext>
            </a:extLst>
          </p:cNvPr>
          <p:cNvSpPr>
            <a:spLocks noGrp="1"/>
          </p:cNvSpPr>
          <p:nvPr>
            <p:ph type="body" idx="1"/>
          </p:nvPr>
        </p:nvSpPr>
        <p:spPr/>
        <p:txBody>
          <a:bodyPr/>
          <a:lstStyle/>
          <a:p>
            <a:r>
              <a:rPr lang="en-US"/>
              <a:t>You can think of iterators as a generalization of pointers. </a:t>
            </a:r>
          </a:p>
          <a:p>
            <a:r>
              <a:rPr lang="en-US"/>
              <a:t>They provide the same interface, think subscript operator, increment, etc., but they’re not limited to actual memory accesses. </a:t>
            </a:r>
          </a:p>
          <a:p>
            <a:r>
              <a:rPr lang="en-US"/>
              <a:t>The type we just explored is called a counting iterator: it presents an infinite sequence of integers without allocating a single byte. </a:t>
            </a:r>
          </a:p>
          <a:p>
            <a:r>
              <a:rPr lang="en-US"/>
              <a:t>I’m showing you its code just to help build a mental model, but you won’t ever need to write one yourself. It’s the concept that’s important.</a:t>
            </a:r>
          </a:p>
        </p:txBody>
      </p:sp>
      <p:sp>
        <p:nvSpPr>
          <p:cNvPr id="4" name="Slide Number Placeholder 3">
            <a:extLst>
              <a:ext uri="{FF2B5EF4-FFF2-40B4-BE49-F238E27FC236}">
                <a16:creationId xmlns:a16="http://schemas.microsoft.com/office/drawing/2014/main" id="{A42DD437-6AFF-72C4-456F-C71620637153}"/>
              </a:ext>
            </a:extLst>
          </p:cNvPr>
          <p:cNvSpPr>
            <a:spLocks noGrp="1"/>
          </p:cNvSpPr>
          <p:nvPr>
            <p:ph type="sldNum" sz="quarter" idx="5"/>
          </p:nvPr>
        </p:nvSpPr>
        <p:spPr/>
        <p:txBody>
          <a:bodyPr/>
          <a:lstStyle/>
          <a:p>
            <a:fld id="{A93AD357-0C40-4436-9D38-C47D60C1C9C1}" type="slidenum">
              <a:rPr lang="en-US" smtClean="0"/>
              <a:pPr/>
              <a:t>58</a:t>
            </a:fld>
            <a:endParaRPr lang="en-US"/>
          </a:p>
        </p:txBody>
      </p:sp>
    </p:spTree>
    <p:extLst>
      <p:ext uri="{BB962C8B-B14F-4D97-AF65-F5344CB8AC3E}">
        <p14:creationId xmlns:p14="http://schemas.microsoft.com/office/powerpoint/2010/main" val="1255381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8E86C0-027C-D656-2BD5-F120A5C5C8D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070936-7504-E452-F0DB-2A9DFD561C5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242C9C-A609-61E2-FFF5-A1247556AF44}"/>
              </a:ext>
            </a:extLst>
          </p:cNvPr>
          <p:cNvSpPr>
            <a:spLocks noGrp="1"/>
          </p:cNvSpPr>
          <p:nvPr>
            <p:ph type="body" idx="1"/>
          </p:nvPr>
        </p:nvSpPr>
        <p:spPr/>
        <p:txBody>
          <a:bodyPr/>
          <a:lstStyle/>
          <a:p>
            <a:r>
              <a:rPr lang="en-US"/>
              <a:t>The counting iterator we just saw doesn’t make any memory accesses, but not every iterator works that way. </a:t>
            </a:r>
          </a:p>
          <a:p>
            <a:r>
              <a:rPr lang="en-US"/>
              <a:t>For example, imagine a ‘transform iterator’ that references an underlying pointer. </a:t>
            </a:r>
          </a:p>
          <a:p>
            <a:r>
              <a:rPr lang="en-US"/>
              <a:t>Every time you call its subscript operator, instead of returning the original element directly, it might multiply that element by two before giving it back. </a:t>
            </a:r>
          </a:p>
          <a:p>
            <a:r>
              <a:rPr lang="en-US"/>
              <a:t>From the outside, it looks like the entire sequence was scaled - if you look at index one, you get two, even though the underlying data still stores one.</a:t>
            </a:r>
          </a:p>
          <a:p>
            <a:r>
              <a:rPr lang="en-US"/>
              <a:t>Notice that the result of the multiplication isn’t stored anywhere; it’s computed on the fly each time you access an element.</a:t>
            </a:r>
          </a:p>
        </p:txBody>
      </p:sp>
      <p:sp>
        <p:nvSpPr>
          <p:cNvPr id="4" name="Slide Number Placeholder 3">
            <a:extLst>
              <a:ext uri="{FF2B5EF4-FFF2-40B4-BE49-F238E27FC236}">
                <a16:creationId xmlns:a16="http://schemas.microsoft.com/office/drawing/2014/main" id="{5E9A391C-294D-3992-370A-15FFDAF5A0CA}"/>
              </a:ext>
            </a:extLst>
          </p:cNvPr>
          <p:cNvSpPr>
            <a:spLocks noGrp="1"/>
          </p:cNvSpPr>
          <p:nvPr>
            <p:ph type="sldNum" sz="quarter" idx="5"/>
          </p:nvPr>
        </p:nvSpPr>
        <p:spPr/>
        <p:txBody>
          <a:bodyPr/>
          <a:lstStyle/>
          <a:p>
            <a:fld id="{A93AD357-0C40-4436-9D38-C47D60C1C9C1}" type="slidenum">
              <a:rPr lang="en-US" smtClean="0"/>
              <a:pPr/>
              <a:t>59</a:t>
            </a:fld>
            <a:endParaRPr lang="en-US"/>
          </a:p>
        </p:txBody>
      </p:sp>
    </p:spTree>
    <p:extLst>
      <p:ext uri="{BB962C8B-B14F-4D97-AF65-F5344CB8AC3E}">
        <p14:creationId xmlns:p14="http://schemas.microsoft.com/office/powerpoint/2010/main" val="29392150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1CEF5A-1CA1-02E9-52ED-CB3F1D41FD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3D1BA4-D83D-3126-BA86-F9C90A936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D70105-6DC6-25BA-7F2A-AEEF7ACE5593}"/>
              </a:ext>
            </a:extLst>
          </p:cNvPr>
          <p:cNvSpPr>
            <a:spLocks noGrp="1"/>
          </p:cNvSpPr>
          <p:nvPr>
            <p:ph type="body" idx="1"/>
          </p:nvPr>
        </p:nvSpPr>
        <p:spPr/>
        <p:txBody>
          <a:bodyPr/>
          <a:lstStyle/>
          <a:p>
            <a:r>
              <a:rPr lang="en-US">
                <a:effectLst/>
                <a:latin typeface="Helvetica Neue" panose="02000503000000020004" pitchFamily="2" charset="0"/>
              </a:rPr>
              <a:t>Let’s start small and see what happens when N is equal to 512. </a:t>
            </a:r>
          </a:p>
          <a:p>
            <a:r>
              <a:rPr lang="en-US">
                <a:effectLst/>
                <a:latin typeface="Helvetica Neue" panose="02000503000000020004" pitchFamily="2" charset="0"/>
              </a:rPr>
              <a:t>While this may be a lot of cups for a kitchen, it’s actually too little data to take advantage of parallelism on either the GPU or the CPU to that matter. </a:t>
            </a:r>
          </a:p>
          <a:p>
            <a:r>
              <a:rPr lang="en-US">
                <a:effectLst/>
                <a:latin typeface="Helvetica Neue" panose="02000503000000020004" pitchFamily="2" charset="0"/>
              </a:rPr>
              <a:t>On this slide you can see the time it take to solve the problem.</a:t>
            </a:r>
          </a:p>
          <a:p>
            <a:r>
              <a:rPr lang="en-US">
                <a:effectLst/>
                <a:latin typeface="Helvetica Neue" panose="02000503000000020004" pitchFamily="2" charset="0"/>
              </a:rPr>
              <a:t>So, the lower the bar the better. </a:t>
            </a:r>
          </a:p>
          <a:p>
            <a:r>
              <a:rPr lang="en-US">
                <a:effectLst/>
                <a:latin typeface="Helvetica Neue" panose="02000503000000020004" pitchFamily="2" charset="0"/>
              </a:rPr>
              <a:t>In this scenario, single-threaded CPU code runs so quickly that we can’t even see the bar representing it.</a:t>
            </a:r>
          </a:p>
          <a:p>
            <a:r>
              <a:rPr lang="en-US">
                <a:effectLst/>
                <a:latin typeface="Helvetica Neue" panose="02000503000000020004" pitchFamily="2" charset="0"/>
              </a:rPr>
              <a:t>In fact, here single-threaded CPU code is 150 times faster than multi-threaded code and 200 times faster than the GPU.</a:t>
            </a:r>
          </a:p>
          <a:p>
            <a:r>
              <a:rPr lang="en-US">
                <a:effectLst/>
                <a:latin typeface="Helvetica Neue" panose="02000503000000020004" pitchFamily="2" charset="0"/>
              </a:rPr>
              <a:t>This happens because the overhead of launching threads and managing parallelism outweighs the benefits of increased throughput. </a:t>
            </a:r>
          </a:p>
          <a:p>
            <a:r>
              <a:rPr lang="en-US">
                <a:effectLst/>
                <a:latin typeface="Helvetica Neue" panose="02000503000000020004" pitchFamily="2" charset="0"/>
              </a:rPr>
              <a:t>For such small workloads, a single-threaded CPU approach is usually the most efficient.</a:t>
            </a:r>
          </a:p>
        </p:txBody>
      </p:sp>
      <p:sp>
        <p:nvSpPr>
          <p:cNvPr id="4" name="Slide Number Placeholder 3">
            <a:extLst>
              <a:ext uri="{FF2B5EF4-FFF2-40B4-BE49-F238E27FC236}">
                <a16:creationId xmlns:a16="http://schemas.microsoft.com/office/drawing/2014/main" id="{5495ADA0-17E3-A927-3DC8-10C158F7E61B}"/>
              </a:ext>
            </a:extLst>
          </p:cNvPr>
          <p:cNvSpPr>
            <a:spLocks noGrp="1"/>
          </p:cNvSpPr>
          <p:nvPr>
            <p:ph type="sldNum" sz="quarter" idx="5"/>
          </p:nvPr>
        </p:nvSpPr>
        <p:spPr/>
        <p:txBody>
          <a:bodyPr/>
          <a:lstStyle/>
          <a:p>
            <a:fld id="{A93AD357-0C40-4436-9D38-C47D60C1C9C1}" type="slidenum">
              <a:rPr lang="en-US" smtClean="0"/>
              <a:pPr/>
              <a:t>6</a:t>
            </a:fld>
            <a:endParaRPr lang="en-US"/>
          </a:p>
        </p:txBody>
      </p:sp>
    </p:spTree>
    <p:extLst>
      <p:ext uri="{BB962C8B-B14F-4D97-AF65-F5344CB8AC3E}">
        <p14:creationId xmlns:p14="http://schemas.microsoft.com/office/powerpoint/2010/main" val="4865795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4725A8-AEA2-F33C-9198-39656FC395F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E2DF3BA-E6BE-7976-6809-D3DC515F03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A8AA51C-321C-D421-CB04-796806A88F19}"/>
              </a:ext>
            </a:extLst>
          </p:cNvPr>
          <p:cNvSpPr>
            <a:spLocks noGrp="1"/>
          </p:cNvSpPr>
          <p:nvPr>
            <p:ph type="body" idx="1"/>
          </p:nvPr>
        </p:nvSpPr>
        <p:spPr/>
        <p:txBody>
          <a:bodyPr/>
          <a:lstStyle/>
          <a:p>
            <a:r>
              <a:rPr lang="en-US"/>
              <a:t>We can take this even further by implementing a ‘zip iterator’ that references two sequences at once. </a:t>
            </a:r>
          </a:p>
          <a:p>
            <a:r>
              <a:rPr lang="en-US"/>
              <a:t>Its subscript operator returns a tuple containing one element from each sequence. </a:t>
            </a:r>
          </a:p>
          <a:p>
            <a:r>
              <a:rPr lang="en-US"/>
              <a:t>So, if we access the iterator at index zero, we might get (0, 5), which corresponds exactly to a[0] and b[0], as shown on the slide.</a:t>
            </a:r>
          </a:p>
        </p:txBody>
      </p:sp>
      <p:sp>
        <p:nvSpPr>
          <p:cNvPr id="4" name="Slide Number Placeholder 3">
            <a:extLst>
              <a:ext uri="{FF2B5EF4-FFF2-40B4-BE49-F238E27FC236}">
                <a16:creationId xmlns:a16="http://schemas.microsoft.com/office/drawing/2014/main" id="{20E443D6-B486-09E1-2B4F-9E052BF51AA5}"/>
              </a:ext>
            </a:extLst>
          </p:cNvPr>
          <p:cNvSpPr>
            <a:spLocks noGrp="1"/>
          </p:cNvSpPr>
          <p:nvPr>
            <p:ph type="sldNum" sz="quarter" idx="5"/>
          </p:nvPr>
        </p:nvSpPr>
        <p:spPr/>
        <p:txBody>
          <a:bodyPr/>
          <a:lstStyle/>
          <a:p>
            <a:fld id="{A93AD357-0C40-4436-9D38-C47D60C1C9C1}" type="slidenum">
              <a:rPr lang="en-US" smtClean="0"/>
              <a:pPr/>
              <a:t>60</a:t>
            </a:fld>
            <a:endParaRPr lang="en-US"/>
          </a:p>
        </p:txBody>
      </p:sp>
    </p:spTree>
    <p:extLst>
      <p:ext uri="{BB962C8B-B14F-4D97-AF65-F5344CB8AC3E}">
        <p14:creationId xmlns:p14="http://schemas.microsoft.com/office/powerpoint/2010/main" val="182919116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EF3B1A-2706-0485-54B0-37DCA8CE65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AD9535-5E40-719F-3994-6DAB78B06C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0AA164-3E3C-C1AE-D5FD-F88F896B4889}"/>
              </a:ext>
            </a:extLst>
          </p:cNvPr>
          <p:cNvSpPr>
            <a:spLocks noGrp="1"/>
          </p:cNvSpPr>
          <p:nvPr>
            <p:ph type="body" idx="1"/>
          </p:nvPr>
        </p:nvSpPr>
        <p:spPr/>
        <p:txBody>
          <a:bodyPr/>
          <a:lstStyle/>
          <a:p>
            <a:r>
              <a:rPr lang="en-US"/>
              <a:t>The real power of iterators shows up when we start combining them. </a:t>
            </a:r>
          </a:p>
          <a:p>
            <a:r>
              <a:rPr lang="en-US"/>
              <a:t>For example, imagine a transform iterator that uses a zip iterator inside. </a:t>
            </a:r>
          </a:p>
          <a:p>
            <a:r>
              <a:rPr lang="en-US"/>
              <a:t>Each time you call its subscript operator with index `</a:t>
            </a:r>
            <a:r>
              <a:rPr lang="en-US" err="1"/>
              <a:t>i</a:t>
            </a:r>
            <a:r>
              <a:rPr lang="en-US"/>
              <a:t>`, it first fetches two values - one from sequence a, one from sequence b - then computes their absolute difference and returns it. </a:t>
            </a:r>
          </a:p>
          <a:p>
            <a:r>
              <a:rPr lang="en-US"/>
              <a:t>That’s exactly what we needed for our maximum difference algorithm! </a:t>
            </a:r>
          </a:p>
          <a:p>
            <a:r>
              <a:rPr lang="en-US"/>
              <a:t>If we pass this ‘transformed zip iterator’ to a reduction algorithm, it’ll treat it just like a regular pointer and read values as usual, but under the hood, every access fetches two elements, computes the absolute difference, and hands it over.</a:t>
            </a:r>
          </a:p>
          <a:p>
            <a:r>
              <a:rPr lang="en-US"/>
              <a:t>All of that without ever writing those intermediate differences back to memory.</a:t>
            </a:r>
          </a:p>
        </p:txBody>
      </p:sp>
      <p:sp>
        <p:nvSpPr>
          <p:cNvPr id="4" name="Slide Number Placeholder 3">
            <a:extLst>
              <a:ext uri="{FF2B5EF4-FFF2-40B4-BE49-F238E27FC236}">
                <a16:creationId xmlns:a16="http://schemas.microsoft.com/office/drawing/2014/main" id="{2291F188-FF30-4182-64A1-69D9E6DE932A}"/>
              </a:ext>
            </a:extLst>
          </p:cNvPr>
          <p:cNvSpPr>
            <a:spLocks noGrp="1"/>
          </p:cNvSpPr>
          <p:nvPr>
            <p:ph type="sldNum" sz="quarter" idx="5"/>
          </p:nvPr>
        </p:nvSpPr>
        <p:spPr/>
        <p:txBody>
          <a:bodyPr/>
          <a:lstStyle/>
          <a:p>
            <a:fld id="{A93AD357-0C40-4436-9D38-C47D60C1C9C1}" type="slidenum">
              <a:rPr lang="en-US" smtClean="0"/>
              <a:pPr/>
              <a:t>61</a:t>
            </a:fld>
            <a:endParaRPr lang="en-US"/>
          </a:p>
        </p:txBody>
      </p:sp>
    </p:spTree>
    <p:extLst>
      <p:ext uri="{BB962C8B-B14F-4D97-AF65-F5344CB8AC3E}">
        <p14:creationId xmlns:p14="http://schemas.microsoft.com/office/powerpoint/2010/main" val="26963872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011A3-6F4B-EE6C-9E1A-DED237DD52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5A0669C-0FD6-CD29-2A8F-93E1F6A293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20BFAC-9ECB-040A-90B2-8536330DE94B}"/>
              </a:ext>
            </a:extLst>
          </p:cNvPr>
          <p:cNvSpPr>
            <a:spLocks noGrp="1"/>
          </p:cNvSpPr>
          <p:nvPr>
            <p:ph type="body" idx="1"/>
          </p:nvPr>
        </p:nvSpPr>
        <p:spPr/>
        <p:txBody>
          <a:bodyPr/>
          <a:lstStyle/>
          <a:p>
            <a:r>
              <a:rPr lang="en-US"/>
              <a:t>In reality, production-grade iterator implementations are much more complex than the simplified examples we’ve shown on these slides. </a:t>
            </a:r>
          </a:p>
          <a:p>
            <a:r>
              <a:rPr lang="en-US"/>
              <a:t>Luckily, you don’t have to build them yourself. </a:t>
            </a:r>
          </a:p>
          <a:p>
            <a:r>
              <a:rPr lang="en-US"/>
              <a:t>Thrust already provides a variety of ready-to-use iterators, including counting, zip, and transform iterators. </a:t>
            </a:r>
          </a:p>
          <a:p>
            <a:r>
              <a:rPr lang="en-US"/>
              <a:t>Let’s take a look at how to work with those in practice.</a:t>
            </a:r>
          </a:p>
        </p:txBody>
      </p:sp>
      <p:sp>
        <p:nvSpPr>
          <p:cNvPr id="4" name="Slide Number Placeholder 3">
            <a:extLst>
              <a:ext uri="{FF2B5EF4-FFF2-40B4-BE49-F238E27FC236}">
                <a16:creationId xmlns:a16="http://schemas.microsoft.com/office/drawing/2014/main" id="{5BF9FC9A-6823-F12E-A6C9-E3AC697CA06C}"/>
              </a:ext>
            </a:extLst>
          </p:cNvPr>
          <p:cNvSpPr>
            <a:spLocks noGrp="1"/>
          </p:cNvSpPr>
          <p:nvPr>
            <p:ph type="sldNum" sz="quarter" idx="5"/>
          </p:nvPr>
        </p:nvSpPr>
        <p:spPr/>
        <p:txBody>
          <a:bodyPr/>
          <a:lstStyle/>
          <a:p>
            <a:fld id="{A93AD357-0C40-4436-9D38-C47D60C1C9C1}" type="slidenum">
              <a:rPr lang="en-US" smtClean="0"/>
              <a:pPr/>
              <a:t>62</a:t>
            </a:fld>
            <a:endParaRPr lang="en-US"/>
          </a:p>
        </p:txBody>
      </p:sp>
    </p:spTree>
    <p:extLst>
      <p:ext uri="{BB962C8B-B14F-4D97-AF65-F5344CB8AC3E}">
        <p14:creationId xmlns:p14="http://schemas.microsoft.com/office/powerpoint/2010/main" val="50951565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4082F0-924E-BDD3-8A80-D8054AEDE0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12713C-8650-C589-A6EE-D7E7C14657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D16A8D-48F1-40FC-4EC0-1BC1A3E42193}"/>
              </a:ext>
            </a:extLst>
          </p:cNvPr>
          <p:cNvSpPr>
            <a:spLocks noGrp="1"/>
          </p:cNvSpPr>
          <p:nvPr>
            <p:ph type="body" idx="1"/>
          </p:nvPr>
        </p:nvSpPr>
        <p:spPr/>
        <p:txBody>
          <a:bodyPr/>
          <a:lstStyle/>
          <a:p>
            <a:r>
              <a:rPr lang="en-US"/>
              <a:t>`thrust::</a:t>
            </a:r>
            <a:r>
              <a:rPr lang="en-US" err="1"/>
              <a:t>make_counting_iterator</a:t>
            </a:r>
            <a:r>
              <a:rPr lang="en-US"/>
              <a:t>` takes an integer that tells it where to start counting. </a:t>
            </a:r>
          </a:p>
          <a:p>
            <a:r>
              <a:rPr lang="en-US"/>
              <a:t>For example, in the code on the slide, we pass it into `thrust::</a:t>
            </a:r>
            <a:r>
              <a:rPr lang="en-US" err="1"/>
              <a:t>for_each</a:t>
            </a:r>
            <a:r>
              <a:rPr lang="en-US"/>
              <a:t>` to print out the first 42 elements. </a:t>
            </a:r>
          </a:p>
          <a:p>
            <a:r>
              <a:rPr lang="en-US"/>
              <a:t>If we create a counting iterator that starts at 1, the output will be 1, 2, 3, and so on, up to 42.</a:t>
            </a:r>
          </a:p>
        </p:txBody>
      </p:sp>
      <p:sp>
        <p:nvSpPr>
          <p:cNvPr id="4" name="Slide Number Placeholder 3">
            <a:extLst>
              <a:ext uri="{FF2B5EF4-FFF2-40B4-BE49-F238E27FC236}">
                <a16:creationId xmlns:a16="http://schemas.microsoft.com/office/drawing/2014/main" id="{426A4B8A-3D29-8AC7-284B-9D050462620B}"/>
              </a:ext>
            </a:extLst>
          </p:cNvPr>
          <p:cNvSpPr>
            <a:spLocks noGrp="1"/>
          </p:cNvSpPr>
          <p:nvPr>
            <p:ph type="sldNum" sz="quarter" idx="5"/>
          </p:nvPr>
        </p:nvSpPr>
        <p:spPr/>
        <p:txBody>
          <a:bodyPr/>
          <a:lstStyle/>
          <a:p>
            <a:fld id="{A93AD357-0C40-4436-9D38-C47D60C1C9C1}" type="slidenum">
              <a:rPr lang="en-US" smtClean="0"/>
              <a:pPr/>
              <a:t>63</a:t>
            </a:fld>
            <a:endParaRPr lang="en-US"/>
          </a:p>
        </p:txBody>
      </p:sp>
    </p:spTree>
    <p:extLst>
      <p:ext uri="{BB962C8B-B14F-4D97-AF65-F5344CB8AC3E}">
        <p14:creationId xmlns:p14="http://schemas.microsoft.com/office/powerpoint/2010/main" val="15205328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8943CA-0DBC-69EC-D57A-AEE22694C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8E3A8A-6AD0-7D9C-AA5B-20C3F4FBD2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906C70-236D-0BE8-E5E7-0E87A58B5EDC}"/>
              </a:ext>
            </a:extLst>
          </p:cNvPr>
          <p:cNvSpPr>
            <a:spLocks noGrp="1"/>
          </p:cNvSpPr>
          <p:nvPr>
            <p:ph type="body" idx="1"/>
          </p:nvPr>
        </p:nvSpPr>
        <p:spPr/>
        <p:txBody>
          <a:bodyPr/>
          <a:lstStyle/>
          <a:p>
            <a:r>
              <a:rPr lang="en-US"/>
              <a:t>`thrust::</a:t>
            </a:r>
            <a:r>
              <a:rPr lang="en-US" err="1"/>
              <a:t>make_transform_iterator</a:t>
            </a:r>
            <a:r>
              <a:rPr lang="en-US"/>
              <a:t>` takes two things:</a:t>
            </a:r>
          </a:p>
          <a:p>
            <a:r>
              <a:rPr lang="en-US"/>
              <a:t>- An iterator pointing to your underlying data, and</a:t>
            </a:r>
          </a:p>
          <a:p>
            <a:r>
              <a:rPr lang="en-US"/>
              <a:t>- A transformation function that does something to each element</a:t>
            </a:r>
          </a:p>
          <a:p>
            <a:r>
              <a:rPr lang="en-US"/>
              <a:t>For example, on the slide we have a Thrust vector containing a simple sequence like 1, 2, 3, and so on</a:t>
            </a:r>
          </a:p>
          <a:p>
            <a:r>
              <a:rPr lang="en-US"/>
              <a:t>We then pass the beginning of that vector as the first parameter to `</a:t>
            </a:r>
            <a:r>
              <a:rPr lang="en-US" err="1"/>
              <a:t>make_transform_iterator</a:t>
            </a:r>
            <a:r>
              <a:rPr lang="en-US"/>
              <a:t>`, and as the second parameter, we provide a function that doubles any value it receives</a:t>
            </a:r>
          </a:p>
          <a:p>
            <a:r>
              <a:rPr lang="en-US"/>
              <a:t>That means when we iterate over this transform iterator, each element is automatically multiplied by two on the fly.</a:t>
            </a:r>
          </a:p>
          <a:p>
            <a:r>
              <a:rPr lang="en-US"/>
              <a:t>If our underlying sequence was 1, 2, 3, 4…, then the transform iterator produces 2, 4, 6, 8, and so on. </a:t>
            </a:r>
          </a:p>
          <a:p>
            <a:r>
              <a:rPr lang="en-US"/>
              <a:t>Notice that we never actually store these doubled values in memory; they’re generated each time we access an element through the iterator.</a:t>
            </a:r>
          </a:p>
        </p:txBody>
      </p:sp>
      <p:sp>
        <p:nvSpPr>
          <p:cNvPr id="4" name="Slide Number Placeholder 3">
            <a:extLst>
              <a:ext uri="{FF2B5EF4-FFF2-40B4-BE49-F238E27FC236}">
                <a16:creationId xmlns:a16="http://schemas.microsoft.com/office/drawing/2014/main" id="{D24F981C-B5A0-0691-CB95-27E3B10876C4}"/>
              </a:ext>
            </a:extLst>
          </p:cNvPr>
          <p:cNvSpPr>
            <a:spLocks noGrp="1"/>
          </p:cNvSpPr>
          <p:nvPr>
            <p:ph type="sldNum" sz="quarter" idx="5"/>
          </p:nvPr>
        </p:nvSpPr>
        <p:spPr/>
        <p:txBody>
          <a:bodyPr/>
          <a:lstStyle/>
          <a:p>
            <a:fld id="{A93AD357-0C40-4436-9D38-C47D60C1C9C1}" type="slidenum">
              <a:rPr lang="en-US" smtClean="0"/>
              <a:pPr/>
              <a:t>64</a:t>
            </a:fld>
            <a:endParaRPr lang="en-US"/>
          </a:p>
        </p:txBody>
      </p:sp>
    </p:spTree>
    <p:extLst>
      <p:ext uri="{BB962C8B-B14F-4D97-AF65-F5344CB8AC3E}">
        <p14:creationId xmlns:p14="http://schemas.microsoft.com/office/powerpoint/2010/main" val="169906804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BE9E6-F134-FC0A-4672-FFADA9ECC8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C28F6C0-95AA-01F4-9DA6-A4A4E05BD5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8DFDBF-CAAB-ADCC-492D-F8869C666641}"/>
              </a:ext>
            </a:extLst>
          </p:cNvPr>
          <p:cNvSpPr>
            <a:spLocks noGrp="1"/>
          </p:cNvSpPr>
          <p:nvPr>
            <p:ph type="body" idx="1"/>
          </p:nvPr>
        </p:nvSpPr>
        <p:spPr/>
        <p:txBody>
          <a:bodyPr/>
          <a:lstStyle/>
          <a:p>
            <a:r>
              <a:rPr lang="en-US"/>
              <a:t>Now let’s take a look at an example using `thrust::</a:t>
            </a:r>
            <a:r>
              <a:rPr lang="en-US" err="1"/>
              <a:t>make_zip_iterator</a:t>
            </a:r>
            <a:r>
              <a:rPr lang="en-US"/>
              <a:t>`. </a:t>
            </a:r>
          </a:p>
          <a:p>
            <a:r>
              <a:rPr lang="en-US"/>
              <a:t>We have two thrust vectors, a and b. </a:t>
            </a:r>
          </a:p>
          <a:p>
            <a:r>
              <a:rPr lang="en-US"/>
              <a:t>The first one holds {0, 1, 2}, and the second holds {5, 4, 2}.</a:t>
            </a:r>
          </a:p>
          <a:p>
            <a:r>
              <a:rPr lang="en-US"/>
              <a:t>We then call `thrust::</a:t>
            </a:r>
            <a:r>
              <a:rPr lang="en-US" err="1"/>
              <a:t>make_zip_iterator</a:t>
            </a:r>
            <a:r>
              <a:rPr lang="en-US"/>
              <a:t>(</a:t>
            </a:r>
            <a:r>
              <a:rPr lang="en-US" err="1"/>
              <a:t>a.begin</a:t>
            </a:r>
            <a:r>
              <a:rPr lang="en-US"/>
              <a:t>(), </a:t>
            </a:r>
            <a:r>
              <a:rPr lang="en-US" err="1"/>
              <a:t>b.begin</a:t>
            </a:r>
            <a:r>
              <a:rPr lang="en-US"/>
              <a:t>())` to create an iterator that pairs up elements from both vectors: the element at index 0 in a is zipped with the element at index 0 in b, and so on. </a:t>
            </a:r>
          </a:p>
          <a:p>
            <a:r>
              <a:rPr lang="en-US"/>
              <a:t>That gives us sequence of pairs like (0, 5), (1, 4), (2, 2).</a:t>
            </a:r>
          </a:p>
          <a:p>
            <a:endParaRPr lang="en-US"/>
          </a:p>
        </p:txBody>
      </p:sp>
      <p:sp>
        <p:nvSpPr>
          <p:cNvPr id="4" name="Slide Number Placeholder 3">
            <a:extLst>
              <a:ext uri="{FF2B5EF4-FFF2-40B4-BE49-F238E27FC236}">
                <a16:creationId xmlns:a16="http://schemas.microsoft.com/office/drawing/2014/main" id="{02DDD65B-54B4-70F2-B147-28D232E748B4}"/>
              </a:ext>
            </a:extLst>
          </p:cNvPr>
          <p:cNvSpPr>
            <a:spLocks noGrp="1"/>
          </p:cNvSpPr>
          <p:nvPr>
            <p:ph type="sldNum" sz="quarter" idx="5"/>
          </p:nvPr>
        </p:nvSpPr>
        <p:spPr/>
        <p:txBody>
          <a:bodyPr/>
          <a:lstStyle/>
          <a:p>
            <a:fld id="{A93AD357-0C40-4436-9D38-C47D60C1C9C1}" type="slidenum">
              <a:rPr lang="en-US" smtClean="0"/>
              <a:pPr/>
              <a:t>65</a:t>
            </a:fld>
            <a:endParaRPr lang="en-US"/>
          </a:p>
        </p:txBody>
      </p:sp>
    </p:spTree>
    <p:extLst>
      <p:ext uri="{BB962C8B-B14F-4D97-AF65-F5344CB8AC3E}">
        <p14:creationId xmlns:p14="http://schemas.microsoft.com/office/powerpoint/2010/main" val="337462404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72BD16-4A2B-AA37-BE8B-2CF93F9084A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3714A7-36B3-D77B-0BB8-585DE404DE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416967-AD41-5842-FEEC-89FE74B09D99}"/>
              </a:ext>
            </a:extLst>
          </p:cNvPr>
          <p:cNvSpPr>
            <a:spLocks noGrp="1"/>
          </p:cNvSpPr>
          <p:nvPr>
            <p:ph type="body" idx="1"/>
          </p:nvPr>
        </p:nvSpPr>
        <p:spPr/>
        <p:txBody>
          <a:bodyPr/>
          <a:lstStyle/>
          <a:p>
            <a:r>
              <a:rPr lang="en-US"/>
              <a:t>As we discussed, our plan for the maximum difference problem is to combine a zip iterator with a transform iterator. </a:t>
            </a:r>
          </a:p>
          <a:p>
            <a:r>
              <a:rPr lang="en-US"/>
              <a:t>In this code, we do exactly that. </a:t>
            </a:r>
          </a:p>
          <a:p>
            <a:r>
              <a:rPr lang="en-US"/>
              <a:t>First, we use `</a:t>
            </a:r>
            <a:r>
              <a:rPr lang="en-US" err="1"/>
              <a:t>make_zip_iterator</a:t>
            </a:r>
            <a:r>
              <a:rPr lang="en-US"/>
              <a:t> on </a:t>
            </a:r>
            <a:r>
              <a:rPr lang="en-US" err="1"/>
              <a:t>a.begin</a:t>
            </a:r>
            <a:r>
              <a:rPr lang="en-US"/>
              <a:t>() and </a:t>
            </a:r>
            <a:r>
              <a:rPr lang="en-US" err="1"/>
              <a:t>b.begin</a:t>
            </a:r>
            <a:r>
              <a:rPr lang="en-US"/>
              <a:t>()`. </a:t>
            </a:r>
          </a:p>
          <a:p>
            <a:r>
              <a:rPr lang="en-US"/>
              <a:t>That gives us an iterator which, at each index, returns a tuple of two floats - one from a and one from b.</a:t>
            </a:r>
          </a:p>
          <a:p>
            <a:r>
              <a:rPr lang="en-US"/>
              <a:t>Next, we pass that zip iterator into `</a:t>
            </a:r>
            <a:r>
              <a:rPr lang="en-US" err="1"/>
              <a:t>make_transform_iterator</a:t>
            </a:r>
            <a:r>
              <a:rPr lang="en-US"/>
              <a:t>`, along with a lambda function. </a:t>
            </a:r>
          </a:p>
          <a:p>
            <a:r>
              <a:rPr lang="en-US"/>
              <a:t>Because the zip iterator returns a tuple of floats, that’s exactly what the lambda function should have as a parameter. </a:t>
            </a:r>
          </a:p>
          <a:p>
            <a:r>
              <a:rPr lang="en-US"/>
              <a:t>For each tuple, we extract the two values using thrust::get, compute the absolute difference, and return that result. </a:t>
            </a:r>
          </a:p>
          <a:p>
            <a:r>
              <a:rPr lang="en-US"/>
              <a:t>So, for the first elements in a and b, if the tuple is (0, 5), the transform iterator returns abs(0 - 5), which is 5.</a:t>
            </a:r>
          </a:p>
        </p:txBody>
      </p:sp>
      <p:sp>
        <p:nvSpPr>
          <p:cNvPr id="4" name="Slide Number Placeholder 3">
            <a:extLst>
              <a:ext uri="{FF2B5EF4-FFF2-40B4-BE49-F238E27FC236}">
                <a16:creationId xmlns:a16="http://schemas.microsoft.com/office/drawing/2014/main" id="{53AC88CA-3A25-EB29-643A-894746F20DA4}"/>
              </a:ext>
            </a:extLst>
          </p:cNvPr>
          <p:cNvSpPr>
            <a:spLocks noGrp="1"/>
          </p:cNvSpPr>
          <p:nvPr>
            <p:ph type="sldNum" sz="quarter" idx="5"/>
          </p:nvPr>
        </p:nvSpPr>
        <p:spPr/>
        <p:txBody>
          <a:bodyPr/>
          <a:lstStyle/>
          <a:p>
            <a:fld id="{A93AD357-0C40-4436-9D38-C47D60C1C9C1}" type="slidenum">
              <a:rPr lang="en-US" smtClean="0"/>
              <a:pPr/>
              <a:t>66</a:t>
            </a:fld>
            <a:endParaRPr lang="en-US"/>
          </a:p>
        </p:txBody>
      </p:sp>
    </p:spTree>
    <p:extLst>
      <p:ext uri="{BB962C8B-B14F-4D97-AF65-F5344CB8AC3E}">
        <p14:creationId xmlns:p14="http://schemas.microsoft.com/office/powerpoint/2010/main" val="57315244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3BE782-CD35-A9A6-8578-CDAACBE1DB0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CDB47B-F102-E9CE-4940-F63FB414CC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DB52A41-9346-F8D4-E5E8-ECD58D2C8B28}"/>
              </a:ext>
            </a:extLst>
          </p:cNvPr>
          <p:cNvSpPr>
            <a:spLocks noGrp="1"/>
          </p:cNvSpPr>
          <p:nvPr>
            <p:ph type="body" idx="1"/>
          </p:nvPr>
        </p:nvSpPr>
        <p:spPr/>
        <p:txBody>
          <a:bodyPr/>
          <a:lstStyle/>
          <a:p>
            <a:r>
              <a:rPr lang="en-US"/>
              <a:t>From the reduction’s perspective, it’s just reading a single float each time. </a:t>
            </a:r>
          </a:p>
          <a:p>
            <a:r>
              <a:rPr lang="en-US"/>
              <a:t>But behind the scenes, our transform iterator grabs two floats - one from a and one from b vectors - calculates the difference on the fly, and returns that result, without any extra reads or writes. </a:t>
            </a:r>
          </a:p>
          <a:p>
            <a:r>
              <a:rPr lang="en-US"/>
              <a:t>So, in total, we only need 2N memory accesses, which is exactly the improvement we aimed for. </a:t>
            </a:r>
          </a:p>
          <a:p>
            <a:r>
              <a:rPr lang="en-US"/>
              <a:t>Now let’s see if this reduced memory traffic actually improves performance. </a:t>
            </a:r>
          </a:p>
        </p:txBody>
      </p:sp>
      <p:sp>
        <p:nvSpPr>
          <p:cNvPr id="4" name="Slide Number Placeholder 3">
            <a:extLst>
              <a:ext uri="{FF2B5EF4-FFF2-40B4-BE49-F238E27FC236}">
                <a16:creationId xmlns:a16="http://schemas.microsoft.com/office/drawing/2014/main" id="{0A838D78-9FA5-8F17-6173-244982EC0C1B}"/>
              </a:ext>
            </a:extLst>
          </p:cNvPr>
          <p:cNvSpPr>
            <a:spLocks noGrp="1"/>
          </p:cNvSpPr>
          <p:nvPr>
            <p:ph type="sldNum" sz="quarter" idx="5"/>
          </p:nvPr>
        </p:nvSpPr>
        <p:spPr/>
        <p:txBody>
          <a:bodyPr/>
          <a:lstStyle/>
          <a:p>
            <a:fld id="{A93AD357-0C40-4436-9D38-C47D60C1C9C1}" type="slidenum">
              <a:rPr lang="en-US" smtClean="0"/>
              <a:pPr/>
              <a:t>67</a:t>
            </a:fld>
            <a:endParaRPr lang="en-US"/>
          </a:p>
        </p:txBody>
      </p:sp>
    </p:spTree>
    <p:extLst>
      <p:ext uri="{BB962C8B-B14F-4D97-AF65-F5344CB8AC3E}">
        <p14:creationId xmlns:p14="http://schemas.microsoft.com/office/powerpoint/2010/main" val="28174882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A2382C-F6D0-97D9-C115-4A9B9342794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73167A-FF3E-D505-C89E-57FAAA7C59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52322D-AF0B-69AC-D498-1C14C7531C19}"/>
              </a:ext>
            </a:extLst>
          </p:cNvPr>
          <p:cNvSpPr>
            <a:spLocks noGrp="1"/>
          </p:cNvSpPr>
          <p:nvPr>
            <p:ph type="body" idx="1"/>
          </p:nvPr>
        </p:nvSpPr>
        <p:spPr/>
        <p:txBody>
          <a:bodyPr/>
          <a:lstStyle/>
          <a:p>
            <a:r>
              <a:rPr lang="en-US"/>
              <a:t>On this slide, we have normalized elapsed times for different vector sizes. Remember, lower is better. </a:t>
            </a:r>
          </a:p>
          <a:p>
            <a:r>
              <a:rPr lang="en-US"/>
              <a:t>You can see that using fancy iterators is about twice as fast as storing the temporary differences in memory. </a:t>
            </a:r>
          </a:p>
          <a:p>
            <a:r>
              <a:rPr lang="en-US"/>
              <a:t>And this comparison doesn’t even include the cost of allocating space for those temporary arrays. </a:t>
            </a:r>
          </a:p>
          <a:p>
            <a:r>
              <a:rPr lang="en-US"/>
              <a:t>If we factor in the allocation overhead, the speedup could climb to around 70 times!</a:t>
            </a:r>
          </a:p>
          <a:p>
            <a:r>
              <a:rPr lang="en-US"/>
              <a:t>But performance isn’t the only benefit. </a:t>
            </a:r>
          </a:p>
          <a:p>
            <a:r>
              <a:rPr lang="en-US"/>
              <a:t>Fancy iterators also drastically reduce memory usage. </a:t>
            </a:r>
          </a:p>
          <a:p>
            <a:r>
              <a:rPr lang="en-US"/>
              <a:t>For instance, if your GPU has 8GB of memory and each vector takes up 4GB, then you’ve essentially used up all available space by just storing a and b. </a:t>
            </a:r>
          </a:p>
          <a:p>
            <a:r>
              <a:rPr lang="en-US"/>
              <a:t>In that scenario, a materializing approach—which needs extra storage for the difference vector—would fail. </a:t>
            </a:r>
          </a:p>
          <a:p>
            <a:r>
              <a:rPr lang="en-US"/>
              <a:t>Meanwhile, the fancy-iterator-based version requires no extra space and would work just fine.</a:t>
            </a:r>
          </a:p>
        </p:txBody>
      </p:sp>
      <p:sp>
        <p:nvSpPr>
          <p:cNvPr id="4" name="Slide Number Placeholder 3">
            <a:extLst>
              <a:ext uri="{FF2B5EF4-FFF2-40B4-BE49-F238E27FC236}">
                <a16:creationId xmlns:a16="http://schemas.microsoft.com/office/drawing/2014/main" id="{AE355704-AD73-9C13-1FBC-022D010DDD63}"/>
              </a:ext>
            </a:extLst>
          </p:cNvPr>
          <p:cNvSpPr>
            <a:spLocks noGrp="1"/>
          </p:cNvSpPr>
          <p:nvPr>
            <p:ph type="sldNum" sz="quarter" idx="5"/>
          </p:nvPr>
        </p:nvSpPr>
        <p:spPr/>
        <p:txBody>
          <a:bodyPr/>
          <a:lstStyle/>
          <a:p>
            <a:fld id="{A93AD357-0C40-4436-9D38-C47D60C1C9C1}" type="slidenum">
              <a:rPr lang="en-US" smtClean="0"/>
              <a:pPr/>
              <a:t>68</a:t>
            </a:fld>
            <a:endParaRPr lang="en-US"/>
          </a:p>
        </p:txBody>
      </p:sp>
    </p:spTree>
    <p:extLst>
      <p:ext uri="{BB962C8B-B14F-4D97-AF65-F5344CB8AC3E}">
        <p14:creationId xmlns:p14="http://schemas.microsoft.com/office/powerpoint/2010/main" val="352571843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03A6CC-61C8-D9B4-D545-D549650773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1B663D-2281-50E3-6C88-3F9A2CCBA9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C95A27-BE02-F4BC-BB06-8237FAD0CB14}"/>
              </a:ext>
            </a:extLst>
          </p:cNvPr>
          <p:cNvSpPr>
            <a:spLocks noGrp="1"/>
          </p:cNvSpPr>
          <p:nvPr>
            <p:ph type="body" idx="1"/>
          </p:nvPr>
        </p:nvSpPr>
        <p:spPr/>
        <p:txBody>
          <a:bodyPr/>
          <a:lstStyle/>
          <a:p>
            <a:r>
              <a:rPr lang="en-US"/>
              <a:t>Most of the parallel algorithms we’ve seen so far are very challenging to implement efficiently.</a:t>
            </a:r>
          </a:p>
          <a:p>
            <a:r>
              <a:rPr lang="en-US"/>
              <a:t>That’s why it’s crucial for you to understand how to adopt these accelerated libraries to your unique use cases without having to re-implement them.</a:t>
            </a:r>
          </a:p>
          <a:p>
            <a:r>
              <a:rPr lang="en-US"/>
              <a:t>Let’s pause and verify your understanding of how to extend parallel algorithms to your unique use cases.</a:t>
            </a:r>
          </a:p>
          <a:p>
            <a:r>
              <a:rPr lang="en-US"/>
              <a:t>This time we want to calculate the variance of a temperature dataset, which requires us to compute the squared difference of each element from the mean. </a:t>
            </a:r>
          </a:p>
          <a:p>
            <a:r>
              <a:rPr lang="en-US"/>
              <a:t>A naive approach would create a whole new buffer in memory to store these squared differences, which wastes both time and space. </a:t>
            </a:r>
          </a:p>
          <a:p>
            <a:r>
              <a:rPr lang="en-US"/>
              <a:t>Instead, you already know how to handle this using ‘fancy iterators’ - we’ll compute squared differences on the fly, feeding them straight into the reduction without ever creating a separate array.</a:t>
            </a:r>
          </a:p>
          <a:p>
            <a:r>
              <a:rPr lang="en-US"/>
              <a:t>In the code snippet, you’ll see a placeholder for </a:t>
            </a:r>
            <a:r>
              <a:rPr lang="en-US" err="1"/>
              <a:t>squared_differences</a:t>
            </a:r>
            <a:r>
              <a:rPr lang="en-US"/>
              <a:t>. </a:t>
            </a:r>
          </a:p>
          <a:p>
            <a:r>
              <a:rPr lang="en-US"/>
              <a:t>Your task is to replace that placeholder with a transform iterator that, when dereferenced, returns squared difference of incoming value with the mean. </a:t>
            </a:r>
          </a:p>
          <a:p>
            <a:r>
              <a:rPr lang="en-US"/>
              <a:t>For this exercise you have 10 minutes starting now. </a:t>
            </a:r>
          </a:p>
          <a:p>
            <a:endParaRPr lang="en-US"/>
          </a:p>
        </p:txBody>
      </p:sp>
      <p:sp>
        <p:nvSpPr>
          <p:cNvPr id="4" name="Slide Number Placeholder 3">
            <a:extLst>
              <a:ext uri="{FF2B5EF4-FFF2-40B4-BE49-F238E27FC236}">
                <a16:creationId xmlns:a16="http://schemas.microsoft.com/office/drawing/2014/main" id="{9A1D5F05-4FFB-3C53-6AAF-1735C774D245}"/>
              </a:ext>
            </a:extLst>
          </p:cNvPr>
          <p:cNvSpPr>
            <a:spLocks noGrp="1"/>
          </p:cNvSpPr>
          <p:nvPr>
            <p:ph type="sldNum" sz="quarter" idx="5"/>
          </p:nvPr>
        </p:nvSpPr>
        <p:spPr/>
        <p:txBody>
          <a:bodyPr/>
          <a:lstStyle/>
          <a:p>
            <a:fld id="{A93AD357-0C40-4436-9D38-C47D60C1C9C1}" type="slidenum">
              <a:rPr lang="en-US" smtClean="0"/>
              <a:pPr/>
              <a:t>69</a:t>
            </a:fld>
            <a:endParaRPr lang="en-US"/>
          </a:p>
        </p:txBody>
      </p:sp>
    </p:spTree>
    <p:extLst>
      <p:ext uri="{BB962C8B-B14F-4D97-AF65-F5344CB8AC3E}">
        <p14:creationId xmlns:p14="http://schemas.microsoft.com/office/powerpoint/2010/main" val="31100883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905A0A-D32F-0EB3-BD6D-63D5DD4E81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14CDB4-0D58-5053-5783-1C5A0F33F4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159BF4-926E-01CB-A4C7-9320E8DF7EF9}"/>
              </a:ext>
            </a:extLst>
          </p:cNvPr>
          <p:cNvSpPr>
            <a:spLocks noGrp="1"/>
          </p:cNvSpPr>
          <p:nvPr>
            <p:ph type="body" idx="1"/>
          </p:nvPr>
        </p:nvSpPr>
        <p:spPr/>
        <p:txBody>
          <a:bodyPr/>
          <a:lstStyle/>
          <a:p>
            <a:r>
              <a:rPr lang="en-US">
                <a:effectLst/>
                <a:latin typeface="Helvetica Neue" panose="02000503000000020004" pitchFamily="2" charset="0"/>
              </a:rPr>
              <a:t>Now let’s scale up to 65,000 objects. </a:t>
            </a:r>
          </a:p>
          <a:p>
            <a:r>
              <a:rPr lang="en-US">
                <a:effectLst/>
                <a:latin typeface="Helvetica Neue" panose="02000503000000020004" pitchFamily="2" charset="0"/>
              </a:rPr>
              <a:t>At this size, the multi-threaded CPU code finally overtakes the single-threaded approach.</a:t>
            </a:r>
          </a:p>
          <a:p>
            <a:r>
              <a:rPr lang="en-US">
                <a:effectLst/>
                <a:latin typeface="Helvetica Neue" panose="02000503000000020004" pitchFamily="2" charset="0"/>
              </a:rPr>
              <a:t>Increased memory and arithmetic throughput of multi-threaded CPU code finally overcomes mentioned overheads. </a:t>
            </a:r>
          </a:p>
          <a:p>
            <a:r>
              <a:rPr lang="en-US">
                <a:effectLst/>
                <a:latin typeface="Helvetica Neue" panose="02000503000000020004" pitchFamily="2" charset="0"/>
              </a:rPr>
              <a:t>But we can’t say this about GPU yet.</a:t>
            </a:r>
          </a:p>
          <a:p>
            <a:r>
              <a:rPr lang="en-US">
                <a:effectLst/>
                <a:latin typeface="Helvetica Neue" panose="02000503000000020004" pitchFamily="2" charset="0"/>
              </a:rPr>
              <a:t>At this problem size, it performs similar to the single-threaded code. </a:t>
            </a:r>
          </a:p>
        </p:txBody>
      </p:sp>
      <p:sp>
        <p:nvSpPr>
          <p:cNvPr id="4" name="Slide Number Placeholder 3">
            <a:extLst>
              <a:ext uri="{FF2B5EF4-FFF2-40B4-BE49-F238E27FC236}">
                <a16:creationId xmlns:a16="http://schemas.microsoft.com/office/drawing/2014/main" id="{122B49CD-11CD-8A02-7BFC-08BF785901F2}"/>
              </a:ext>
            </a:extLst>
          </p:cNvPr>
          <p:cNvSpPr>
            <a:spLocks noGrp="1"/>
          </p:cNvSpPr>
          <p:nvPr>
            <p:ph type="sldNum" sz="quarter" idx="5"/>
          </p:nvPr>
        </p:nvSpPr>
        <p:spPr/>
        <p:txBody>
          <a:bodyPr/>
          <a:lstStyle/>
          <a:p>
            <a:fld id="{A93AD357-0C40-4436-9D38-C47D60C1C9C1}" type="slidenum">
              <a:rPr lang="en-US" smtClean="0"/>
              <a:pPr/>
              <a:t>7</a:t>
            </a:fld>
            <a:endParaRPr lang="en-US"/>
          </a:p>
        </p:txBody>
      </p:sp>
    </p:spTree>
    <p:extLst>
      <p:ext uri="{BB962C8B-B14F-4D97-AF65-F5344CB8AC3E}">
        <p14:creationId xmlns:p14="http://schemas.microsoft.com/office/powerpoint/2010/main" val="130413263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578DEB-4E59-15A1-E1BA-2B49542C9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14D5079-B1E6-EFE8-1588-F9DF34AFD3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3A6D37D-623A-FFE2-20E1-A9E2452AF6EB}"/>
              </a:ext>
            </a:extLst>
          </p:cNvPr>
          <p:cNvSpPr>
            <a:spLocks noGrp="1"/>
          </p:cNvSpPr>
          <p:nvPr>
            <p:ph type="body" idx="1"/>
          </p:nvPr>
        </p:nvSpPr>
        <p:spPr/>
        <p:txBody>
          <a:bodyPr/>
          <a:lstStyle/>
          <a:p>
            <a:r>
              <a:rPr lang="en-US"/>
              <a:t>The solution is straightforward: we use a Thrust transform iterator. </a:t>
            </a:r>
          </a:p>
          <a:p>
            <a:r>
              <a:rPr lang="en-US"/>
              <a:t>This time, we capture the mean in our lambda and compute each element’s squared difference on the fly. </a:t>
            </a:r>
          </a:p>
          <a:p>
            <a:r>
              <a:rPr lang="en-US"/>
              <a:t>By now, you should have a clear idea of how to apply fancy iterators and parallel algorithms in practice.</a:t>
            </a:r>
          </a:p>
          <a:p>
            <a:r>
              <a:rPr lang="en-US"/>
              <a:t>So, it’s a good time to complicate our simulator even further! </a:t>
            </a:r>
          </a:p>
        </p:txBody>
      </p:sp>
      <p:sp>
        <p:nvSpPr>
          <p:cNvPr id="4" name="Slide Number Placeholder 3">
            <a:extLst>
              <a:ext uri="{FF2B5EF4-FFF2-40B4-BE49-F238E27FC236}">
                <a16:creationId xmlns:a16="http://schemas.microsoft.com/office/drawing/2014/main" id="{A71BF3B0-424E-CFED-F0F1-CBB8AE2FF813}"/>
              </a:ext>
            </a:extLst>
          </p:cNvPr>
          <p:cNvSpPr>
            <a:spLocks noGrp="1"/>
          </p:cNvSpPr>
          <p:nvPr>
            <p:ph type="sldNum" sz="quarter" idx="5"/>
          </p:nvPr>
        </p:nvSpPr>
        <p:spPr/>
        <p:txBody>
          <a:bodyPr/>
          <a:lstStyle/>
          <a:p>
            <a:fld id="{A93AD357-0C40-4436-9D38-C47D60C1C9C1}" type="slidenum">
              <a:rPr lang="en-US" smtClean="0"/>
              <a:pPr/>
              <a:t>70</a:t>
            </a:fld>
            <a:endParaRPr lang="en-US"/>
          </a:p>
        </p:txBody>
      </p:sp>
    </p:spTree>
    <p:extLst>
      <p:ext uri="{BB962C8B-B14F-4D97-AF65-F5344CB8AC3E}">
        <p14:creationId xmlns:p14="http://schemas.microsoft.com/office/powerpoint/2010/main" val="169630965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5EC5B9-BAC6-8E36-BCB2-F9F3864B7F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A99ED-562E-3C18-3C95-B0D64F3E667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C9C973-A6DA-4E2A-73DD-CE2E0CAEE70C}"/>
              </a:ext>
            </a:extLst>
          </p:cNvPr>
          <p:cNvSpPr>
            <a:spLocks noGrp="1"/>
          </p:cNvSpPr>
          <p:nvPr>
            <p:ph type="body" idx="1"/>
          </p:nvPr>
        </p:nvSpPr>
        <p:spPr/>
        <p:txBody>
          <a:bodyPr/>
          <a:lstStyle/>
          <a:p>
            <a:r>
              <a:rPr lang="en-US"/>
              <a:t>So far, we’ve looked at simple temperature simulations where each cell or object evolved on its own, independent of the others. </a:t>
            </a:r>
          </a:p>
          <a:p>
            <a:r>
              <a:rPr lang="en-US"/>
              <a:t>Of course, that isn’t very realistic.</a:t>
            </a:r>
          </a:p>
          <a:p>
            <a:r>
              <a:rPr lang="en-US"/>
              <a:t>Now that we’re comfortable with fancy iterators, parallel algorithms, and execution spaces, let’s tackle a slightly more complex scenario: the 2D heat equation.</a:t>
            </a:r>
          </a:p>
          <a:p>
            <a:r>
              <a:rPr lang="en-US"/>
              <a:t>On the screen, you can see the computational stencil that we’ll use. </a:t>
            </a:r>
          </a:p>
          <a:p>
            <a:r>
              <a:rPr lang="en-US"/>
              <a:t>Each cell’s temperature in the next time step depends not only on its current temperature, but also on its four neighbors - left, right, top, and bottom. </a:t>
            </a:r>
          </a:p>
          <a:p>
            <a:r>
              <a:rPr lang="en-US"/>
              <a:t>Let’s see how we can implement this scheme. </a:t>
            </a:r>
          </a:p>
        </p:txBody>
      </p:sp>
      <p:sp>
        <p:nvSpPr>
          <p:cNvPr id="4" name="Slide Number Placeholder 3">
            <a:extLst>
              <a:ext uri="{FF2B5EF4-FFF2-40B4-BE49-F238E27FC236}">
                <a16:creationId xmlns:a16="http://schemas.microsoft.com/office/drawing/2014/main" id="{D87D7E9A-0AE8-39C5-7B96-50A89BA61E1A}"/>
              </a:ext>
            </a:extLst>
          </p:cNvPr>
          <p:cNvSpPr>
            <a:spLocks noGrp="1"/>
          </p:cNvSpPr>
          <p:nvPr>
            <p:ph type="sldNum" sz="quarter" idx="5"/>
          </p:nvPr>
        </p:nvSpPr>
        <p:spPr/>
        <p:txBody>
          <a:bodyPr/>
          <a:lstStyle/>
          <a:p>
            <a:fld id="{A93AD357-0C40-4436-9D38-C47D60C1C9C1}" type="slidenum">
              <a:rPr lang="en-US" smtClean="0"/>
              <a:pPr/>
              <a:t>71</a:t>
            </a:fld>
            <a:endParaRPr lang="en-US"/>
          </a:p>
        </p:txBody>
      </p:sp>
    </p:spTree>
    <p:extLst>
      <p:ext uri="{BB962C8B-B14F-4D97-AF65-F5344CB8AC3E}">
        <p14:creationId xmlns:p14="http://schemas.microsoft.com/office/powerpoint/2010/main" val="404866583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40941F-B3CA-9688-A679-150950F62C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0DBB57-E233-2B6A-A888-2CA610AFFF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E0CF2E-734A-58F3-53FB-A1DD10BCD7D4}"/>
              </a:ext>
            </a:extLst>
          </p:cNvPr>
          <p:cNvSpPr>
            <a:spLocks noGrp="1"/>
          </p:cNvSpPr>
          <p:nvPr>
            <p:ph type="body" idx="1"/>
          </p:nvPr>
        </p:nvSpPr>
        <p:spPr/>
        <p:txBody>
          <a:bodyPr/>
          <a:lstStyle/>
          <a:p>
            <a:r>
              <a:rPr lang="en-US"/>
              <a:t>In code, the 2D heat equation might look something like this. </a:t>
            </a:r>
          </a:p>
          <a:p>
            <a:r>
              <a:rPr lang="en-US"/>
              <a:t>Don’t worry about the specific math or constants here.</a:t>
            </a:r>
          </a:p>
          <a:p>
            <a:r>
              <a:rPr lang="en-US"/>
              <a:t>Instead, try focusing on the data access pattern. </a:t>
            </a:r>
          </a:p>
        </p:txBody>
      </p:sp>
      <p:sp>
        <p:nvSpPr>
          <p:cNvPr id="4" name="Slide Number Placeholder 3">
            <a:extLst>
              <a:ext uri="{FF2B5EF4-FFF2-40B4-BE49-F238E27FC236}">
                <a16:creationId xmlns:a16="http://schemas.microsoft.com/office/drawing/2014/main" id="{57517F73-BDD7-648A-A9EB-55053810738B}"/>
              </a:ext>
            </a:extLst>
          </p:cNvPr>
          <p:cNvSpPr>
            <a:spLocks noGrp="1"/>
          </p:cNvSpPr>
          <p:nvPr>
            <p:ph type="sldNum" sz="quarter" idx="5"/>
          </p:nvPr>
        </p:nvSpPr>
        <p:spPr/>
        <p:txBody>
          <a:bodyPr/>
          <a:lstStyle/>
          <a:p>
            <a:fld id="{A93AD357-0C40-4436-9D38-C47D60C1C9C1}" type="slidenum">
              <a:rPr lang="en-US" smtClean="0"/>
              <a:pPr/>
              <a:t>72</a:t>
            </a:fld>
            <a:endParaRPr lang="en-US"/>
          </a:p>
        </p:txBody>
      </p:sp>
    </p:spTree>
    <p:extLst>
      <p:ext uri="{BB962C8B-B14F-4D97-AF65-F5344CB8AC3E}">
        <p14:creationId xmlns:p14="http://schemas.microsoft.com/office/powerpoint/2010/main" val="191127621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8B495-AAF0-B6AE-1507-0DAA80516E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C2227E-6FEC-8AA2-3B77-4CB8FAD0E7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02316C-6028-D02C-CB5B-4D0EBD5720BB}"/>
              </a:ext>
            </a:extLst>
          </p:cNvPr>
          <p:cNvSpPr>
            <a:spLocks noGrp="1"/>
          </p:cNvSpPr>
          <p:nvPr>
            <p:ph type="body" idx="1"/>
          </p:nvPr>
        </p:nvSpPr>
        <p:spPr/>
        <p:txBody>
          <a:bodyPr/>
          <a:lstStyle/>
          <a:p>
            <a:r>
              <a:rPr lang="en-US" b="0"/>
              <a:t>First, we have to read temperatures of the left and right neighbors of a given cell.</a:t>
            </a:r>
          </a:p>
          <a:p>
            <a:r>
              <a:rPr lang="en-US" b="0"/>
              <a:t>A 2D array is typically laid out in row-major order, meaning each row is placed sequentially in memory. </a:t>
            </a:r>
          </a:p>
          <a:p>
            <a:r>
              <a:rPr lang="en-US" b="0"/>
              <a:t>To find a flattened 1D index of a 2D row / column index, we can multiply row index by the width of our grid and then add column index.</a:t>
            </a:r>
          </a:p>
          <a:p>
            <a:r>
              <a:rPr lang="en-US" b="0"/>
              <a:t>Here:</a:t>
            </a:r>
          </a:p>
          <a:p>
            <a:r>
              <a:rPr lang="en-US" b="0"/>
              <a:t>• row * width jumps us to the start of the correct row (because each row has width elements).</a:t>
            </a:r>
          </a:p>
          <a:p>
            <a:r>
              <a:rPr lang="en-US" b="0"/>
              <a:t>• column then offsets us within that row, taking us to the specific column</a:t>
            </a:r>
          </a:p>
          <a:p>
            <a:r>
              <a:rPr lang="en-US" b="0"/>
              <a:t>Using this same pattern, if we want the left neighbor of a given cell, we just subtract one from the column index.</a:t>
            </a:r>
          </a:p>
          <a:p>
            <a:r>
              <a:rPr lang="en-US" b="0"/>
              <a:t>For the right neighbor, we add one instead.</a:t>
            </a:r>
          </a:p>
        </p:txBody>
      </p:sp>
      <p:sp>
        <p:nvSpPr>
          <p:cNvPr id="4" name="Slide Number Placeholder 3">
            <a:extLst>
              <a:ext uri="{FF2B5EF4-FFF2-40B4-BE49-F238E27FC236}">
                <a16:creationId xmlns:a16="http://schemas.microsoft.com/office/drawing/2014/main" id="{30B34F28-3DD3-FC6A-8709-025203AF501D}"/>
              </a:ext>
            </a:extLst>
          </p:cNvPr>
          <p:cNvSpPr>
            <a:spLocks noGrp="1"/>
          </p:cNvSpPr>
          <p:nvPr>
            <p:ph type="sldNum" sz="quarter" idx="5"/>
          </p:nvPr>
        </p:nvSpPr>
        <p:spPr/>
        <p:txBody>
          <a:bodyPr/>
          <a:lstStyle/>
          <a:p>
            <a:fld id="{A93AD357-0C40-4436-9D38-C47D60C1C9C1}" type="slidenum">
              <a:rPr lang="en-US" smtClean="0"/>
              <a:pPr/>
              <a:t>73</a:t>
            </a:fld>
            <a:endParaRPr lang="en-US"/>
          </a:p>
        </p:txBody>
      </p:sp>
    </p:spTree>
    <p:extLst>
      <p:ext uri="{BB962C8B-B14F-4D97-AF65-F5344CB8AC3E}">
        <p14:creationId xmlns:p14="http://schemas.microsoft.com/office/powerpoint/2010/main" val="320320287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068B53-4F78-54FF-B11B-9425C4D190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88012A8-76B9-3869-9C30-8C5AEE673C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03B25B-F030-5639-CA33-FD85D01B133A}"/>
              </a:ext>
            </a:extLst>
          </p:cNvPr>
          <p:cNvSpPr>
            <a:spLocks noGrp="1"/>
          </p:cNvSpPr>
          <p:nvPr>
            <p:ph type="body" idx="1"/>
          </p:nvPr>
        </p:nvSpPr>
        <p:spPr/>
        <p:txBody>
          <a:bodyPr/>
          <a:lstStyle/>
          <a:p>
            <a:r>
              <a:rPr lang="en-US"/>
              <a:t>Similarly, we compute index of top and bottom neighbors by subtracting and adding one to current row index.  </a:t>
            </a:r>
          </a:p>
        </p:txBody>
      </p:sp>
      <p:sp>
        <p:nvSpPr>
          <p:cNvPr id="4" name="Slide Number Placeholder 3">
            <a:extLst>
              <a:ext uri="{FF2B5EF4-FFF2-40B4-BE49-F238E27FC236}">
                <a16:creationId xmlns:a16="http://schemas.microsoft.com/office/drawing/2014/main" id="{F08CE1DA-B78A-EE5E-BA92-09B6DAC6A715}"/>
              </a:ext>
            </a:extLst>
          </p:cNvPr>
          <p:cNvSpPr>
            <a:spLocks noGrp="1"/>
          </p:cNvSpPr>
          <p:nvPr>
            <p:ph type="sldNum" sz="quarter" idx="5"/>
          </p:nvPr>
        </p:nvSpPr>
        <p:spPr/>
        <p:txBody>
          <a:bodyPr/>
          <a:lstStyle/>
          <a:p>
            <a:fld id="{A93AD357-0C40-4436-9D38-C47D60C1C9C1}" type="slidenum">
              <a:rPr lang="en-US" smtClean="0"/>
              <a:pPr/>
              <a:t>74</a:t>
            </a:fld>
            <a:endParaRPr lang="en-US"/>
          </a:p>
        </p:txBody>
      </p:sp>
    </p:spTree>
    <p:extLst>
      <p:ext uri="{BB962C8B-B14F-4D97-AF65-F5344CB8AC3E}">
        <p14:creationId xmlns:p14="http://schemas.microsoft.com/office/powerpoint/2010/main" val="3152223306"/>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1C9450-2122-60BE-C18C-CD51D91411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8EDF76-0FF1-B2D9-98AE-5A6A209E34B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B0FD9F-5FA9-AE7C-756E-58DCFAA7D8B3}"/>
              </a:ext>
            </a:extLst>
          </p:cNvPr>
          <p:cNvSpPr>
            <a:spLocks noGrp="1"/>
          </p:cNvSpPr>
          <p:nvPr>
            <p:ph type="body" idx="1"/>
          </p:nvPr>
        </p:nvSpPr>
        <p:spPr/>
        <p:txBody>
          <a:bodyPr/>
          <a:lstStyle/>
          <a:p>
            <a:r>
              <a:rPr lang="en-US"/>
              <a:t>Besides that, we incorporate previous temperature of a given cell. </a:t>
            </a:r>
          </a:p>
          <a:p>
            <a:r>
              <a:rPr lang="en-US"/>
              <a:t>This code works fine in most of the cases, but there’s one issue.</a:t>
            </a:r>
          </a:p>
        </p:txBody>
      </p:sp>
      <p:sp>
        <p:nvSpPr>
          <p:cNvPr id="4" name="Slide Number Placeholder 3">
            <a:extLst>
              <a:ext uri="{FF2B5EF4-FFF2-40B4-BE49-F238E27FC236}">
                <a16:creationId xmlns:a16="http://schemas.microsoft.com/office/drawing/2014/main" id="{ED7B8EF8-465B-376E-95B6-B6197ACE32ED}"/>
              </a:ext>
            </a:extLst>
          </p:cNvPr>
          <p:cNvSpPr>
            <a:spLocks noGrp="1"/>
          </p:cNvSpPr>
          <p:nvPr>
            <p:ph type="sldNum" sz="quarter" idx="5"/>
          </p:nvPr>
        </p:nvSpPr>
        <p:spPr/>
        <p:txBody>
          <a:bodyPr/>
          <a:lstStyle/>
          <a:p>
            <a:fld id="{A93AD357-0C40-4436-9D38-C47D60C1C9C1}" type="slidenum">
              <a:rPr lang="en-US" smtClean="0"/>
              <a:pPr/>
              <a:t>75</a:t>
            </a:fld>
            <a:endParaRPr lang="en-US"/>
          </a:p>
        </p:txBody>
      </p:sp>
    </p:spTree>
    <p:extLst>
      <p:ext uri="{BB962C8B-B14F-4D97-AF65-F5344CB8AC3E}">
        <p14:creationId xmlns:p14="http://schemas.microsoft.com/office/powerpoint/2010/main" val="42589820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3D94FE-4CE1-A5C0-B2F7-60113621CC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D4E250-0E69-57E4-225A-2DCAC6107F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EEE4C15-C56B-7A7D-261C-C8FDB0CC58B8}"/>
              </a:ext>
            </a:extLst>
          </p:cNvPr>
          <p:cNvSpPr>
            <a:spLocks noGrp="1"/>
          </p:cNvSpPr>
          <p:nvPr>
            <p:ph type="body" idx="1"/>
          </p:nvPr>
        </p:nvSpPr>
        <p:spPr/>
        <p:txBody>
          <a:bodyPr/>
          <a:lstStyle/>
          <a:p>
            <a:r>
              <a:rPr lang="en-US"/>
              <a:t>Real grids aren’t infinite, so cells along the edges don’t have all four neighbors. </a:t>
            </a:r>
          </a:p>
          <a:p>
            <a:r>
              <a:rPr lang="en-US"/>
              <a:t>If we tried to compute a left neighbor for the leftmost cell, for example, we’d go out of bounds. </a:t>
            </a:r>
          </a:p>
          <a:p>
            <a:r>
              <a:rPr lang="en-US"/>
              <a:t>To prevent that, we need to handle boundary conditions.</a:t>
            </a:r>
          </a:p>
          <a:p>
            <a:r>
              <a:rPr lang="en-US"/>
              <a:t>In this course, we’re using ‘constant’ boundary conditions.</a:t>
            </a:r>
          </a:p>
          <a:p>
            <a:r>
              <a:rPr lang="en-US"/>
              <a:t>This means that we don’t update the temperature for boundary cells - they keep their original values. </a:t>
            </a:r>
          </a:p>
          <a:p>
            <a:r>
              <a:rPr lang="en-US"/>
              <a:t>That’s why the code has an if statement checking whether row and column are strictly inside the grid. </a:t>
            </a:r>
          </a:p>
          <a:p>
            <a:r>
              <a:rPr lang="en-US"/>
              <a:t>If a cell is on the edge, we skip the update and return its current value.</a:t>
            </a:r>
          </a:p>
        </p:txBody>
      </p:sp>
      <p:sp>
        <p:nvSpPr>
          <p:cNvPr id="4" name="Slide Number Placeholder 3">
            <a:extLst>
              <a:ext uri="{FF2B5EF4-FFF2-40B4-BE49-F238E27FC236}">
                <a16:creationId xmlns:a16="http://schemas.microsoft.com/office/drawing/2014/main" id="{1DF45562-9CD9-7B16-E7B4-1E11647E7AB5}"/>
              </a:ext>
            </a:extLst>
          </p:cNvPr>
          <p:cNvSpPr>
            <a:spLocks noGrp="1"/>
          </p:cNvSpPr>
          <p:nvPr>
            <p:ph type="sldNum" sz="quarter" idx="5"/>
          </p:nvPr>
        </p:nvSpPr>
        <p:spPr/>
        <p:txBody>
          <a:bodyPr/>
          <a:lstStyle/>
          <a:p>
            <a:fld id="{A93AD357-0C40-4436-9D38-C47D60C1C9C1}" type="slidenum">
              <a:rPr lang="en-US" smtClean="0"/>
              <a:pPr/>
              <a:t>76</a:t>
            </a:fld>
            <a:endParaRPr lang="en-US"/>
          </a:p>
        </p:txBody>
      </p:sp>
    </p:spTree>
    <p:extLst>
      <p:ext uri="{BB962C8B-B14F-4D97-AF65-F5344CB8AC3E}">
        <p14:creationId xmlns:p14="http://schemas.microsoft.com/office/powerpoint/2010/main" val="332690923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92E59E-354C-D0E6-8D82-014D9443D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9B7FD-9561-1F19-BD51-C81E5F3342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8250C4-8A5D-D77C-F8CE-B13A10254EE4}"/>
              </a:ext>
            </a:extLst>
          </p:cNvPr>
          <p:cNvSpPr>
            <a:spLocks noGrp="1"/>
          </p:cNvSpPr>
          <p:nvPr>
            <p:ph type="body" idx="1"/>
          </p:nvPr>
        </p:nvSpPr>
        <p:spPr/>
        <p:txBody>
          <a:bodyPr/>
          <a:lstStyle/>
          <a:p>
            <a:r>
              <a:rPr lang="en-US"/>
              <a:t>The next question is how we actually launch this computation on our 2D data. </a:t>
            </a:r>
          </a:p>
          <a:p>
            <a:r>
              <a:rPr lang="en-US"/>
              <a:t>If you think about it, each cell in our grid corresponds to a single ID in a flattened, one-dimensional space. </a:t>
            </a:r>
          </a:p>
          <a:p>
            <a:r>
              <a:rPr lang="en-US"/>
              <a:t>So, we can use a `thrust::</a:t>
            </a:r>
            <a:r>
              <a:rPr lang="en-US" err="1"/>
              <a:t>make_counting_iterator</a:t>
            </a:r>
            <a:r>
              <a:rPr lang="en-US"/>
              <a:t>` to generate all possible cell IDs - one for each cell - and then transform those IDs into updated temperature values.</a:t>
            </a:r>
          </a:p>
          <a:p>
            <a:r>
              <a:rPr lang="en-US"/>
              <a:t>But we still need to figure out which row and column these flat IDs corresponds to. </a:t>
            </a:r>
          </a:p>
          <a:p>
            <a:r>
              <a:rPr lang="en-US"/>
              <a:t>That’s where the modulo and division come in. </a:t>
            </a:r>
          </a:p>
          <a:p>
            <a:r>
              <a:rPr lang="en-US"/>
              <a:t>By dividing cell index by module of matrix width we get a column index,</a:t>
            </a:r>
          </a:p>
          <a:p>
            <a:r>
              <a:rPr lang="en-US"/>
              <a:t>and by dividing the cell index by the matrix width, we get the row index.</a:t>
            </a:r>
          </a:p>
          <a:p>
            <a:r>
              <a:rPr lang="en-US"/>
              <a:t>With this, we map each flat index to its correct 2D position. </a:t>
            </a:r>
          </a:p>
          <a:p>
            <a:r>
              <a:rPr lang="en-US"/>
              <a:t>After that, the rest of the code is the same boundary-check logic that we used before. </a:t>
            </a:r>
          </a:p>
          <a:p>
            <a:r>
              <a:rPr lang="en-US"/>
              <a:t>Essentially, we’re just transforming cell IDs into next-state temperatures, without needing an explicit loop over rows and columns.</a:t>
            </a:r>
          </a:p>
        </p:txBody>
      </p:sp>
      <p:sp>
        <p:nvSpPr>
          <p:cNvPr id="4" name="Slide Number Placeholder 3">
            <a:extLst>
              <a:ext uri="{FF2B5EF4-FFF2-40B4-BE49-F238E27FC236}">
                <a16:creationId xmlns:a16="http://schemas.microsoft.com/office/drawing/2014/main" id="{8675E947-23B8-EC3C-92B6-DCDBBC4D3712}"/>
              </a:ext>
            </a:extLst>
          </p:cNvPr>
          <p:cNvSpPr>
            <a:spLocks noGrp="1"/>
          </p:cNvSpPr>
          <p:nvPr>
            <p:ph type="sldNum" sz="quarter" idx="5"/>
          </p:nvPr>
        </p:nvSpPr>
        <p:spPr/>
        <p:txBody>
          <a:bodyPr/>
          <a:lstStyle/>
          <a:p>
            <a:fld id="{A93AD357-0C40-4436-9D38-C47D60C1C9C1}" type="slidenum">
              <a:rPr lang="en-US" smtClean="0"/>
              <a:pPr/>
              <a:t>77</a:t>
            </a:fld>
            <a:endParaRPr lang="en-US"/>
          </a:p>
        </p:txBody>
      </p:sp>
    </p:spTree>
    <p:extLst>
      <p:ext uri="{BB962C8B-B14F-4D97-AF65-F5344CB8AC3E}">
        <p14:creationId xmlns:p14="http://schemas.microsoft.com/office/powerpoint/2010/main" val="296653768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EF7AA-DED0-EE2A-38E3-BF78583968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99E080E-531B-8782-1CD5-D11FB11F5A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DD3717-5531-1161-C809-4EC371F33595}"/>
              </a:ext>
            </a:extLst>
          </p:cNvPr>
          <p:cNvSpPr>
            <a:spLocks noGrp="1"/>
          </p:cNvSpPr>
          <p:nvPr>
            <p:ph type="body" idx="1"/>
          </p:nvPr>
        </p:nvSpPr>
        <p:spPr/>
        <p:txBody>
          <a:bodyPr/>
          <a:lstStyle/>
          <a:p>
            <a:r>
              <a:rPr lang="en-US"/>
              <a:t>Notice that we’re capturing the pointer to our temperature data in a slightly unusual way. </a:t>
            </a:r>
          </a:p>
          <a:p>
            <a:r>
              <a:rPr lang="en-US"/>
              <a:t>In standard C++, calling .data() on a std::vector returns a raw pointer. </a:t>
            </a:r>
          </a:p>
          <a:p>
            <a:r>
              <a:rPr lang="en-US"/>
              <a:t>But with Thrust containers, .data() returns a typed iterator instead of a raw pointer. </a:t>
            </a:r>
          </a:p>
          <a:p>
            <a:r>
              <a:rPr lang="en-US"/>
              <a:t>Thrust needs that type information for various reasons, which we’ll explore later. </a:t>
            </a:r>
          </a:p>
          <a:p>
            <a:r>
              <a:rPr lang="en-US"/>
              <a:t>For now, the main point is that you can convert this typed iterator to a regular C++ pointer by using thrust::</a:t>
            </a:r>
            <a:r>
              <a:rPr lang="en-US" err="1"/>
              <a:t>raw_pointer_cast</a:t>
            </a:r>
            <a:r>
              <a:rPr lang="en-US"/>
              <a:t>. </a:t>
            </a:r>
          </a:p>
          <a:p>
            <a:r>
              <a:rPr lang="en-US"/>
              <a:t>This gives us the </a:t>
            </a:r>
            <a:r>
              <a:rPr lang="en-US" err="1"/>
              <a:t>in_ptr</a:t>
            </a:r>
            <a:r>
              <a:rPr lang="en-US"/>
              <a:t> we can capture in the lambda. </a:t>
            </a:r>
          </a:p>
        </p:txBody>
      </p:sp>
      <p:sp>
        <p:nvSpPr>
          <p:cNvPr id="4" name="Slide Number Placeholder 3">
            <a:extLst>
              <a:ext uri="{FF2B5EF4-FFF2-40B4-BE49-F238E27FC236}">
                <a16:creationId xmlns:a16="http://schemas.microsoft.com/office/drawing/2014/main" id="{6696CADE-153E-C36B-10D4-92713C347103}"/>
              </a:ext>
            </a:extLst>
          </p:cNvPr>
          <p:cNvSpPr>
            <a:spLocks noGrp="1"/>
          </p:cNvSpPr>
          <p:nvPr>
            <p:ph type="sldNum" sz="quarter" idx="5"/>
          </p:nvPr>
        </p:nvSpPr>
        <p:spPr/>
        <p:txBody>
          <a:bodyPr/>
          <a:lstStyle/>
          <a:p>
            <a:fld id="{A93AD357-0C40-4436-9D38-C47D60C1C9C1}" type="slidenum">
              <a:rPr lang="en-US" smtClean="0"/>
              <a:pPr/>
              <a:t>78</a:t>
            </a:fld>
            <a:endParaRPr lang="en-US"/>
          </a:p>
        </p:txBody>
      </p:sp>
    </p:spTree>
    <p:extLst>
      <p:ext uri="{BB962C8B-B14F-4D97-AF65-F5344CB8AC3E}">
        <p14:creationId xmlns:p14="http://schemas.microsoft.com/office/powerpoint/2010/main" val="110664378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FB90BE-891C-7E05-BABA-C433FA3063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C6E840-42AD-4A49-5E01-599A7FB812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0755F95-E4AA-58D6-2EF4-0C1FB4FE20B7}"/>
              </a:ext>
            </a:extLst>
          </p:cNvPr>
          <p:cNvSpPr>
            <a:spLocks noGrp="1"/>
          </p:cNvSpPr>
          <p:nvPr>
            <p:ph type="body" idx="1"/>
          </p:nvPr>
        </p:nvSpPr>
        <p:spPr/>
        <p:txBody>
          <a:bodyPr/>
          <a:lstStyle/>
          <a:p>
            <a:r>
              <a:rPr lang="en-US"/>
              <a:t>We can start by initializing the entire grid to a low, uniform temperature and then set some higher temperature values at the top and bottom boundaries. </a:t>
            </a:r>
          </a:p>
          <a:p>
            <a:r>
              <a:rPr lang="en-US"/>
              <a:t>If we run our heat-equation transformation with those initial conditions, we get results that look a bit like an empty oven, heating from the top and bottom. </a:t>
            </a:r>
          </a:p>
          <a:p>
            <a:r>
              <a:rPr lang="en-US"/>
              <a:t>Over time, you can see the heat spreading into the cooler regions, all according to the stencil computations we just set up.</a:t>
            </a:r>
          </a:p>
        </p:txBody>
      </p:sp>
      <p:sp>
        <p:nvSpPr>
          <p:cNvPr id="4" name="Slide Number Placeholder 3">
            <a:extLst>
              <a:ext uri="{FF2B5EF4-FFF2-40B4-BE49-F238E27FC236}">
                <a16:creationId xmlns:a16="http://schemas.microsoft.com/office/drawing/2014/main" id="{9CF93CCC-A9B4-CA99-73A7-8919F76CBC86}"/>
              </a:ext>
            </a:extLst>
          </p:cNvPr>
          <p:cNvSpPr>
            <a:spLocks noGrp="1"/>
          </p:cNvSpPr>
          <p:nvPr>
            <p:ph type="sldNum" sz="quarter" idx="5"/>
          </p:nvPr>
        </p:nvSpPr>
        <p:spPr/>
        <p:txBody>
          <a:bodyPr/>
          <a:lstStyle/>
          <a:p>
            <a:fld id="{A93AD357-0C40-4436-9D38-C47D60C1C9C1}" type="slidenum">
              <a:rPr lang="en-US" smtClean="0"/>
              <a:pPr/>
              <a:t>79</a:t>
            </a:fld>
            <a:endParaRPr lang="en-US"/>
          </a:p>
        </p:txBody>
      </p:sp>
    </p:spTree>
    <p:extLst>
      <p:ext uri="{BB962C8B-B14F-4D97-AF65-F5344CB8AC3E}">
        <p14:creationId xmlns:p14="http://schemas.microsoft.com/office/powerpoint/2010/main" val="40827607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EA0BAC-15E7-DBF7-90E8-D64D51533C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F5F78A-26B6-522E-0D2D-8FAAE7F3A7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738E107-A488-4BB9-BAA0-19AB7C081587}"/>
              </a:ext>
            </a:extLst>
          </p:cNvPr>
          <p:cNvSpPr>
            <a:spLocks noGrp="1"/>
          </p:cNvSpPr>
          <p:nvPr>
            <p:ph type="body" idx="1"/>
          </p:nvPr>
        </p:nvSpPr>
        <p:spPr/>
        <p:txBody>
          <a:bodyPr/>
          <a:lstStyle/>
          <a:p>
            <a:r>
              <a:rPr lang="en-US">
                <a:effectLst/>
                <a:latin typeface="Helvetica Neue" panose="02000503000000020004" pitchFamily="2" charset="0"/>
              </a:rPr>
              <a:t>Finally, if we jump to 200 million objects, the GPU takes the lead, performing roughly ten times faster than the multi-threaded CPU code. </a:t>
            </a:r>
          </a:p>
          <a:p>
            <a:r>
              <a:rPr lang="en-US">
                <a:effectLst/>
                <a:latin typeface="Helvetica Neue" panose="02000503000000020004" pitchFamily="2" charset="0"/>
              </a:rPr>
              <a:t>That ten-fold improvement directly reflects the difference in bandwidth between CPU and GPU. </a:t>
            </a:r>
          </a:p>
          <a:p>
            <a:r>
              <a:rPr lang="en-US">
                <a:effectLst/>
                <a:latin typeface="Helvetica Neue" panose="02000503000000020004" pitchFamily="2" charset="0"/>
              </a:rPr>
              <a:t>But, as you can see, you need a large enough problem to take advantage of this increased bandwidth. </a:t>
            </a:r>
          </a:p>
        </p:txBody>
      </p:sp>
      <p:sp>
        <p:nvSpPr>
          <p:cNvPr id="4" name="Slide Number Placeholder 3">
            <a:extLst>
              <a:ext uri="{FF2B5EF4-FFF2-40B4-BE49-F238E27FC236}">
                <a16:creationId xmlns:a16="http://schemas.microsoft.com/office/drawing/2014/main" id="{0271A1F9-750A-6D3D-CDFA-BC8B4688FBE0}"/>
              </a:ext>
            </a:extLst>
          </p:cNvPr>
          <p:cNvSpPr>
            <a:spLocks noGrp="1"/>
          </p:cNvSpPr>
          <p:nvPr>
            <p:ph type="sldNum" sz="quarter" idx="5"/>
          </p:nvPr>
        </p:nvSpPr>
        <p:spPr/>
        <p:txBody>
          <a:bodyPr/>
          <a:lstStyle/>
          <a:p>
            <a:fld id="{A93AD357-0C40-4436-9D38-C47D60C1C9C1}" type="slidenum">
              <a:rPr lang="en-US" smtClean="0"/>
              <a:pPr/>
              <a:t>8</a:t>
            </a:fld>
            <a:endParaRPr lang="en-US"/>
          </a:p>
        </p:txBody>
      </p:sp>
    </p:spTree>
    <p:extLst>
      <p:ext uri="{BB962C8B-B14F-4D97-AF65-F5344CB8AC3E}">
        <p14:creationId xmlns:p14="http://schemas.microsoft.com/office/powerpoint/2010/main" val="194687302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B60C5-4458-C43B-6C41-306F8E7D92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BB192E-392D-6056-1D80-B6FBEF2082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9A0751-E3C5-E2D7-EABB-1333CE1F794A}"/>
              </a:ext>
            </a:extLst>
          </p:cNvPr>
          <p:cNvSpPr>
            <a:spLocks noGrp="1"/>
          </p:cNvSpPr>
          <p:nvPr>
            <p:ph type="body" idx="1"/>
          </p:nvPr>
        </p:nvSpPr>
        <p:spPr/>
        <p:txBody>
          <a:bodyPr/>
          <a:lstStyle/>
          <a:p>
            <a:r>
              <a:rPr lang="en-US"/>
              <a:t>An important thing to remember is that Thrust isn’t limited to algorithms that match the exact signatures of the C++ Standard Library.</a:t>
            </a:r>
          </a:p>
          <a:p>
            <a:r>
              <a:rPr lang="en-US"/>
              <a:t>If there’s a common pattern that can be accelerated on the GPU, Thrust often provides a specialized algorithm for it.</a:t>
            </a:r>
          </a:p>
          <a:p>
            <a:r>
              <a:rPr lang="en-US"/>
              <a:t>A good example is thrust::tabulate. </a:t>
            </a:r>
          </a:p>
          <a:p>
            <a:r>
              <a:rPr lang="en-US"/>
              <a:t>Under the hood, it’s really just transforming a counting iterator - something we’ve seen is quite common - so Thrust gives it a dedicated name and interface. </a:t>
            </a:r>
          </a:p>
          <a:p>
            <a:r>
              <a:rPr lang="en-US"/>
              <a:t>The call looks just like thrust::transform, except there’s no input range to pass in, because the input is implicitly generated by tabulation.</a:t>
            </a:r>
          </a:p>
          <a:p>
            <a:r>
              <a:rPr lang="en-US"/>
              <a:t>Besides being more convenient, specialized algorithms like this are often more optimized. </a:t>
            </a:r>
          </a:p>
          <a:p>
            <a:r>
              <a:rPr lang="en-US"/>
              <a:t>So, if you spot an algorithm whose name and purpose match what you need to do, it’s a good idea to use it.</a:t>
            </a:r>
          </a:p>
        </p:txBody>
      </p:sp>
      <p:sp>
        <p:nvSpPr>
          <p:cNvPr id="4" name="Slide Number Placeholder 3">
            <a:extLst>
              <a:ext uri="{FF2B5EF4-FFF2-40B4-BE49-F238E27FC236}">
                <a16:creationId xmlns:a16="http://schemas.microsoft.com/office/drawing/2014/main" id="{C203FE34-A29E-6A91-008D-68710555C0F7}"/>
              </a:ext>
            </a:extLst>
          </p:cNvPr>
          <p:cNvSpPr>
            <a:spLocks noGrp="1"/>
          </p:cNvSpPr>
          <p:nvPr>
            <p:ph type="sldNum" sz="quarter" idx="5"/>
          </p:nvPr>
        </p:nvSpPr>
        <p:spPr/>
        <p:txBody>
          <a:bodyPr/>
          <a:lstStyle/>
          <a:p>
            <a:fld id="{A93AD357-0C40-4436-9D38-C47D60C1C9C1}" type="slidenum">
              <a:rPr lang="en-US" smtClean="0"/>
              <a:pPr/>
              <a:t>80</a:t>
            </a:fld>
            <a:endParaRPr lang="en-US"/>
          </a:p>
        </p:txBody>
      </p:sp>
    </p:spTree>
    <p:extLst>
      <p:ext uri="{BB962C8B-B14F-4D97-AF65-F5344CB8AC3E}">
        <p14:creationId xmlns:p14="http://schemas.microsoft.com/office/powerpoint/2010/main" val="415378661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1674E-8E86-1AEE-74CE-595CF59509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19826FF-EE63-B140-9AA2-30733C6FA9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6B9F766-E221-6293-EEE8-45CA8F4A74B6}"/>
              </a:ext>
            </a:extLst>
          </p:cNvPr>
          <p:cNvSpPr>
            <a:spLocks noGrp="1"/>
          </p:cNvSpPr>
          <p:nvPr>
            <p:ph type="body" idx="1"/>
          </p:nvPr>
        </p:nvSpPr>
        <p:spPr/>
        <p:txBody>
          <a:bodyPr/>
          <a:lstStyle/>
          <a:p>
            <a:r>
              <a:rPr lang="en-US"/>
              <a:t>So, let’s take the next step and replace thrust::transform with thrust::tabulate. </a:t>
            </a:r>
          </a:p>
          <a:p>
            <a:r>
              <a:rPr lang="en-US"/>
              <a:t>Notice we don’t need to create a counting iterator anymore - tabulate generates the indices internally. </a:t>
            </a:r>
          </a:p>
          <a:p>
            <a:r>
              <a:rPr lang="en-US"/>
              <a:t>Apart from that, the rest of the code stays exactly the same, so it’s a straightforward swap. </a:t>
            </a:r>
          </a:p>
          <a:p>
            <a:r>
              <a:rPr lang="en-US"/>
              <a:t>This makes our intent clearer and code easier to read. </a:t>
            </a:r>
          </a:p>
        </p:txBody>
      </p:sp>
      <p:sp>
        <p:nvSpPr>
          <p:cNvPr id="4" name="Slide Number Placeholder 3">
            <a:extLst>
              <a:ext uri="{FF2B5EF4-FFF2-40B4-BE49-F238E27FC236}">
                <a16:creationId xmlns:a16="http://schemas.microsoft.com/office/drawing/2014/main" id="{51077737-704C-9E32-5669-68DA1D23F604}"/>
              </a:ext>
            </a:extLst>
          </p:cNvPr>
          <p:cNvSpPr>
            <a:spLocks noGrp="1"/>
          </p:cNvSpPr>
          <p:nvPr>
            <p:ph type="sldNum" sz="quarter" idx="5"/>
          </p:nvPr>
        </p:nvSpPr>
        <p:spPr/>
        <p:txBody>
          <a:bodyPr/>
          <a:lstStyle/>
          <a:p>
            <a:fld id="{A93AD357-0C40-4436-9D38-C47D60C1C9C1}" type="slidenum">
              <a:rPr lang="en-US" smtClean="0"/>
              <a:pPr/>
              <a:t>81</a:t>
            </a:fld>
            <a:endParaRPr lang="en-US"/>
          </a:p>
        </p:txBody>
      </p:sp>
    </p:spTree>
    <p:extLst>
      <p:ext uri="{BB962C8B-B14F-4D97-AF65-F5344CB8AC3E}">
        <p14:creationId xmlns:p14="http://schemas.microsoft.com/office/powerpoint/2010/main" val="2342992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4C0D26-AB7F-16AF-2A93-288F07C86C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DB2DC9-1295-F56D-B349-4CDD76C3AD9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C713BF-E1CA-791A-E5D4-FCF4FC96B8E5}"/>
              </a:ext>
            </a:extLst>
          </p:cNvPr>
          <p:cNvSpPr>
            <a:spLocks noGrp="1"/>
          </p:cNvSpPr>
          <p:nvPr>
            <p:ph type="body" idx="1"/>
          </p:nvPr>
        </p:nvSpPr>
        <p:spPr/>
        <p:txBody>
          <a:bodyPr/>
          <a:lstStyle/>
          <a:p>
            <a:r>
              <a:rPr lang="en-US"/>
              <a:t>We’ll likely need to convert from a flat 1D index to 2D coordinates in more than one place, so it’s best to follow the Don’t Repeat Yourself principle and put that logic in a separate function. </a:t>
            </a:r>
          </a:p>
          <a:p>
            <a:r>
              <a:rPr lang="en-US"/>
              <a:t>That’s what `</a:t>
            </a:r>
            <a:r>
              <a:rPr lang="en-US" err="1"/>
              <a:t>row_col</a:t>
            </a:r>
            <a:r>
              <a:rPr lang="en-US"/>
              <a:t>` function does: it returns a std::pair with the row and column calculated by dividing and taking a remainder against matrix width. </a:t>
            </a:r>
          </a:p>
          <a:p>
            <a:r>
              <a:rPr lang="en-US"/>
              <a:t>We’ve marked this function as __host__ __device__ so it can be called on both the CPU and GPU.</a:t>
            </a:r>
          </a:p>
          <a:p>
            <a:r>
              <a:rPr lang="en-US"/>
              <a:t>Then, in our lambda, we can use structured bindings to unpack the pair directly into row and column variables. </a:t>
            </a:r>
          </a:p>
          <a:p>
            <a:r>
              <a:rPr lang="en-US"/>
              <a:t>This keeps our code clean, makes it easier to maintain, and avoids scattering the same formula in multiple places.</a:t>
            </a:r>
          </a:p>
        </p:txBody>
      </p:sp>
      <p:sp>
        <p:nvSpPr>
          <p:cNvPr id="4" name="Slide Number Placeholder 3">
            <a:extLst>
              <a:ext uri="{FF2B5EF4-FFF2-40B4-BE49-F238E27FC236}">
                <a16:creationId xmlns:a16="http://schemas.microsoft.com/office/drawing/2014/main" id="{B2043CD6-00FD-45FE-058B-6F3F6BFE5CE7}"/>
              </a:ext>
            </a:extLst>
          </p:cNvPr>
          <p:cNvSpPr>
            <a:spLocks noGrp="1"/>
          </p:cNvSpPr>
          <p:nvPr>
            <p:ph type="sldNum" sz="quarter" idx="5"/>
          </p:nvPr>
        </p:nvSpPr>
        <p:spPr/>
        <p:txBody>
          <a:bodyPr/>
          <a:lstStyle/>
          <a:p>
            <a:fld id="{A93AD357-0C40-4436-9D38-C47D60C1C9C1}" type="slidenum">
              <a:rPr lang="en-US" smtClean="0"/>
              <a:pPr/>
              <a:t>82</a:t>
            </a:fld>
            <a:endParaRPr lang="en-US"/>
          </a:p>
        </p:txBody>
      </p:sp>
    </p:spTree>
    <p:extLst>
      <p:ext uri="{BB962C8B-B14F-4D97-AF65-F5344CB8AC3E}">
        <p14:creationId xmlns:p14="http://schemas.microsoft.com/office/powerpoint/2010/main" val="227274794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22B832-E5D5-28F6-3D98-453C6354FF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21047D-89F2-CEED-CE72-8811F11E825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1EA424-A3B6-AA2B-F1BF-F8429D3BDCB4}"/>
              </a:ext>
            </a:extLst>
          </p:cNvPr>
          <p:cNvSpPr>
            <a:spLocks noGrp="1"/>
          </p:cNvSpPr>
          <p:nvPr>
            <p:ph type="body" idx="1"/>
          </p:nvPr>
        </p:nvSpPr>
        <p:spPr/>
        <p:txBody>
          <a:bodyPr/>
          <a:lstStyle/>
          <a:p>
            <a:r>
              <a:rPr lang="en-US"/>
              <a:t>Unfortunately, the C++ Standard Library doesn’t know anything about CUDA, so functions like `std::</a:t>
            </a:r>
            <a:r>
              <a:rPr lang="en-US" err="1"/>
              <a:t>make_pair</a:t>
            </a:r>
            <a:r>
              <a:rPr lang="en-US"/>
              <a:t>` aren’t marked as __host__ __device__. </a:t>
            </a:r>
          </a:p>
          <a:p>
            <a:r>
              <a:rPr lang="en-US"/>
              <a:t>Calling them inside device code triggers a compilation error like the one you see on the screen: ‘calling host function from a host-device function.’</a:t>
            </a:r>
          </a:p>
          <a:p>
            <a:r>
              <a:rPr lang="en-US"/>
              <a:t>So, what are our options here? </a:t>
            </a:r>
          </a:p>
          <a:p>
            <a:r>
              <a:rPr lang="en-US"/>
              <a:t>Do we have to re-implement every standard library type just to make it device-friendly? </a:t>
            </a:r>
          </a:p>
        </p:txBody>
      </p:sp>
      <p:sp>
        <p:nvSpPr>
          <p:cNvPr id="4" name="Slide Number Placeholder 3">
            <a:extLst>
              <a:ext uri="{FF2B5EF4-FFF2-40B4-BE49-F238E27FC236}">
                <a16:creationId xmlns:a16="http://schemas.microsoft.com/office/drawing/2014/main" id="{424D5F42-D449-20F7-B613-313BAC2E8F40}"/>
              </a:ext>
            </a:extLst>
          </p:cNvPr>
          <p:cNvSpPr>
            <a:spLocks noGrp="1"/>
          </p:cNvSpPr>
          <p:nvPr>
            <p:ph type="sldNum" sz="quarter" idx="5"/>
          </p:nvPr>
        </p:nvSpPr>
        <p:spPr/>
        <p:txBody>
          <a:bodyPr/>
          <a:lstStyle/>
          <a:p>
            <a:fld id="{A93AD357-0C40-4436-9D38-C47D60C1C9C1}" type="slidenum">
              <a:rPr lang="en-US" smtClean="0"/>
              <a:pPr/>
              <a:t>83</a:t>
            </a:fld>
            <a:endParaRPr lang="en-US"/>
          </a:p>
        </p:txBody>
      </p:sp>
    </p:spTree>
    <p:extLst>
      <p:ext uri="{BB962C8B-B14F-4D97-AF65-F5344CB8AC3E}">
        <p14:creationId xmlns:p14="http://schemas.microsoft.com/office/powerpoint/2010/main" val="200318114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EF5CB6-6182-102F-D3E5-0EE8DB414C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6E4312-43AE-075D-1AB6-9B552EDC43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25245B-8771-D1D1-DC4D-4865EF193E06}"/>
              </a:ext>
            </a:extLst>
          </p:cNvPr>
          <p:cNvSpPr>
            <a:spLocks noGrp="1"/>
          </p:cNvSpPr>
          <p:nvPr>
            <p:ph type="body" idx="1"/>
          </p:nvPr>
        </p:nvSpPr>
        <p:spPr/>
        <p:txBody>
          <a:bodyPr/>
          <a:lstStyle/>
          <a:p>
            <a:r>
              <a:rPr lang="en-US" b="0"/>
              <a:t>Fortunately, you don’t have to do that. </a:t>
            </a:r>
          </a:p>
          <a:p>
            <a:r>
              <a:rPr lang="en-US" b="0"/>
              <a:t>Recall from the stack diagram that Thrust is built on top of </a:t>
            </a:r>
            <a:r>
              <a:rPr lang="en-US" b="0" err="1"/>
              <a:t>libcu</a:t>
            </a:r>
            <a:r>
              <a:rPr lang="en-US" b="0"/>
              <a:t>++, a core library that provides host-device-friendly implementations of many standard C++ vocabulary types.</a:t>
            </a:r>
          </a:p>
          <a:p>
            <a:r>
              <a:rPr lang="en-US" b="0"/>
              <a:t>For instance, it provides such types as pair, tuple, optional, variant, complex, and atomic. </a:t>
            </a:r>
          </a:p>
          <a:p>
            <a:r>
              <a:rPr lang="en-US" b="0"/>
              <a:t>Not only do these types carry the proper __host__ __device__ annotations, but they’re also optimized for GPU usage. </a:t>
            </a:r>
          </a:p>
          <a:p>
            <a:r>
              <a:rPr lang="en-US" b="0"/>
              <a:t>That means you can treat them as drop-in replacements for the usual C++ types, and they’ll compile and run correctly on both the CPU and the GPU. </a:t>
            </a:r>
          </a:p>
          <a:p>
            <a:r>
              <a:rPr lang="en-US" b="0"/>
              <a:t>Let’s see how to swap out std::pair for the </a:t>
            </a:r>
            <a:r>
              <a:rPr lang="en-US" b="0" err="1"/>
              <a:t>libcu</a:t>
            </a:r>
            <a:r>
              <a:rPr lang="en-US" b="0"/>
              <a:t>++ equivalent.</a:t>
            </a:r>
          </a:p>
        </p:txBody>
      </p:sp>
      <p:sp>
        <p:nvSpPr>
          <p:cNvPr id="4" name="Slide Number Placeholder 3">
            <a:extLst>
              <a:ext uri="{FF2B5EF4-FFF2-40B4-BE49-F238E27FC236}">
                <a16:creationId xmlns:a16="http://schemas.microsoft.com/office/drawing/2014/main" id="{46D40053-C196-672B-F730-6D2C64A7F1BB}"/>
              </a:ext>
            </a:extLst>
          </p:cNvPr>
          <p:cNvSpPr>
            <a:spLocks noGrp="1"/>
          </p:cNvSpPr>
          <p:nvPr>
            <p:ph type="sldNum" sz="quarter" idx="5"/>
          </p:nvPr>
        </p:nvSpPr>
        <p:spPr/>
        <p:txBody>
          <a:bodyPr/>
          <a:lstStyle/>
          <a:p>
            <a:fld id="{A93AD357-0C40-4436-9D38-C47D60C1C9C1}" type="slidenum">
              <a:rPr lang="en-US" smtClean="0"/>
              <a:pPr/>
              <a:t>84</a:t>
            </a:fld>
            <a:endParaRPr lang="en-US"/>
          </a:p>
        </p:txBody>
      </p:sp>
    </p:spTree>
    <p:extLst>
      <p:ext uri="{BB962C8B-B14F-4D97-AF65-F5344CB8AC3E}">
        <p14:creationId xmlns:p14="http://schemas.microsoft.com/office/powerpoint/2010/main" val="363186603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CCCE68-3C46-7023-1992-59646D30274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BA362B-ECA6-6192-FA30-5A2AF9B9B1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6153C5-378D-66EF-84BD-514FBE92A216}"/>
              </a:ext>
            </a:extLst>
          </p:cNvPr>
          <p:cNvSpPr>
            <a:spLocks noGrp="1"/>
          </p:cNvSpPr>
          <p:nvPr>
            <p:ph type="body" idx="1"/>
          </p:nvPr>
        </p:nvSpPr>
        <p:spPr/>
        <p:txBody>
          <a:bodyPr/>
          <a:lstStyle/>
          <a:p>
            <a:r>
              <a:rPr lang="en-US"/>
              <a:t>The actual change couldn’t be simpler: we just prefix `</a:t>
            </a:r>
            <a:r>
              <a:rPr lang="en-US" err="1"/>
              <a:t>cuda</a:t>
            </a:r>
            <a:r>
              <a:rPr lang="en-US"/>
              <a:t>::` to `std::pair`, making it `</a:t>
            </a:r>
            <a:r>
              <a:rPr lang="en-US" err="1"/>
              <a:t>cuda</a:t>
            </a:r>
            <a:r>
              <a:rPr lang="en-US"/>
              <a:t>::std::pair`, and now our code compiles and runs without issues. </a:t>
            </a:r>
          </a:p>
          <a:p>
            <a:r>
              <a:rPr lang="en-US"/>
              <a:t>The same pattern applies to other standard library types - just pull them in through `</a:t>
            </a:r>
            <a:r>
              <a:rPr lang="en-US" err="1"/>
              <a:t>cuda</a:t>
            </a:r>
            <a:r>
              <a:rPr lang="en-US"/>
              <a:t>::std` instead of std, and you’ll have GPU-friendly, optimized equivalents.</a:t>
            </a:r>
          </a:p>
        </p:txBody>
      </p:sp>
      <p:sp>
        <p:nvSpPr>
          <p:cNvPr id="4" name="Slide Number Placeholder 3">
            <a:extLst>
              <a:ext uri="{FF2B5EF4-FFF2-40B4-BE49-F238E27FC236}">
                <a16:creationId xmlns:a16="http://schemas.microsoft.com/office/drawing/2014/main" id="{5FC7B298-4D46-BFD6-B98A-BB26BA97B7E5}"/>
              </a:ext>
            </a:extLst>
          </p:cNvPr>
          <p:cNvSpPr>
            <a:spLocks noGrp="1"/>
          </p:cNvSpPr>
          <p:nvPr>
            <p:ph type="sldNum" sz="quarter" idx="5"/>
          </p:nvPr>
        </p:nvSpPr>
        <p:spPr/>
        <p:txBody>
          <a:bodyPr/>
          <a:lstStyle/>
          <a:p>
            <a:fld id="{A93AD357-0C40-4436-9D38-C47D60C1C9C1}" type="slidenum">
              <a:rPr lang="en-US" smtClean="0"/>
              <a:pPr/>
              <a:t>85</a:t>
            </a:fld>
            <a:endParaRPr lang="en-US"/>
          </a:p>
        </p:txBody>
      </p:sp>
    </p:spTree>
    <p:extLst>
      <p:ext uri="{BB962C8B-B14F-4D97-AF65-F5344CB8AC3E}">
        <p14:creationId xmlns:p14="http://schemas.microsoft.com/office/powerpoint/2010/main" val="139295013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A77E01-C9AA-1252-CD9A-E1FE0FF6153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514B7A-3317-AFC7-9844-5E786E2F73D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0752CD-54F3-FC96-3BA3-B519826C89FC}"/>
              </a:ext>
            </a:extLst>
          </p:cNvPr>
          <p:cNvSpPr>
            <a:spLocks noGrp="1"/>
          </p:cNvSpPr>
          <p:nvPr>
            <p:ph type="body" idx="1"/>
          </p:nvPr>
        </p:nvSpPr>
        <p:spPr/>
        <p:txBody>
          <a:bodyPr/>
          <a:lstStyle/>
          <a:p>
            <a:r>
              <a:rPr lang="en-US" err="1"/>
              <a:t>cuda</a:t>
            </a:r>
            <a:r>
              <a:rPr lang="en-US"/>
              <a:t>::std::pair isn’t the only type that can clean up our code. </a:t>
            </a:r>
          </a:p>
          <a:p>
            <a:r>
              <a:rPr lang="en-US"/>
              <a:t>Right now, we’re still manually converting between 2D row/column coordinates and 1D indices. </a:t>
            </a:r>
          </a:p>
          <a:p>
            <a:r>
              <a:rPr lang="en-US"/>
              <a:t>That approach works, but it’s easy to make off-by-one mistakes and other indexing errors. </a:t>
            </a:r>
          </a:p>
          <a:p>
            <a:r>
              <a:rPr lang="en-US"/>
              <a:t>It’s also not very expressive - you have to remember the exact formula for flattening coordinates every time.</a:t>
            </a:r>
          </a:p>
        </p:txBody>
      </p:sp>
      <p:sp>
        <p:nvSpPr>
          <p:cNvPr id="4" name="Slide Number Placeholder 3">
            <a:extLst>
              <a:ext uri="{FF2B5EF4-FFF2-40B4-BE49-F238E27FC236}">
                <a16:creationId xmlns:a16="http://schemas.microsoft.com/office/drawing/2014/main" id="{FEA4F5E3-2301-895E-E8EE-71EA078B496C}"/>
              </a:ext>
            </a:extLst>
          </p:cNvPr>
          <p:cNvSpPr>
            <a:spLocks noGrp="1"/>
          </p:cNvSpPr>
          <p:nvPr>
            <p:ph type="sldNum" sz="quarter" idx="5"/>
          </p:nvPr>
        </p:nvSpPr>
        <p:spPr/>
        <p:txBody>
          <a:bodyPr/>
          <a:lstStyle/>
          <a:p>
            <a:fld id="{A93AD357-0C40-4436-9D38-C47D60C1C9C1}" type="slidenum">
              <a:rPr lang="en-US" smtClean="0"/>
              <a:pPr/>
              <a:t>86</a:t>
            </a:fld>
            <a:endParaRPr lang="en-US"/>
          </a:p>
        </p:txBody>
      </p:sp>
    </p:spTree>
    <p:extLst>
      <p:ext uri="{BB962C8B-B14F-4D97-AF65-F5344CB8AC3E}">
        <p14:creationId xmlns:p14="http://schemas.microsoft.com/office/powerpoint/2010/main" val="94365681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5BD3F2-367B-6D70-23A9-8F23A17DB2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091EA5-0031-33A5-968C-99CEF057CC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810E9B-20EC-852E-262B-A6DA88FF7F06}"/>
              </a:ext>
            </a:extLst>
          </p:cNvPr>
          <p:cNvSpPr>
            <a:spLocks noGrp="1"/>
          </p:cNvSpPr>
          <p:nvPr>
            <p:ph type="body" idx="1"/>
          </p:nvPr>
        </p:nvSpPr>
        <p:spPr/>
        <p:txBody>
          <a:bodyPr/>
          <a:lstStyle/>
          <a:p>
            <a:r>
              <a:rPr lang="en-US" b="0"/>
              <a:t>It might not be too bad when we’re just flattening two dimensions, but as soon as you go beyond that, things can get ugly quickly. </a:t>
            </a:r>
          </a:p>
          <a:p>
            <a:r>
              <a:rPr lang="en-US" b="0"/>
              <a:t>Take a look at the snippet on the slide: it flattens a five-dimensional set of coordinates into a single index. </a:t>
            </a:r>
          </a:p>
          <a:p>
            <a:r>
              <a:rPr lang="en-US" b="0"/>
              <a:t>This is actual production code I’ve come across. </a:t>
            </a:r>
          </a:p>
          <a:p>
            <a:r>
              <a:rPr lang="en-US" b="0"/>
              <a:t>It’s easy to make a mistake in code like this - even the comment above has to remind you what the developer really intended to write!</a:t>
            </a:r>
          </a:p>
          <a:p>
            <a:r>
              <a:rPr lang="en-US" b="0"/>
              <a:t>What if I told you there’s a standard C++ type that can make this comment </a:t>
            </a:r>
            <a:r>
              <a:rPr lang="en-US" b="1"/>
              <a:t>actually</a:t>
            </a:r>
            <a:r>
              <a:rPr lang="en-US" b="0"/>
              <a:t> compile.</a:t>
            </a:r>
          </a:p>
        </p:txBody>
      </p:sp>
      <p:sp>
        <p:nvSpPr>
          <p:cNvPr id="4" name="Slide Number Placeholder 3">
            <a:extLst>
              <a:ext uri="{FF2B5EF4-FFF2-40B4-BE49-F238E27FC236}">
                <a16:creationId xmlns:a16="http://schemas.microsoft.com/office/drawing/2014/main" id="{692B185D-8D9B-2FEA-3945-FBEEF6365C5B}"/>
              </a:ext>
            </a:extLst>
          </p:cNvPr>
          <p:cNvSpPr>
            <a:spLocks noGrp="1"/>
          </p:cNvSpPr>
          <p:nvPr>
            <p:ph type="sldNum" sz="quarter" idx="5"/>
          </p:nvPr>
        </p:nvSpPr>
        <p:spPr/>
        <p:txBody>
          <a:bodyPr/>
          <a:lstStyle/>
          <a:p>
            <a:fld id="{A93AD357-0C40-4436-9D38-C47D60C1C9C1}" type="slidenum">
              <a:rPr lang="en-US" smtClean="0"/>
              <a:pPr/>
              <a:t>87</a:t>
            </a:fld>
            <a:endParaRPr lang="en-US"/>
          </a:p>
        </p:txBody>
      </p:sp>
    </p:spTree>
    <p:extLst>
      <p:ext uri="{BB962C8B-B14F-4D97-AF65-F5344CB8AC3E}">
        <p14:creationId xmlns:p14="http://schemas.microsoft.com/office/powerpoint/2010/main" val="2977422572"/>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D84187-C972-CB7D-74AF-549A028E526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E21911-775A-6820-6B92-DAFE6135705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A1EFE8-F391-2E2E-EF9A-E15DEDD6D33F}"/>
              </a:ext>
            </a:extLst>
          </p:cNvPr>
          <p:cNvSpPr>
            <a:spLocks noGrp="1"/>
          </p:cNvSpPr>
          <p:nvPr>
            <p:ph type="body" idx="1"/>
          </p:nvPr>
        </p:nvSpPr>
        <p:spPr/>
        <p:txBody>
          <a:bodyPr/>
          <a:lstStyle/>
          <a:p>
            <a:r>
              <a:rPr lang="en-US" err="1"/>
              <a:t>cuda</a:t>
            </a:r>
            <a:r>
              <a:rPr lang="en-US"/>
              <a:t>::std::</a:t>
            </a:r>
            <a:r>
              <a:rPr lang="en-US" err="1"/>
              <a:t>mdspan</a:t>
            </a:r>
            <a:r>
              <a:rPr lang="en-US"/>
              <a:t> is a </a:t>
            </a:r>
            <a:r>
              <a:rPr lang="en-US" b="1"/>
              <a:t>non-owning, multi-dimensional view</a:t>
            </a:r>
            <a:r>
              <a:rPr lang="en-US"/>
              <a:t> built on top of a flat data array. </a:t>
            </a:r>
          </a:p>
          <a:p>
            <a:r>
              <a:rPr lang="en-US"/>
              <a:t>Think of it like a lightweight wrapper around your memory: you give </a:t>
            </a:r>
            <a:r>
              <a:rPr lang="en-US" err="1"/>
              <a:t>mdspan</a:t>
            </a:r>
            <a:r>
              <a:rPr lang="en-US"/>
              <a:t> the dimensions (for example, height and width), and it automatically handles the offset calculations. </a:t>
            </a:r>
          </a:p>
          <a:p>
            <a:r>
              <a:rPr lang="en-US"/>
              <a:t>Because it’s just a view, there’s no extra memory usage or hidden overhead - it’s practically zero cost.</a:t>
            </a:r>
          </a:p>
          <a:p>
            <a:r>
              <a:rPr lang="en-US" err="1"/>
              <a:t>mdspan</a:t>
            </a:r>
            <a:r>
              <a:rPr lang="en-US"/>
              <a:t> results is cleaner and. safer code, which in turn leads to fewer bugs. </a:t>
            </a:r>
          </a:p>
          <a:p>
            <a:r>
              <a:rPr lang="en-US"/>
              <a:t>Instead of scattering row-major index arithmetic everywhere, you can simply provide </a:t>
            </a:r>
            <a:r>
              <a:rPr lang="en-US" err="1"/>
              <a:t>mdspan</a:t>
            </a:r>
            <a:r>
              <a:rPr lang="en-US"/>
              <a:t> row and column for a 2D layout or extend that idea to higher dimensions. </a:t>
            </a:r>
          </a:p>
          <a:p>
            <a:r>
              <a:rPr lang="en-US"/>
              <a:t>The image on the slide shows how a 1D array of six elements can be treated as a 3 by 2 grid through </a:t>
            </a:r>
            <a:r>
              <a:rPr lang="en-US" err="1"/>
              <a:t>mdspan</a:t>
            </a:r>
            <a:r>
              <a:rPr lang="en-US"/>
              <a:t>.</a:t>
            </a:r>
          </a:p>
          <a:p>
            <a:r>
              <a:rPr lang="en-US"/>
              <a:t>Let’s take a look at the actual usage of this type.</a:t>
            </a:r>
          </a:p>
        </p:txBody>
      </p:sp>
      <p:sp>
        <p:nvSpPr>
          <p:cNvPr id="4" name="Slide Number Placeholder 3">
            <a:extLst>
              <a:ext uri="{FF2B5EF4-FFF2-40B4-BE49-F238E27FC236}">
                <a16:creationId xmlns:a16="http://schemas.microsoft.com/office/drawing/2014/main" id="{F0E80281-322A-9986-EA6A-90264CF83F27}"/>
              </a:ext>
            </a:extLst>
          </p:cNvPr>
          <p:cNvSpPr>
            <a:spLocks noGrp="1"/>
          </p:cNvSpPr>
          <p:nvPr>
            <p:ph type="sldNum" sz="quarter" idx="5"/>
          </p:nvPr>
        </p:nvSpPr>
        <p:spPr/>
        <p:txBody>
          <a:bodyPr/>
          <a:lstStyle/>
          <a:p>
            <a:fld id="{A93AD357-0C40-4436-9D38-C47D60C1C9C1}" type="slidenum">
              <a:rPr lang="en-US" smtClean="0"/>
              <a:pPr/>
              <a:t>88</a:t>
            </a:fld>
            <a:endParaRPr lang="en-US"/>
          </a:p>
        </p:txBody>
      </p:sp>
    </p:spTree>
    <p:extLst>
      <p:ext uri="{BB962C8B-B14F-4D97-AF65-F5344CB8AC3E}">
        <p14:creationId xmlns:p14="http://schemas.microsoft.com/office/powerpoint/2010/main" val="557163203"/>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D4D25A-D62F-41F0-F7F6-DA1A473749E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3F3E622-0090-8049-48A9-42FC03FE1A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AAECC40-7218-FA1A-CB58-99E64B73B4E0}"/>
              </a:ext>
            </a:extLst>
          </p:cNvPr>
          <p:cNvSpPr>
            <a:spLocks noGrp="1"/>
          </p:cNvSpPr>
          <p:nvPr>
            <p:ph type="body" idx="1"/>
          </p:nvPr>
        </p:nvSpPr>
        <p:spPr/>
        <p:txBody>
          <a:bodyPr/>
          <a:lstStyle/>
          <a:p>
            <a:r>
              <a:rPr lang="en-US"/>
              <a:t>Because </a:t>
            </a:r>
            <a:r>
              <a:rPr lang="en-US" err="1"/>
              <a:t>mdspan</a:t>
            </a:r>
            <a:r>
              <a:rPr lang="en-US"/>
              <a:t> doesn’t own memory, you need an underlying buffer that holds the actual data.</a:t>
            </a:r>
          </a:p>
          <a:p>
            <a:r>
              <a:rPr lang="en-US"/>
              <a:t>In this example, I’ve created a </a:t>
            </a:r>
            <a:r>
              <a:rPr lang="en-US" err="1"/>
              <a:t>cuda</a:t>
            </a:r>
            <a:r>
              <a:rPr lang="en-US"/>
              <a:t>::std::array&lt;int, 6&gt; containing six elements: 0, 1, 2, 3, 4, and 5. </a:t>
            </a:r>
          </a:p>
          <a:p>
            <a:r>
              <a:rPr lang="en-US" err="1"/>
              <a:t>mdspan</a:t>
            </a:r>
            <a:r>
              <a:rPr lang="en-US"/>
              <a:t> will then view these values in whichever multi-dimensional shape we specify, but the data itself remains right here in our array.</a:t>
            </a:r>
          </a:p>
        </p:txBody>
      </p:sp>
      <p:sp>
        <p:nvSpPr>
          <p:cNvPr id="4" name="Slide Number Placeholder 3">
            <a:extLst>
              <a:ext uri="{FF2B5EF4-FFF2-40B4-BE49-F238E27FC236}">
                <a16:creationId xmlns:a16="http://schemas.microsoft.com/office/drawing/2014/main" id="{6323F585-654C-9DCC-F313-F89B998DA9DA}"/>
              </a:ext>
            </a:extLst>
          </p:cNvPr>
          <p:cNvSpPr>
            <a:spLocks noGrp="1"/>
          </p:cNvSpPr>
          <p:nvPr>
            <p:ph type="sldNum" sz="quarter" idx="5"/>
          </p:nvPr>
        </p:nvSpPr>
        <p:spPr/>
        <p:txBody>
          <a:bodyPr/>
          <a:lstStyle/>
          <a:p>
            <a:fld id="{A93AD357-0C40-4436-9D38-C47D60C1C9C1}" type="slidenum">
              <a:rPr lang="en-US" smtClean="0"/>
              <a:pPr/>
              <a:t>89</a:t>
            </a:fld>
            <a:endParaRPr lang="en-US"/>
          </a:p>
        </p:txBody>
      </p:sp>
    </p:spTree>
    <p:extLst>
      <p:ext uri="{BB962C8B-B14F-4D97-AF65-F5344CB8AC3E}">
        <p14:creationId xmlns:p14="http://schemas.microsoft.com/office/powerpoint/2010/main" val="38819268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ffectLst/>
                <a:latin typeface="Helvetica Neue" panose="02000503000000020004" pitchFamily="2" charset="0"/>
              </a:rPr>
              <a:t>With that in mind, let’s take a look at our agenda for today.</a:t>
            </a:r>
          </a:p>
          <a:p>
            <a:r>
              <a:rPr lang="en-US">
                <a:effectLst/>
                <a:latin typeface="Helvetica Neue" panose="02000503000000020004" pitchFamily="2" charset="0"/>
              </a:rPr>
              <a:t>First, we’ll begin with “CUDA Made Easy” section. </a:t>
            </a:r>
          </a:p>
          <a:p>
            <a:r>
              <a:rPr lang="en-US">
                <a:effectLst/>
                <a:latin typeface="Helvetica Neue" panose="02000503000000020004" pitchFamily="2" charset="0"/>
              </a:rPr>
              <a:t>Here, you’ll learn the basics of writing CUDA code. </a:t>
            </a:r>
          </a:p>
          <a:p>
            <a:r>
              <a:rPr lang="en-US">
                <a:effectLst/>
                <a:latin typeface="Helvetica Neue" panose="02000503000000020004" pitchFamily="2" charset="0"/>
              </a:rPr>
              <a:t>You’ll get hands-on practice by porting the cooling simulator we mentioned from the CPU to the GPU. </a:t>
            </a:r>
          </a:p>
          <a:p>
            <a:r>
              <a:rPr lang="en-US">
                <a:effectLst/>
                <a:latin typeface="Helvetica Neue" panose="02000503000000020004" pitchFamily="2" charset="0"/>
              </a:rPr>
              <a:t>After a 35 minutes lunch break, we’ll move on to the next section, called ”</a:t>
            </a:r>
            <a:r>
              <a:rPr lang="en-US"/>
              <a:t>Unlocking the GPU’s Full Potential”.</a:t>
            </a:r>
          </a:p>
          <a:p>
            <a:r>
              <a:rPr lang="en-US">
                <a:solidFill>
                  <a:srgbClr val="0E0E0E"/>
                </a:solidFill>
                <a:effectLst/>
                <a:latin typeface=".AppleSystemUIFont"/>
              </a:rPr>
              <a:t>Here, you’ll learn a few optimization techniques allowing you to take full advantage of the GPU’s.</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effectLst/>
                <a:latin typeface="Helvetica Neue" panose="02000503000000020004" pitchFamily="2" charset="0"/>
              </a:rPr>
              <a:t>Then, we’ll take a quick 15-minute break before diving into “Implementing New Algorithms with CUDA Kernels”</a:t>
            </a:r>
            <a:r>
              <a:rPr lang="en-US"/>
              <a:t>.</a:t>
            </a:r>
          </a:p>
          <a:p>
            <a:r>
              <a:rPr lang="en-US"/>
              <a:t>In this section, you’ll explore designing and building custom GPU algorithms for problems not covered by existing libraries.</a:t>
            </a:r>
          </a:p>
          <a:p>
            <a:r>
              <a:rPr lang="en-US">
                <a:effectLst/>
                <a:latin typeface="Helvetica Neue" panose="02000503000000020004" pitchFamily="2" charset="0"/>
              </a:rPr>
              <a:t>Finally, we’ll wrap up with a final assessment that ties everything together, giving you a chance to apply what you’ve learned in a real-world context. </a:t>
            </a:r>
          </a:p>
          <a:p>
            <a:r>
              <a:rPr lang="en-US">
                <a:effectLst/>
                <a:latin typeface="Helvetica Neue" panose="02000503000000020004" pitchFamily="2" charset="0"/>
              </a:rPr>
              <a:t>By the end of the day, you’ll have a solid foundation to start writing your own GPU-accelerated programs and to continue your journey into CUDA.</a:t>
            </a:r>
          </a:p>
        </p:txBody>
      </p:sp>
      <p:sp>
        <p:nvSpPr>
          <p:cNvPr id="4" name="Slide Number Placeholder 3"/>
          <p:cNvSpPr>
            <a:spLocks noGrp="1"/>
          </p:cNvSpPr>
          <p:nvPr>
            <p:ph type="sldNum" sz="quarter" idx="5"/>
          </p:nvPr>
        </p:nvSpPr>
        <p:spPr/>
        <p:txBody>
          <a:bodyPr/>
          <a:lstStyle/>
          <a:p>
            <a:fld id="{A93AD357-0C40-4436-9D38-C47D60C1C9C1}" type="slidenum">
              <a:rPr lang="en-US" smtClean="0"/>
              <a:pPr/>
              <a:t>9</a:t>
            </a:fld>
            <a:endParaRPr lang="en-US"/>
          </a:p>
        </p:txBody>
      </p:sp>
    </p:spTree>
    <p:extLst>
      <p:ext uri="{BB962C8B-B14F-4D97-AF65-F5344CB8AC3E}">
        <p14:creationId xmlns:p14="http://schemas.microsoft.com/office/powerpoint/2010/main" val="414854460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5142F-F2D9-F520-DA9B-A83438DDFED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8706B80-DBE0-2303-59D0-99EEBAFBBB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2D14A0-A52F-E63D-3A01-2133FA5F4529}"/>
              </a:ext>
            </a:extLst>
          </p:cNvPr>
          <p:cNvSpPr>
            <a:spLocks noGrp="1"/>
          </p:cNvSpPr>
          <p:nvPr>
            <p:ph type="body" idx="1"/>
          </p:nvPr>
        </p:nvSpPr>
        <p:spPr/>
        <p:txBody>
          <a:bodyPr/>
          <a:lstStyle/>
          <a:p>
            <a:r>
              <a:rPr lang="en-US"/>
              <a:t>Let’s take a look at how you can construct an </a:t>
            </a:r>
            <a:r>
              <a:rPr lang="en-US" err="1"/>
              <a:t>mdspan</a:t>
            </a:r>
            <a:r>
              <a:rPr lang="en-US"/>
              <a:t> based on this array.</a:t>
            </a:r>
          </a:p>
          <a:p>
            <a:r>
              <a:rPr lang="en-US"/>
              <a:t>For this case, we have to pass </a:t>
            </a:r>
            <a:r>
              <a:rPr lang="en-US" err="1"/>
              <a:t>mdspan</a:t>
            </a:r>
            <a:r>
              <a:rPr lang="en-US"/>
              <a:t> three things.</a:t>
            </a:r>
          </a:p>
          <a:p>
            <a:r>
              <a:rPr lang="en-US"/>
              <a:t>First, we need a raw pointer to the data. Here we use array data() member function that returns a raw pointer. </a:t>
            </a:r>
          </a:p>
          <a:p>
            <a:r>
              <a:rPr lang="en-US"/>
              <a:t>But if you have to construct </a:t>
            </a:r>
            <a:r>
              <a:rPr lang="en-US" err="1"/>
              <a:t>mdspan</a:t>
            </a:r>
            <a:r>
              <a:rPr lang="en-US"/>
              <a:t> on top of Thrust container, remember to use raw pointer cast.</a:t>
            </a:r>
          </a:p>
          <a:p>
            <a:r>
              <a:rPr lang="en-US"/>
              <a:t>Besides the raw pointer, we’ll have to provide number of rows (2) and column (3).</a:t>
            </a:r>
          </a:p>
          <a:p>
            <a:r>
              <a:rPr lang="en-US"/>
              <a:t>That’s all </a:t>
            </a:r>
            <a:r>
              <a:rPr lang="en-US" err="1"/>
              <a:t>mdspan</a:t>
            </a:r>
            <a:r>
              <a:rPr lang="en-US"/>
              <a:t> needs to treat our 1D array as a 2-by-3 matrix. </a:t>
            </a:r>
          </a:p>
        </p:txBody>
      </p:sp>
      <p:sp>
        <p:nvSpPr>
          <p:cNvPr id="4" name="Slide Number Placeholder 3">
            <a:extLst>
              <a:ext uri="{FF2B5EF4-FFF2-40B4-BE49-F238E27FC236}">
                <a16:creationId xmlns:a16="http://schemas.microsoft.com/office/drawing/2014/main" id="{160E9185-1290-4318-98EE-B8D39E143CF6}"/>
              </a:ext>
            </a:extLst>
          </p:cNvPr>
          <p:cNvSpPr>
            <a:spLocks noGrp="1"/>
          </p:cNvSpPr>
          <p:nvPr>
            <p:ph type="sldNum" sz="quarter" idx="5"/>
          </p:nvPr>
        </p:nvSpPr>
        <p:spPr/>
        <p:txBody>
          <a:bodyPr/>
          <a:lstStyle/>
          <a:p>
            <a:fld id="{A93AD357-0C40-4436-9D38-C47D60C1C9C1}" type="slidenum">
              <a:rPr lang="en-US" smtClean="0"/>
              <a:pPr/>
              <a:t>90</a:t>
            </a:fld>
            <a:endParaRPr lang="en-US"/>
          </a:p>
        </p:txBody>
      </p:sp>
    </p:spTree>
    <p:extLst>
      <p:ext uri="{BB962C8B-B14F-4D97-AF65-F5344CB8AC3E}">
        <p14:creationId xmlns:p14="http://schemas.microsoft.com/office/powerpoint/2010/main" val="378260302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5526E7-A087-9B7A-BF11-EF2BBD2E97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BAE0CE-3B63-C55F-4C6A-874B05E5D6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289CC5-FE12-A2F5-EEF1-54A8D431D9E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Once the </a:t>
            </a:r>
            <a:r>
              <a:rPr lang="en-US" err="1"/>
              <a:t>mdspan</a:t>
            </a:r>
            <a:r>
              <a:rPr lang="en-US"/>
              <a:t> is set up, you can access the underlying sequence using parenthesis.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Just supply the row and column indices.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For example, md(0, 0) accesses the very first element – 0.</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The passing 1, 2 into parenthesis returns the element at the second row, third column, so 5 in our case.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a clean, intuitive way to treat a 1D buffer as a 2D array.</a:t>
            </a:r>
          </a:p>
          <a:p>
            <a:endParaRPr lang="en-US"/>
          </a:p>
        </p:txBody>
      </p:sp>
      <p:sp>
        <p:nvSpPr>
          <p:cNvPr id="4" name="Slide Number Placeholder 3">
            <a:extLst>
              <a:ext uri="{FF2B5EF4-FFF2-40B4-BE49-F238E27FC236}">
                <a16:creationId xmlns:a16="http://schemas.microsoft.com/office/drawing/2014/main" id="{4DA916B8-6F2A-5028-D158-A31F0CECBA36}"/>
              </a:ext>
            </a:extLst>
          </p:cNvPr>
          <p:cNvSpPr>
            <a:spLocks noGrp="1"/>
          </p:cNvSpPr>
          <p:nvPr>
            <p:ph type="sldNum" sz="quarter" idx="5"/>
          </p:nvPr>
        </p:nvSpPr>
        <p:spPr/>
        <p:txBody>
          <a:bodyPr/>
          <a:lstStyle/>
          <a:p>
            <a:fld id="{A93AD357-0C40-4436-9D38-C47D60C1C9C1}" type="slidenum">
              <a:rPr lang="en-US" smtClean="0"/>
              <a:pPr/>
              <a:t>91</a:t>
            </a:fld>
            <a:endParaRPr lang="en-US"/>
          </a:p>
        </p:txBody>
      </p:sp>
    </p:spTree>
    <p:extLst>
      <p:ext uri="{BB962C8B-B14F-4D97-AF65-F5344CB8AC3E}">
        <p14:creationId xmlns:p14="http://schemas.microsoft.com/office/powerpoint/2010/main" val="44759664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E20A47-57F0-A0BF-2096-0F92CE62BD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BE7F569-8614-EA61-B78B-7A0DBE99990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FB5466-0E4C-88B6-DE98-98FC8D00C739}"/>
              </a:ext>
            </a:extLst>
          </p:cNvPr>
          <p:cNvSpPr>
            <a:spLocks noGrp="1"/>
          </p:cNvSpPr>
          <p:nvPr>
            <p:ph type="body" idx="1"/>
          </p:nvPr>
        </p:nvSpPr>
        <p:spPr/>
        <p:txBody>
          <a:bodyPr/>
          <a:lstStyle/>
          <a:p>
            <a:r>
              <a:rPr lang="en-US"/>
              <a:t>Besides the direct element access, </a:t>
            </a:r>
            <a:r>
              <a:rPr lang="en-US" err="1"/>
              <a:t>mdspan</a:t>
            </a:r>
            <a:r>
              <a:rPr lang="en-US"/>
              <a:t> also provides some handy helper functions.</a:t>
            </a:r>
          </a:p>
          <a:p>
            <a:r>
              <a:rPr lang="en-US"/>
              <a:t>For instance, calling </a:t>
            </a:r>
            <a:r>
              <a:rPr lang="en-US" err="1"/>
              <a:t>md.size</a:t>
            </a:r>
            <a:r>
              <a:rPr lang="en-US"/>
              <a:t>() returns the total number of elements in the view - in this example, that would be 6.</a:t>
            </a:r>
          </a:p>
        </p:txBody>
      </p:sp>
      <p:sp>
        <p:nvSpPr>
          <p:cNvPr id="4" name="Slide Number Placeholder 3">
            <a:extLst>
              <a:ext uri="{FF2B5EF4-FFF2-40B4-BE49-F238E27FC236}">
                <a16:creationId xmlns:a16="http://schemas.microsoft.com/office/drawing/2014/main" id="{4D7FA279-8271-FDDF-2480-31173450D2F7}"/>
              </a:ext>
            </a:extLst>
          </p:cNvPr>
          <p:cNvSpPr>
            <a:spLocks noGrp="1"/>
          </p:cNvSpPr>
          <p:nvPr>
            <p:ph type="sldNum" sz="quarter" idx="5"/>
          </p:nvPr>
        </p:nvSpPr>
        <p:spPr/>
        <p:txBody>
          <a:bodyPr/>
          <a:lstStyle/>
          <a:p>
            <a:fld id="{A93AD357-0C40-4436-9D38-C47D60C1C9C1}" type="slidenum">
              <a:rPr lang="en-US" smtClean="0"/>
              <a:pPr/>
              <a:t>92</a:t>
            </a:fld>
            <a:endParaRPr lang="en-US"/>
          </a:p>
        </p:txBody>
      </p:sp>
    </p:spTree>
    <p:extLst>
      <p:ext uri="{BB962C8B-B14F-4D97-AF65-F5344CB8AC3E}">
        <p14:creationId xmlns:p14="http://schemas.microsoft.com/office/powerpoint/2010/main" val="3630999643"/>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63A433-2988-1EDA-1BC9-33E4EB5BDF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C4CAD7-7D34-9200-A6C7-E0B54A758E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DEBD91-BC87-2CE3-C228-F0202CD8D077}"/>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Additionally, </a:t>
            </a:r>
            <a:r>
              <a:rPr lang="en-US" err="1"/>
              <a:t>mdspan</a:t>
            </a:r>
            <a:r>
              <a:rPr lang="en-US"/>
              <a:t> lets you query the size of each dimension using the extent method.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For a two-dimensional view, calling </a:t>
            </a:r>
            <a:r>
              <a:rPr lang="en-US" err="1"/>
              <a:t>md.extent</a:t>
            </a:r>
            <a:r>
              <a:rPr lang="en-US"/>
              <a:t>(0) gives you the height, and </a:t>
            </a:r>
            <a:r>
              <a:rPr lang="en-US" err="1"/>
              <a:t>md.extent</a:t>
            </a:r>
            <a:r>
              <a:rPr lang="en-US"/>
              <a:t>(1) gives you the width.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In this example, </a:t>
            </a:r>
            <a:r>
              <a:rPr lang="en-US" err="1"/>
              <a:t>md.extent</a:t>
            </a:r>
            <a:r>
              <a:rPr lang="en-US"/>
              <a:t>(0) will return 2 and </a:t>
            </a:r>
            <a:r>
              <a:rPr lang="en-US" err="1"/>
              <a:t>md.extent</a:t>
            </a:r>
            <a:r>
              <a:rPr lang="en-US"/>
              <a:t>(1) will return 3.</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is essentially the order at which we provided these values in the constructor. </a:t>
            </a:r>
          </a:p>
        </p:txBody>
      </p:sp>
      <p:sp>
        <p:nvSpPr>
          <p:cNvPr id="4" name="Slide Number Placeholder 3">
            <a:extLst>
              <a:ext uri="{FF2B5EF4-FFF2-40B4-BE49-F238E27FC236}">
                <a16:creationId xmlns:a16="http://schemas.microsoft.com/office/drawing/2014/main" id="{10312D94-4063-5023-03BE-EDF1692FC5A3}"/>
              </a:ext>
            </a:extLst>
          </p:cNvPr>
          <p:cNvSpPr>
            <a:spLocks noGrp="1"/>
          </p:cNvSpPr>
          <p:nvPr>
            <p:ph type="sldNum" sz="quarter" idx="5"/>
          </p:nvPr>
        </p:nvSpPr>
        <p:spPr/>
        <p:txBody>
          <a:bodyPr/>
          <a:lstStyle/>
          <a:p>
            <a:fld id="{A93AD357-0C40-4436-9D38-C47D60C1C9C1}" type="slidenum">
              <a:rPr lang="en-US" smtClean="0"/>
              <a:pPr/>
              <a:t>93</a:t>
            </a:fld>
            <a:endParaRPr lang="en-US"/>
          </a:p>
        </p:txBody>
      </p:sp>
    </p:spTree>
    <p:extLst>
      <p:ext uri="{BB962C8B-B14F-4D97-AF65-F5344CB8AC3E}">
        <p14:creationId xmlns:p14="http://schemas.microsoft.com/office/powerpoint/2010/main" val="17041705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41981D-0BDC-0039-F410-D9A213600A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362471-8980-2F3E-5E2B-A1328B2DCB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77B55C-CD47-3261-EBBA-F9C046301868}"/>
              </a:ext>
            </a:extLst>
          </p:cNvPr>
          <p:cNvSpPr>
            <a:spLocks noGrp="1"/>
          </p:cNvSpPr>
          <p:nvPr>
            <p:ph type="body" idx="1"/>
          </p:nvPr>
        </p:nvSpPr>
        <p:spPr/>
        <p:txBody>
          <a:bodyPr/>
          <a:lstStyle/>
          <a:p>
            <a:r>
              <a:rPr lang="en-US"/>
              <a:t>Which brings us to our next exercise. </a:t>
            </a:r>
          </a:p>
          <a:p>
            <a:r>
              <a:rPr lang="en-US"/>
              <a:t>This time, instead of capturing a raw pointer in our lambda, we’ll capture an </a:t>
            </a:r>
            <a:r>
              <a:rPr lang="en-US" err="1"/>
              <a:t>mdspan</a:t>
            </a:r>
            <a:r>
              <a:rPr lang="en-US"/>
              <a:t>. </a:t>
            </a:r>
          </a:p>
          <a:p>
            <a:r>
              <a:rPr lang="en-US"/>
              <a:t>That way, we can use multi-dimensional indexing directly, without manually flattening the row and column into a single index. </a:t>
            </a:r>
          </a:p>
          <a:p>
            <a:r>
              <a:rPr lang="en-US"/>
              <a:t>It’ll make the code cleaner and less error-prone, while maintaining the same performance.</a:t>
            </a:r>
          </a:p>
        </p:txBody>
      </p:sp>
      <p:sp>
        <p:nvSpPr>
          <p:cNvPr id="4" name="Slide Number Placeholder 3">
            <a:extLst>
              <a:ext uri="{FF2B5EF4-FFF2-40B4-BE49-F238E27FC236}">
                <a16:creationId xmlns:a16="http://schemas.microsoft.com/office/drawing/2014/main" id="{57D43E1E-15E3-F55E-B5B3-F1B7ECD718B7}"/>
              </a:ext>
            </a:extLst>
          </p:cNvPr>
          <p:cNvSpPr>
            <a:spLocks noGrp="1"/>
          </p:cNvSpPr>
          <p:nvPr>
            <p:ph type="sldNum" sz="quarter" idx="5"/>
          </p:nvPr>
        </p:nvSpPr>
        <p:spPr/>
        <p:txBody>
          <a:bodyPr/>
          <a:lstStyle/>
          <a:p>
            <a:fld id="{A93AD357-0C40-4436-9D38-C47D60C1C9C1}" type="slidenum">
              <a:rPr lang="en-US" smtClean="0"/>
              <a:pPr/>
              <a:t>94</a:t>
            </a:fld>
            <a:endParaRPr lang="en-US"/>
          </a:p>
        </p:txBody>
      </p:sp>
    </p:spTree>
    <p:extLst>
      <p:ext uri="{BB962C8B-B14F-4D97-AF65-F5344CB8AC3E}">
        <p14:creationId xmlns:p14="http://schemas.microsoft.com/office/powerpoint/2010/main" val="156023059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883DA9-5230-3678-14DE-E52AF295948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FB78FB-A1FB-5EFD-AC47-4AD0218B82B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AA0B2E-8027-0945-F72B-358F58920294}"/>
              </a:ext>
            </a:extLst>
          </p:cNvPr>
          <p:cNvSpPr>
            <a:spLocks noGrp="1"/>
          </p:cNvSpPr>
          <p:nvPr>
            <p:ph type="body" idx="1"/>
          </p:nvPr>
        </p:nvSpPr>
        <p:spPr/>
        <p:txBody>
          <a:bodyPr/>
          <a:lstStyle/>
          <a:p>
            <a:r>
              <a:rPr lang="en-US"/>
              <a:t>For this exercise, you have 6 minutes starting now.</a:t>
            </a:r>
          </a:p>
        </p:txBody>
      </p:sp>
      <p:sp>
        <p:nvSpPr>
          <p:cNvPr id="4" name="Slide Number Placeholder 3">
            <a:extLst>
              <a:ext uri="{FF2B5EF4-FFF2-40B4-BE49-F238E27FC236}">
                <a16:creationId xmlns:a16="http://schemas.microsoft.com/office/drawing/2014/main" id="{13D7D2FE-E764-A34A-87EB-182494D8B4C3}"/>
              </a:ext>
            </a:extLst>
          </p:cNvPr>
          <p:cNvSpPr>
            <a:spLocks noGrp="1"/>
          </p:cNvSpPr>
          <p:nvPr>
            <p:ph type="sldNum" sz="quarter" idx="5"/>
          </p:nvPr>
        </p:nvSpPr>
        <p:spPr/>
        <p:txBody>
          <a:bodyPr/>
          <a:lstStyle/>
          <a:p>
            <a:fld id="{A93AD357-0C40-4436-9D38-C47D60C1C9C1}" type="slidenum">
              <a:rPr lang="en-US" smtClean="0"/>
              <a:pPr/>
              <a:t>95</a:t>
            </a:fld>
            <a:endParaRPr lang="en-US"/>
          </a:p>
        </p:txBody>
      </p:sp>
    </p:spTree>
    <p:extLst>
      <p:ext uri="{BB962C8B-B14F-4D97-AF65-F5344CB8AC3E}">
        <p14:creationId xmlns:p14="http://schemas.microsoft.com/office/powerpoint/2010/main" val="3216094519"/>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99414E-D379-12B8-1420-B07F6D6791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263CEC-CE89-AC87-06AC-79DFD8A8E8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667FBB-EE13-0E6C-FBDD-4CEB5801656F}"/>
              </a:ext>
            </a:extLst>
          </p:cNvPr>
          <p:cNvSpPr>
            <a:spLocks noGrp="1"/>
          </p:cNvSpPr>
          <p:nvPr>
            <p:ph type="body" idx="1"/>
          </p:nvPr>
        </p:nvSpPr>
        <p:spPr/>
        <p:txBody>
          <a:bodyPr/>
          <a:lstStyle/>
          <a:p>
            <a:r>
              <a:rPr lang="en-US"/>
              <a:t>Time’s up! </a:t>
            </a:r>
          </a:p>
          <a:p>
            <a:r>
              <a:rPr lang="en-US"/>
              <a:t>The key to this exercise was creating an </a:t>
            </a:r>
            <a:r>
              <a:rPr lang="en-US" err="1"/>
              <a:t>mdspan</a:t>
            </a:r>
            <a:r>
              <a:rPr lang="en-US"/>
              <a:t> using three parameters:</a:t>
            </a:r>
          </a:p>
          <a:p>
            <a:r>
              <a:rPr lang="en-US"/>
              <a:t>1. A raw pointer obtained from thrust::</a:t>
            </a:r>
            <a:r>
              <a:rPr lang="en-US" err="1"/>
              <a:t>raw_pointer_cast</a:t>
            </a:r>
            <a:r>
              <a:rPr lang="en-US"/>
              <a:t>.</a:t>
            </a:r>
          </a:p>
          <a:p>
            <a:r>
              <a:rPr lang="en-US"/>
              <a:t>2. The matrix’s height.</a:t>
            </a:r>
          </a:p>
          <a:p>
            <a:r>
              <a:rPr lang="en-US"/>
              <a:t>3. The matrix’s width.</a:t>
            </a:r>
          </a:p>
          <a:p>
            <a:r>
              <a:rPr lang="en-US"/>
              <a:t>Because </a:t>
            </a:r>
            <a:r>
              <a:rPr lang="en-US" err="1"/>
              <a:t>mdspan</a:t>
            </a:r>
            <a:r>
              <a:rPr lang="en-US"/>
              <a:t> keeps track of these dimensions, our lambda no longer needs to capture height and width separately - it can just call extents function to get them. </a:t>
            </a:r>
          </a:p>
          <a:p>
            <a:r>
              <a:rPr lang="en-US"/>
              <a:t>Even better, we can now write multi-dimensional indexing instead of multiplying row index by width and adding column index. </a:t>
            </a:r>
          </a:p>
          <a:p>
            <a:r>
              <a:rPr lang="en-US"/>
              <a:t>It makes the code much simpler to follow.</a:t>
            </a:r>
          </a:p>
        </p:txBody>
      </p:sp>
      <p:sp>
        <p:nvSpPr>
          <p:cNvPr id="4" name="Slide Number Placeholder 3">
            <a:extLst>
              <a:ext uri="{FF2B5EF4-FFF2-40B4-BE49-F238E27FC236}">
                <a16:creationId xmlns:a16="http://schemas.microsoft.com/office/drawing/2014/main" id="{1F4F5354-B2F5-AD5B-262A-523F0B444448}"/>
              </a:ext>
            </a:extLst>
          </p:cNvPr>
          <p:cNvSpPr>
            <a:spLocks noGrp="1"/>
          </p:cNvSpPr>
          <p:nvPr>
            <p:ph type="sldNum" sz="quarter" idx="5"/>
          </p:nvPr>
        </p:nvSpPr>
        <p:spPr/>
        <p:txBody>
          <a:bodyPr/>
          <a:lstStyle/>
          <a:p>
            <a:fld id="{A93AD357-0C40-4436-9D38-C47D60C1C9C1}" type="slidenum">
              <a:rPr lang="en-US" smtClean="0"/>
              <a:pPr/>
              <a:t>96</a:t>
            </a:fld>
            <a:endParaRPr lang="en-US"/>
          </a:p>
        </p:txBody>
      </p:sp>
    </p:spTree>
    <p:extLst>
      <p:ext uri="{BB962C8B-B14F-4D97-AF65-F5344CB8AC3E}">
        <p14:creationId xmlns:p14="http://schemas.microsoft.com/office/powerpoint/2010/main" val="20493553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DFF67-2736-4C74-556A-5BC56894CE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81EFDD-C4D2-A55C-F666-14892D4089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5DE793-1A02-9179-575C-BF3AE09691B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The type for </a:t>
            </a:r>
            <a:r>
              <a:rPr lang="en-US" err="1"/>
              <a:t>cuda</a:t>
            </a:r>
            <a:r>
              <a:rPr lang="en-US"/>
              <a:t>::std::</a:t>
            </a:r>
            <a:r>
              <a:rPr lang="en-US" err="1"/>
              <a:t>mdspan</a:t>
            </a:r>
            <a:r>
              <a:rPr lang="en-US"/>
              <a:t> can get pretty involved, because it lets you specify static as well as dynamic extents.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That’s why there exists a best practice on defining a </a:t>
            </a:r>
            <a:r>
              <a:rPr lang="en-US" b="1"/>
              <a:t>domain-specific type alias </a:t>
            </a:r>
            <a:r>
              <a:rPr lang="en-US" b="0"/>
              <a:t>instead of using </a:t>
            </a:r>
            <a:r>
              <a:rPr lang="en-US" b="0" err="1"/>
              <a:t>mdspan</a:t>
            </a:r>
            <a:r>
              <a:rPr lang="en-US" b="0"/>
              <a:t> type directly.</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For instance, we can define a type alias called temperature grid 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This alias hides the template complexity and makes your code easier to read and maintain.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It also makes it clear that this </a:t>
            </a:r>
            <a:r>
              <a:rPr lang="en-US" err="1"/>
              <a:t>mdspan</a:t>
            </a:r>
            <a:r>
              <a:rPr lang="en-US"/>
              <a:t> is meant to handle a 2D grid of floats.</a:t>
            </a:r>
          </a:p>
          <a:p>
            <a:endParaRPr lang="en-US"/>
          </a:p>
        </p:txBody>
      </p:sp>
      <p:sp>
        <p:nvSpPr>
          <p:cNvPr id="4" name="Slide Number Placeholder 3">
            <a:extLst>
              <a:ext uri="{FF2B5EF4-FFF2-40B4-BE49-F238E27FC236}">
                <a16:creationId xmlns:a16="http://schemas.microsoft.com/office/drawing/2014/main" id="{0A68203B-D1FD-04AB-BE7B-AD7ECC9307C2}"/>
              </a:ext>
            </a:extLst>
          </p:cNvPr>
          <p:cNvSpPr>
            <a:spLocks noGrp="1"/>
          </p:cNvSpPr>
          <p:nvPr>
            <p:ph type="sldNum" sz="quarter" idx="5"/>
          </p:nvPr>
        </p:nvSpPr>
        <p:spPr/>
        <p:txBody>
          <a:bodyPr/>
          <a:lstStyle/>
          <a:p>
            <a:fld id="{A93AD357-0C40-4436-9D38-C47D60C1C9C1}" type="slidenum">
              <a:rPr lang="en-US" smtClean="0"/>
              <a:pPr/>
              <a:t>97</a:t>
            </a:fld>
            <a:endParaRPr lang="en-US"/>
          </a:p>
        </p:txBody>
      </p:sp>
    </p:spTree>
    <p:extLst>
      <p:ext uri="{BB962C8B-B14F-4D97-AF65-F5344CB8AC3E}">
        <p14:creationId xmlns:p14="http://schemas.microsoft.com/office/powerpoint/2010/main" val="93754156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64F2AC-07EF-0C97-FB82-A385E8B314E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DA36ED-1981-861C-E80F-63BE791D55E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68E05A5-0BFB-D2E3-A591-17D28D62DDDF}"/>
              </a:ext>
            </a:extLst>
          </p:cNvPr>
          <p:cNvSpPr>
            <a:spLocks noGrp="1"/>
          </p:cNvSpPr>
          <p:nvPr>
            <p:ph type="body" idx="1"/>
          </p:nvPr>
        </p:nvSpPr>
        <p:spPr/>
        <p:txBody>
          <a:bodyPr/>
          <a:lstStyle/>
          <a:p>
            <a:r>
              <a:rPr lang="en-US"/>
              <a:t>Now that we have a domain-specific alias for our </a:t>
            </a:r>
            <a:r>
              <a:rPr lang="en-US" err="1"/>
              <a:t>mdspan</a:t>
            </a:r>
            <a:r>
              <a:rPr lang="en-US"/>
              <a:t>, we can use it in function signatures.</a:t>
            </a:r>
          </a:p>
          <a:p>
            <a:r>
              <a:rPr lang="en-US"/>
              <a:t>For example, in the code on the slide, the compute function takes a single cell index along with an </a:t>
            </a:r>
            <a:r>
              <a:rPr lang="en-US" err="1"/>
              <a:t>mdspan</a:t>
            </a:r>
            <a:r>
              <a:rPr lang="en-US"/>
              <a:t>. </a:t>
            </a:r>
          </a:p>
          <a:p>
            <a:r>
              <a:rPr lang="en-US"/>
              <a:t>Inside, it handles all the logic and returns the next temperature. </a:t>
            </a:r>
          </a:p>
          <a:p>
            <a:r>
              <a:rPr lang="en-US"/>
              <a:t>This keeps our code organized and reusable.</a:t>
            </a:r>
          </a:p>
          <a:p>
            <a:r>
              <a:rPr lang="en-US"/>
              <a:t>We’ll be using this pattern throughout the course.</a:t>
            </a:r>
          </a:p>
        </p:txBody>
      </p:sp>
      <p:sp>
        <p:nvSpPr>
          <p:cNvPr id="4" name="Slide Number Placeholder 3">
            <a:extLst>
              <a:ext uri="{FF2B5EF4-FFF2-40B4-BE49-F238E27FC236}">
                <a16:creationId xmlns:a16="http://schemas.microsoft.com/office/drawing/2014/main" id="{B8979CC0-6A92-0818-6D34-AB9270854436}"/>
              </a:ext>
            </a:extLst>
          </p:cNvPr>
          <p:cNvSpPr>
            <a:spLocks noGrp="1"/>
          </p:cNvSpPr>
          <p:nvPr>
            <p:ph type="sldNum" sz="quarter" idx="5"/>
          </p:nvPr>
        </p:nvSpPr>
        <p:spPr/>
        <p:txBody>
          <a:bodyPr/>
          <a:lstStyle/>
          <a:p>
            <a:fld id="{A93AD357-0C40-4436-9D38-C47D60C1C9C1}" type="slidenum">
              <a:rPr lang="en-US" smtClean="0"/>
              <a:pPr/>
              <a:t>98</a:t>
            </a:fld>
            <a:endParaRPr lang="en-US"/>
          </a:p>
        </p:txBody>
      </p:sp>
    </p:spTree>
    <p:extLst>
      <p:ext uri="{BB962C8B-B14F-4D97-AF65-F5344CB8AC3E}">
        <p14:creationId xmlns:p14="http://schemas.microsoft.com/office/powerpoint/2010/main" val="2183097909"/>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5E5B2F-F9DE-6472-B444-8C03321092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0AB404-115F-FE3E-631F-C47610F9CC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51A5FD-811E-F205-5F1E-063D10450C9F}"/>
              </a:ext>
            </a:extLst>
          </p:cNvPr>
          <p:cNvSpPr>
            <a:spLocks noGrp="1"/>
          </p:cNvSpPr>
          <p:nvPr>
            <p:ph type="body" idx="1"/>
          </p:nvPr>
        </p:nvSpPr>
        <p:spPr/>
        <p:txBody>
          <a:bodyPr/>
          <a:lstStyle/>
          <a:p>
            <a:r>
              <a:rPr lang="en-US"/>
              <a:t>At this point, our simulator is coming together nicely, but constantly writing out all the data to disk for visualization can be overkill. </a:t>
            </a:r>
          </a:p>
          <a:p>
            <a:r>
              <a:rPr lang="en-US"/>
              <a:t>Instead, we can track something simpler, like </a:t>
            </a:r>
            <a:r>
              <a:rPr lang="en-US" b="1"/>
              <a:t>per-row total temperature</a:t>
            </a:r>
            <a:r>
              <a:rPr lang="en-US"/>
              <a:t>. </a:t>
            </a:r>
          </a:p>
          <a:p>
            <a:r>
              <a:rPr lang="en-US"/>
              <a:t>This way, we can easily see how much heat accumulates at the boundaries over time without having to dump every cell’s temperature.</a:t>
            </a:r>
          </a:p>
          <a:p>
            <a:r>
              <a:rPr lang="en-US"/>
              <a:t>To visualize what I mean, imagine we take each row of our 2D grid, add up the temperatures of every cell in that row, and store the sum in a 1D vector.</a:t>
            </a:r>
          </a:p>
          <a:p>
            <a:r>
              <a:rPr lang="en-US"/>
              <a:t>In the example on the slide, the first row has three cells at 5 degrees each, so we store 15 in the first element of the vector. </a:t>
            </a:r>
          </a:p>
          <a:p>
            <a:r>
              <a:rPr lang="en-US"/>
              <a:t>The second row has three cells at 3 degrees each, so we store 9 in the second element, and so on.</a:t>
            </a:r>
          </a:p>
          <a:p>
            <a:r>
              <a:rPr lang="en-US"/>
              <a:t>The question is, </a:t>
            </a:r>
            <a:r>
              <a:rPr lang="en-US" b="1"/>
              <a:t>how do we implement</a:t>
            </a:r>
            <a:r>
              <a:rPr lang="en-US"/>
              <a:t> this row-wise aggregation in a clean and efficient way?</a:t>
            </a:r>
          </a:p>
        </p:txBody>
      </p:sp>
      <p:sp>
        <p:nvSpPr>
          <p:cNvPr id="4" name="Slide Number Placeholder 3">
            <a:extLst>
              <a:ext uri="{FF2B5EF4-FFF2-40B4-BE49-F238E27FC236}">
                <a16:creationId xmlns:a16="http://schemas.microsoft.com/office/drawing/2014/main" id="{9A16EDE7-F4B3-630E-EB34-B1A3D85BB08E}"/>
              </a:ext>
            </a:extLst>
          </p:cNvPr>
          <p:cNvSpPr>
            <a:spLocks noGrp="1"/>
          </p:cNvSpPr>
          <p:nvPr>
            <p:ph type="sldNum" sz="quarter" idx="5"/>
          </p:nvPr>
        </p:nvSpPr>
        <p:spPr/>
        <p:txBody>
          <a:bodyPr/>
          <a:lstStyle/>
          <a:p>
            <a:fld id="{A93AD357-0C40-4436-9D38-C47D60C1C9C1}" type="slidenum">
              <a:rPr lang="en-US" smtClean="0"/>
              <a:pPr/>
              <a:t>99</a:t>
            </a:fld>
            <a:endParaRPr lang="en-US"/>
          </a:p>
        </p:txBody>
      </p:sp>
    </p:spTree>
    <p:extLst>
      <p:ext uri="{BB962C8B-B14F-4D97-AF65-F5344CB8AC3E}">
        <p14:creationId xmlns:p14="http://schemas.microsoft.com/office/powerpoint/2010/main" val="24544610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6" name="Picture 5" descr="A green and white background&#10;&#10;Description automatically generated">
            <a:extLst>
              <a:ext uri="{FF2B5EF4-FFF2-40B4-BE49-F238E27FC236}">
                <a16:creationId xmlns:a16="http://schemas.microsoft.com/office/drawing/2014/main" id="{07D900F6-F9C5-E13E-B321-472E2C06456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AC2F1390-BF3D-835C-3CE7-1F9507746CD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
        <p:nvSpPr>
          <p:cNvPr id="2" name="Title 1">
            <a:extLst>
              <a:ext uri="{FF2B5EF4-FFF2-40B4-BE49-F238E27FC236}">
                <a16:creationId xmlns:a16="http://schemas.microsoft.com/office/drawing/2014/main" id="{67BDD93D-C8D9-AAAA-C193-4F162992EEF0}"/>
              </a:ext>
            </a:extLst>
          </p:cNvPr>
          <p:cNvSpPr>
            <a:spLocks noGrp="1"/>
          </p:cNvSpPr>
          <p:nvPr>
            <p:ph type="ctrTitle" hasCustomPrompt="1"/>
          </p:nvPr>
        </p:nvSpPr>
        <p:spPr>
          <a:xfrm>
            <a:off x="1513012" y="2983577"/>
            <a:ext cx="19282214" cy="4937760"/>
          </a:xfrm>
        </p:spPr>
        <p:txBody>
          <a:bodyPr anchor="b">
            <a:normAutofit/>
          </a:bodyPr>
          <a:lstStyle>
            <a:lvl1pPr algn="l">
              <a:defRPr sz="8800" b="1" cap="none" baseline="0">
                <a:latin typeface="NVIDIA Sans" panose="020B0503020203020204" pitchFamily="34" charset="0"/>
                <a:cs typeface="NVIDIA Sans" panose="020B0503020203020204" pitchFamily="34" charset="0"/>
              </a:defRPr>
            </a:lvl1pPr>
          </a:lstStyle>
          <a:p>
            <a:r>
              <a:rPr lang="en-US"/>
              <a:t>Click to Add Title</a:t>
            </a:r>
          </a:p>
        </p:txBody>
      </p:sp>
      <p:sp>
        <p:nvSpPr>
          <p:cNvPr id="7" name="Subtitle 2">
            <a:extLst>
              <a:ext uri="{FF2B5EF4-FFF2-40B4-BE49-F238E27FC236}">
                <a16:creationId xmlns:a16="http://schemas.microsoft.com/office/drawing/2014/main" id="{84FDDD85-BD02-911B-1C62-433286994A1E}"/>
              </a:ext>
            </a:extLst>
          </p:cNvPr>
          <p:cNvSpPr>
            <a:spLocks noGrp="1"/>
          </p:cNvSpPr>
          <p:nvPr>
            <p:ph type="subTitle" idx="1" hasCustomPrompt="1"/>
          </p:nvPr>
        </p:nvSpPr>
        <p:spPr>
          <a:xfrm>
            <a:off x="1513012" y="7941727"/>
            <a:ext cx="19282214" cy="1703832"/>
          </a:xfrm>
          <a:prstGeom prst="rect">
            <a:avLst/>
          </a:prstGeom>
        </p:spPr>
        <p:txBody>
          <a:bodyPr>
            <a:normAutofit/>
          </a:bodyPr>
          <a:lstStyle>
            <a:lvl1pPr marL="0" indent="0" algn="l">
              <a:buNone/>
              <a:defRPr sz="4400" b="0" cap="none" baseline="0">
                <a:solidFill>
                  <a:schemeClr val="bg1"/>
                </a:solidFill>
                <a:latin typeface="NVIDIA Sans" panose="020B0503020203020204" pitchFamily="34" charset="0"/>
                <a:cs typeface="NVIDIA Sans" panose="020B0503020203020204" pitchFamily="34" charset="0"/>
              </a:defRPr>
            </a:lvl1pPr>
            <a:lvl2pPr marL="1371600" indent="0" algn="ctr">
              <a:buNone/>
              <a:defRPr sz="6000"/>
            </a:lvl2pPr>
            <a:lvl3pPr marL="2743200" indent="0" algn="ctr">
              <a:buNone/>
              <a:defRPr sz="5400"/>
            </a:lvl3pPr>
            <a:lvl4pPr marL="4114800" indent="0" algn="ctr">
              <a:buNone/>
              <a:defRPr sz="4800"/>
            </a:lvl4pPr>
            <a:lvl5pPr marL="5486400" indent="0" algn="ctr">
              <a:buNone/>
              <a:defRPr sz="4800"/>
            </a:lvl5pPr>
            <a:lvl6pPr marL="6858000" indent="0" algn="ctr">
              <a:buNone/>
              <a:defRPr sz="4800"/>
            </a:lvl6pPr>
            <a:lvl7pPr marL="8229600" indent="0" algn="ctr">
              <a:buNone/>
              <a:defRPr sz="4800"/>
            </a:lvl7pPr>
            <a:lvl8pPr marL="9601200" indent="0" algn="ctr">
              <a:buNone/>
              <a:defRPr sz="4800"/>
            </a:lvl8pPr>
            <a:lvl9pPr marL="10972800" indent="0" algn="ctr">
              <a:buNone/>
              <a:defRPr sz="4800"/>
            </a:lvl9pPr>
          </a:lstStyle>
          <a:p>
            <a:r>
              <a:rPr lang="en-US"/>
              <a:t>Click to Add Subtitle/Name/Date</a:t>
            </a:r>
          </a:p>
        </p:txBody>
      </p:sp>
    </p:spTree>
    <p:extLst>
      <p:ext uri="{BB962C8B-B14F-4D97-AF65-F5344CB8AC3E}">
        <p14:creationId xmlns:p14="http://schemas.microsoft.com/office/powerpoint/2010/main" val="14787133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Left - Text Right">
    <p:spTree>
      <p:nvGrpSpPr>
        <p:cNvPr id="1" name=""/>
        <p:cNvGrpSpPr/>
        <p:nvPr/>
      </p:nvGrpSpPr>
      <p:grpSpPr>
        <a:xfrm>
          <a:off x="0" y="0"/>
          <a:ext cx="0" cy="0"/>
          <a:chOff x="0" y="0"/>
          <a:chExt cx="0" cy="0"/>
        </a:xfrm>
      </p:grpSpPr>
      <p:sp>
        <p:nvSpPr>
          <p:cNvPr id="13" name="Picture Placeholder 5">
            <a:extLst>
              <a:ext uri="{FF2B5EF4-FFF2-40B4-BE49-F238E27FC236}">
                <a16:creationId xmlns:a16="http://schemas.microsoft.com/office/drawing/2014/main" id="{9ECDE791-270C-BF8C-81C1-76A0831C1A19}"/>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4" name="Title 1">
            <a:extLst>
              <a:ext uri="{FF2B5EF4-FFF2-40B4-BE49-F238E27FC236}">
                <a16:creationId xmlns:a16="http://schemas.microsoft.com/office/drawing/2014/main" id="{B145783C-AD8B-1C6E-6189-2C6A7ED49ED5}"/>
              </a:ext>
            </a:extLst>
          </p:cNvPr>
          <p:cNvSpPr>
            <a:spLocks noGrp="1"/>
          </p:cNvSpPr>
          <p:nvPr>
            <p:ph type="title" hasCustomPrompt="1"/>
          </p:nvPr>
        </p:nvSpPr>
        <p:spPr>
          <a:xfrm>
            <a:off x="19129248"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5" name="Content Placeholder 2">
            <a:extLst>
              <a:ext uri="{FF2B5EF4-FFF2-40B4-BE49-F238E27FC236}">
                <a16:creationId xmlns:a16="http://schemas.microsoft.com/office/drawing/2014/main" id="{27C7C90A-73D6-E171-33CA-4E89BA293C60}"/>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7">
            <a:extLst>
              <a:ext uri="{FF2B5EF4-FFF2-40B4-BE49-F238E27FC236}">
                <a16:creationId xmlns:a16="http://schemas.microsoft.com/office/drawing/2014/main" id="{293474C4-48DE-3777-A7E6-66A14FC6BB37}"/>
              </a:ext>
            </a:extLst>
          </p:cNvPr>
          <p:cNvSpPr>
            <a:spLocks noGrp="1"/>
          </p:cNvSpPr>
          <p:nvPr>
            <p:ph type="body" sz="quarter" idx="10" hasCustomPrompt="1"/>
          </p:nvPr>
        </p:nvSpPr>
        <p:spPr>
          <a:xfrm>
            <a:off x="19129248"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cxnSp>
        <p:nvCxnSpPr>
          <p:cNvPr id="17" name="Straight Connector 16">
            <a:extLst>
              <a:ext uri="{FF2B5EF4-FFF2-40B4-BE49-F238E27FC236}">
                <a16:creationId xmlns:a16="http://schemas.microsoft.com/office/drawing/2014/main" id="{71FA87B4-E089-FC07-89C2-EA0620853B79}"/>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04941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Image Left - Text Right NO SUBTITLE">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0F02E9B9-4BF5-6080-A68D-577B3CFA3984}"/>
              </a:ext>
            </a:extLst>
          </p:cNvPr>
          <p:cNvSpPr>
            <a:spLocks noGrp="1"/>
          </p:cNvSpPr>
          <p:nvPr>
            <p:ph idx="1" hasCustomPrompt="1"/>
          </p:nvPr>
        </p:nvSpPr>
        <p:spPr>
          <a:xfrm>
            <a:off x="19129248"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cxnSp>
        <p:nvCxnSpPr>
          <p:cNvPr id="9" name="Straight Connector 8">
            <a:extLst>
              <a:ext uri="{FF2B5EF4-FFF2-40B4-BE49-F238E27FC236}">
                <a16:creationId xmlns:a16="http://schemas.microsoft.com/office/drawing/2014/main" id="{18D73545-7C20-075B-2C1C-DF7F4214DAD6}"/>
              </a:ext>
            </a:extLst>
          </p:cNvPr>
          <p:cNvCxnSpPr>
            <a:cxnSpLocks/>
          </p:cNvCxnSpPr>
          <p:nvPr userDrawn="1"/>
        </p:nvCxnSpPr>
        <p:spPr>
          <a:xfrm>
            <a:off x="16413162" y="5693228"/>
            <a:ext cx="17282478"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CA42E39E-F558-16B2-B1CE-93D204E3455A}"/>
              </a:ext>
            </a:extLst>
          </p:cNvPr>
          <p:cNvSpPr>
            <a:spLocks noGrp="1"/>
          </p:cNvSpPr>
          <p:nvPr>
            <p:ph type="title" hasCustomPrompt="1"/>
          </p:nvPr>
        </p:nvSpPr>
        <p:spPr>
          <a:xfrm>
            <a:off x="19129248"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 name="Picture Placeholder 5">
            <a:extLst>
              <a:ext uri="{FF2B5EF4-FFF2-40B4-BE49-F238E27FC236}">
                <a16:creationId xmlns:a16="http://schemas.microsoft.com/office/drawing/2014/main" id="{E16075D2-4650-7EB1-4F7E-447F77C06521}"/>
              </a:ext>
            </a:extLst>
          </p:cNvPr>
          <p:cNvSpPr>
            <a:spLocks noGrp="1"/>
          </p:cNvSpPr>
          <p:nvPr>
            <p:ph type="pic" sz="quarter" idx="12"/>
          </p:nvPr>
        </p:nvSpPr>
        <p:spPr>
          <a:xfrm>
            <a:off x="0"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Tree>
    <p:extLst>
      <p:ext uri="{BB962C8B-B14F-4D97-AF65-F5344CB8AC3E}">
        <p14:creationId xmlns:p14="http://schemas.microsoft.com/office/powerpoint/2010/main" val="690247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Image Right - Tex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8B60F29-EAFD-D95F-11A7-522A796CA55D}"/>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Picture Placeholder 5">
            <a:extLst>
              <a:ext uri="{FF2B5EF4-FFF2-40B4-BE49-F238E27FC236}">
                <a16:creationId xmlns:a16="http://schemas.microsoft.com/office/drawing/2014/main" id="{EF5E0159-2062-54D4-B444-4F04EED230CD}"/>
              </a:ext>
            </a:extLst>
          </p:cNvPr>
          <p:cNvSpPr>
            <a:spLocks noGrp="1"/>
          </p:cNvSpPr>
          <p:nvPr>
            <p:ph type="pic" sz="quarter" idx="13"/>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10" name="Title 1">
            <a:extLst>
              <a:ext uri="{FF2B5EF4-FFF2-40B4-BE49-F238E27FC236}">
                <a16:creationId xmlns:a16="http://schemas.microsoft.com/office/drawing/2014/main" id="{51A7D3A0-47E2-AF7B-E89C-6F90C67A8992}"/>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7F9A406-CE29-3A8D-BC16-6BD86203C8EA}"/>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6CCF06A-1AE0-649C-7FD4-A4AD4CCADDBA}"/>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8" name="Group 7">
            <a:extLst>
              <a:ext uri="{FF2B5EF4-FFF2-40B4-BE49-F238E27FC236}">
                <a16:creationId xmlns:a16="http://schemas.microsoft.com/office/drawing/2014/main" id="{9028BF97-25AA-1462-7737-C9F688962248}"/>
              </a:ext>
            </a:extLst>
          </p:cNvPr>
          <p:cNvGrpSpPr/>
          <p:nvPr userDrawn="1"/>
        </p:nvGrpSpPr>
        <p:grpSpPr>
          <a:xfrm>
            <a:off x="0" y="19504414"/>
            <a:ext cx="2330569" cy="1082936"/>
            <a:chOff x="0" y="19504414"/>
            <a:chExt cx="2330569" cy="1082936"/>
          </a:xfrm>
        </p:grpSpPr>
        <p:sp>
          <p:nvSpPr>
            <p:cNvPr id="14" name="Rectangle 13">
              <a:extLst>
                <a:ext uri="{FF2B5EF4-FFF2-40B4-BE49-F238E27FC236}">
                  <a16:creationId xmlns:a16="http://schemas.microsoft.com/office/drawing/2014/main" id="{7DE7F96C-8641-759A-C4B4-91D493A323B7}"/>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D2AD3A61-7583-56FE-D581-B662F99B0A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8B55D1BC-2F32-1320-2F7E-E97C10EFE149}"/>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Slide Number Placeholder 3">
            <a:extLst>
              <a:ext uri="{FF2B5EF4-FFF2-40B4-BE49-F238E27FC236}">
                <a16:creationId xmlns:a16="http://schemas.microsoft.com/office/drawing/2014/main" id="{529593E9-DD69-D199-66E9-1AD029D358A8}"/>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a:latin typeface="+mn-lt"/>
            </a:endParaRPr>
          </a:p>
        </p:txBody>
      </p:sp>
    </p:spTree>
    <p:extLst>
      <p:ext uri="{BB962C8B-B14F-4D97-AF65-F5344CB8AC3E}">
        <p14:creationId xmlns:p14="http://schemas.microsoft.com/office/powerpoint/2010/main" val="25127582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DING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23CD4AC-6599-9139-48AD-37DCAEFC9C0F}"/>
              </a:ext>
            </a:extLst>
          </p:cNvPr>
          <p:cNvSpPr/>
          <p:nvPr userDrawn="1"/>
        </p:nvSpPr>
        <p:spPr>
          <a:xfrm>
            <a:off x="32689800" y="18333715"/>
            <a:ext cx="3886200" cy="224028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AF8CE70B-4A73-2CDA-4106-8F959E357877}"/>
              </a:ext>
            </a:extLst>
          </p:cNvPr>
          <p:cNvSpPr>
            <a:spLocks noGrp="1"/>
          </p:cNvSpPr>
          <p:nvPr>
            <p:ph type="title" hasCustomPrompt="1"/>
          </p:nvPr>
        </p:nvSpPr>
        <p:spPr>
          <a:xfrm>
            <a:off x="2596896" y="302065"/>
            <a:ext cx="14639544" cy="3365695"/>
          </a:xfrm>
        </p:spPr>
        <p:txBody>
          <a:bodyPr>
            <a:normAutofit/>
          </a:bodyPr>
          <a:lstStyle>
            <a:lvl1pPr algn="l">
              <a:spcBef>
                <a:spcPts val="600"/>
              </a:spcBef>
              <a:spcAft>
                <a:spcPts val="600"/>
              </a:spcAft>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5303E50-8A83-54D2-8D06-1904385F2BC8}"/>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7">
            <a:extLst>
              <a:ext uri="{FF2B5EF4-FFF2-40B4-BE49-F238E27FC236}">
                <a16:creationId xmlns:a16="http://schemas.microsoft.com/office/drawing/2014/main" id="{21B69A0B-9760-28C1-5DE8-5EE814EF5249}"/>
              </a:ext>
            </a:extLst>
          </p:cNvPr>
          <p:cNvSpPr>
            <a:spLocks noGrp="1"/>
          </p:cNvSpPr>
          <p:nvPr>
            <p:ph type="body" sz="quarter" idx="10" hasCustomPrompt="1"/>
          </p:nvPr>
        </p:nvSpPr>
        <p:spPr>
          <a:xfrm>
            <a:off x="2596896" y="3731768"/>
            <a:ext cx="14639544" cy="1408176"/>
          </a:xfrm>
          <a:prstGeom prst="rect">
            <a:avLst/>
          </a:prstGeom>
        </p:spPr>
        <p:txBody>
          <a:bodyPr/>
          <a:lstStyle>
            <a:lvl1pPr marL="0" indent="0" algn="l">
              <a:spcBef>
                <a:spcPts val="600"/>
              </a:spcBef>
              <a:spcAft>
                <a:spcPts val="600"/>
              </a:spcAft>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sp>
        <p:nvSpPr>
          <p:cNvPr id="14" name="Rectangle 13">
            <a:extLst>
              <a:ext uri="{FF2B5EF4-FFF2-40B4-BE49-F238E27FC236}">
                <a16:creationId xmlns:a16="http://schemas.microsoft.com/office/drawing/2014/main" id="{6265C1B2-04C0-DFB7-6EBD-AB040BF7DEFF}"/>
              </a:ext>
            </a:extLst>
          </p:cNvPr>
          <p:cNvSpPr/>
          <p:nvPr userDrawn="1"/>
        </p:nvSpPr>
        <p:spPr>
          <a:xfrm>
            <a:off x="20162837" y="0"/>
            <a:ext cx="16413163" cy="20573998"/>
          </a:xfrm>
          <a:prstGeom prst="rect">
            <a:avLst/>
          </a:prstGeom>
          <a:solidFill>
            <a:schemeClr val="tx1">
              <a:lumMod val="95000"/>
            </a:schemeClr>
          </a:solidFill>
          <a:ln w="9525">
            <a:noFill/>
          </a:ln>
        </p:spPr>
        <p:txBody>
          <a:bodyPr tIns="2194560" anchor="ctr"/>
          <a:lstStyle/>
          <a:p>
            <a:pPr lvl="0" indent="0" algn="ctr" defTabSz="2743200">
              <a:lnSpc>
                <a:spcPct val="90000"/>
              </a:lnSpc>
              <a:spcBef>
                <a:spcPts val="3000"/>
              </a:spcBef>
              <a:buFontTx/>
              <a:buNone/>
            </a:pPr>
            <a:endParaRPr lang="en-US" sz="4000" err="1">
              <a:solidFill>
                <a:schemeClr val="bg2"/>
              </a:solidFill>
              <a:latin typeface="NVIDIA Sans" panose="020B0503020203020204" pitchFamily="34" charset="0"/>
            </a:endParaRPr>
          </a:p>
        </p:txBody>
      </p:sp>
      <p:grpSp>
        <p:nvGrpSpPr>
          <p:cNvPr id="8" name="Group 7">
            <a:extLst>
              <a:ext uri="{FF2B5EF4-FFF2-40B4-BE49-F238E27FC236}">
                <a16:creationId xmlns:a16="http://schemas.microsoft.com/office/drawing/2014/main" id="{51C472DC-2279-F186-008D-6EC9A40B3DCA}"/>
              </a:ext>
            </a:extLst>
          </p:cNvPr>
          <p:cNvGrpSpPr/>
          <p:nvPr userDrawn="1"/>
        </p:nvGrpSpPr>
        <p:grpSpPr>
          <a:xfrm>
            <a:off x="0" y="19504414"/>
            <a:ext cx="2330569" cy="1082936"/>
            <a:chOff x="0" y="19504414"/>
            <a:chExt cx="2330569" cy="1082936"/>
          </a:xfrm>
        </p:grpSpPr>
        <p:sp>
          <p:nvSpPr>
            <p:cNvPr id="9" name="Rectangle 8">
              <a:extLst>
                <a:ext uri="{FF2B5EF4-FFF2-40B4-BE49-F238E27FC236}">
                  <a16:creationId xmlns:a16="http://schemas.microsoft.com/office/drawing/2014/main" id="{9DF31711-1359-3AFC-3118-FB20395A8CC3}"/>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0C69E3B1-A791-DCBA-5395-FDEBE9D699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6" name="Straight Connector 15">
            <a:extLst>
              <a:ext uri="{FF2B5EF4-FFF2-40B4-BE49-F238E27FC236}">
                <a16:creationId xmlns:a16="http://schemas.microsoft.com/office/drawing/2014/main" id="{2EDC2502-4915-5E9A-D92C-046E02303113}"/>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Slide Number Placeholder 3">
            <a:extLst>
              <a:ext uri="{FF2B5EF4-FFF2-40B4-BE49-F238E27FC236}">
                <a16:creationId xmlns:a16="http://schemas.microsoft.com/office/drawing/2014/main" id="{052BE6DC-8056-4300-771B-1E5A44303562}"/>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a:latin typeface="+mn-lt"/>
            </a:endParaRPr>
          </a:p>
        </p:txBody>
      </p:sp>
    </p:spTree>
    <p:extLst>
      <p:ext uri="{BB962C8B-B14F-4D97-AF65-F5344CB8AC3E}">
        <p14:creationId xmlns:p14="http://schemas.microsoft.com/office/powerpoint/2010/main" val="413169820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eft NO SUBTITLE - Image Right">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8B94EE8E-8499-E649-9D65-52E13C0DE2CB}"/>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0" name="Title 1">
            <a:extLst>
              <a:ext uri="{FF2B5EF4-FFF2-40B4-BE49-F238E27FC236}">
                <a16:creationId xmlns:a16="http://schemas.microsoft.com/office/drawing/2014/main" id="{D9224051-F6A0-1C68-72F2-09CC08062F0A}"/>
              </a:ext>
            </a:extLst>
          </p:cNvPr>
          <p:cNvSpPr>
            <a:spLocks noGrp="1"/>
          </p:cNvSpPr>
          <p:nvPr>
            <p:ph type="title" hasCustomPrompt="1"/>
          </p:nvPr>
        </p:nvSpPr>
        <p:spPr>
          <a:xfrm>
            <a:off x="2596896" y="1218776"/>
            <a:ext cx="14639544" cy="3365695"/>
          </a:xfrm>
        </p:spPr>
        <p:txBody>
          <a:bodyP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Content Placeholder 2">
            <a:extLst>
              <a:ext uri="{FF2B5EF4-FFF2-40B4-BE49-F238E27FC236}">
                <a16:creationId xmlns:a16="http://schemas.microsoft.com/office/drawing/2014/main" id="{63684755-C5FC-AC50-65BB-81DB0D4B45CB}"/>
              </a:ext>
            </a:extLst>
          </p:cNvPr>
          <p:cNvSpPr>
            <a:spLocks noGrp="1"/>
          </p:cNvSpPr>
          <p:nvPr>
            <p:ph idx="1" hasCustomPrompt="1"/>
          </p:nvPr>
        </p:nvSpPr>
        <p:spPr>
          <a:xfrm>
            <a:off x="2596896" y="6988192"/>
            <a:ext cx="14639544" cy="11345523"/>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grpSp>
        <p:nvGrpSpPr>
          <p:cNvPr id="7" name="Group 6">
            <a:extLst>
              <a:ext uri="{FF2B5EF4-FFF2-40B4-BE49-F238E27FC236}">
                <a16:creationId xmlns:a16="http://schemas.microsoft.com/office/drawing/2014/main" id="{A3C3B833-0169-9942-0C34-3173DDB88C15}"/>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D2A304D4-014C-60EE-E0A3-7A7D03BDE871}"/>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3" name="Picture 12" descr="A picture containing shape&#10;&#10;Description automatically generated">
              <a:extLst>
                <a:ext uri="{FF2B5EF4-FFF2-40B4-BE49-F238E27FC236}">
                  <a16:creationId xmlns:a16="http://schemas.microsoft.com/office/drawing/2014/main" id="{56AC6FBB-55BD-E1DC-D634-E645384BD9A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cxnSp>
        <p:nvCxnSpPr>
          <p:cNvPr id="14" name="Straight Connector 13">
            <a:extLst>
              <a:ext uri="{FF2B5EF4-FFF2-40B4-BE49-F238E27FC236}">
                <a16:creationId xmlns:a16="http://schemas.microsoft.com/office/drawing/2014/main" id="{9303C766-949A-7CC3-8AB3-538B5C8F7C60}"/>
              </a:ext>
            </a:extLst>
          </p:cNvPr>
          <p:cNvCxnSpPr>
            <a:cxnSpLocks/>
          </p:cNvCxnSpPr>
          <p:nvPr userDrawn="1"/>
        </p:nvCxnSpPr>
        <p:spPr>
          <a:xfrm>
            <a:off x="0" y="5693228"/>
            <a:ext cx="17236440" cy="0"/>
          </a:xfrm>
          <a:prstGeom prst="line">
            <a:avLst/>
          </a:prstGeom>
          <a:ln w="317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Picture Placeholder 5">
            <a:extLst>
              <a:ext uri="{FF2B5EF4-FFF2-40B4-BE49-F238E27FC236}">
                <a16:creationId xmlns:a16="http://schemas.microsoft.com/office/drawing/2014/main" id="{54F47D23-438F-22E0-F300-A852BA1BDCAE}"/>
              </a:ext>
            </a:extLst>
          </p:cNvPr>
          <p:cNvSpPr>
            <a:spLocks noGrp="1"/>
          </p:cNvSpPr>
          <p:nvPr>
            <p:ph type="pic" sz="quarter" idx="12"/>
          </p:nvPr>
        </p:nvSpPr>
        <p:spPr>
          <a:xfrm>
            <a:off x="20162837" y="0"/>
            <a:ext cx="16413163"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2" name="Slide Number Placeholder 3">
            <a:extLst>
              <a:ext uri="{FF2B5EF4-FFF2-40B4-BE49-F238E27FC236}">
                <a16:creationId xmlns:a16="http://schemas.microsoft.com/office/drawing/2014/main" id="{E57B6393-4F50-4A15-EF74-3D1B640C0BF8}"/>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a:latin typeface="+mn-lt"/>
            </a:endParaRPr>
          </a:p>
        </p:txBody>
      </p:sp>
    </p:spTree>
    <p:extLst>
      <p:ext uri="{BB962C8B-B14F-4D97-AF65-F5344CB8AC3E}">
        <p14:creationId xmlns:p14="http://schemas.microsoft.com/office/powerpoint/2010/main" val="3776656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Left TITLE ONLY - Image Right">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8F6DF6B-AA28-1E18-7D69-34A1E206799E}"/>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Picture Placeholder 5">
            <a:extLst>
              <a:ext uri="{FF2B5EF4-FFF2-40B4-BE49-F238E27FC236}">
                <a16:creationId xmlns:a16="http://schemas.microsoft.com/office/drawing/2014/main" id="{DF8B1F53-1589-33D7-3C32-077E788C6245}"/>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9" name="Title 1">
            <a:extLst>
              <a:ext uri="{FF2B5EF4-FFF2-40B4-BE49-F238E27FC236}">
                <a16:creationId xmlns:a16="http://schemas.microsoft.com/office/drawing/2014/main" id="{10F4C1EF-D7E4-3702-6092-EFE862FFBFEA}"/>
              </a:ext>
            </a:extLst>
          </p:cNvPr>
          <p:cNvSpPr>
            <a:spLocks noGrp="1"/>
          </p:cNvSpPr>
          <p:nvPr>
            <p:ph type="title" hasCustomPrompt="1"/>
          </p:nvPr>
        </p:nvSpPr>
        <p:spPr>
          <a:xfrm>
            <a:off x="2596896" y="8604153"/>
            <a:ext cx="12179806" cy="3365695"/>
          </a:xfrm>
        </p:spPr>
        <p:txBody>
          <a:bodyPr anchor="ctr">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grpSp>
        <p:nvGrpSpPr>
          <p:cNvPr id="6" name="Group 5">
            <a:extLst>
              <a:ext uri="{FF2B5EF4-FFF2-40B4-BE49-F238E27FC236}">
                <a16:creationId xmlns:a16="http://schemas.microsoft.com/office/drawing/2014/main" id="{5E137DE7-1D7A-32A3-A88D-722BA52766C9}"/>
              </a:ext>
            </a:extLst>
          </p:cNvPr>
          <p:cNvGrpSpPr/>
          <p:nvPr userDrawn="1"/>
        </p:nvGrpSpPr>
        <p:grpSpPr>
          <a:xfrm>
            <a:off x="0" y="19504414"/>
            <a:ext cx="2330569" cy="1082936"/>
            <a:chOff x="0" y="19504414"/>
            <a:chExt cx="2330569" cy="1082936"/>
          </a:xfrm>
        </p:grpSpPr>
        <p:sp>
          <p:nvSpPr>
            <p:cNvPr id="7" name="Rectangle 6">
              <a:extLst>
                <a:ext uri="{FF2B5EF4-FFF2-40B4-BE49-F238E27FC236}">
                  <a16:creationId xmlns:a16="http://schemas.microsoft.com/office/drawing/2014/main" id="{9907B295-1243-2BBD-AC77-7002AC68B56D}"/>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0" name="Picture 9" descr="A picture containing shape&#10;&#10;Description automatically generated">
              <a:extLst>
                <a:ext uri="{FF2B5EF4-FFF2-40B4-BE49-F238E27FC236}">
                  <a16:creationId xmlns:a16="http://schemas.microsoft.com/office/drawing/2014/main" id="{9F124724-C9CF-DF8A-9FE0-CE1C65F9B0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2" name="Slide Number Placeholder 3">
            <a:extLst>
              <a:ext uri="{FF2B5EF4-FFF2-40B4-BE49-F238E27FC236}">
                <a16:creationId xmlns:a16="http://schemas.microsoft.com/office/drawing/2014/main" id="{DAA0DBA4-5237-23C7-05D8-DD9640379CB8}"/>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a:latin typeface="+mn-lt"/>
            </a:endParaRPr>
          </a:p>
        </p:txBody>
      </p:sp>
    </p:spTree>
    <p:extLst>
      <p:ext uri="{BB962C8B-B14F-4D97-AF65-F5344CB8AC3E}">
        <p14:creationId xmlns:p14="http://schemas.microsoft.com/office/powerpoint/2010/main" val="32723257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Left NO BULLETS - Image Right ">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5C5DADC-C505-F594-3ED9-E07FA6C3859F}"/>
              </a:ext>
            </a:extLst>
          </p:cNvPr>
          <p:cNvSpPr/>
          <p:nvPr userDrawn="1"/>
        </p:nvSpPr>
        <p:spPr>
          <a:xfrm>
            <a:off x="32964120" y="18928080"/>
            <a:ext cx="3611880" cy="16459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1" name="Title 1">
            <a:extLst>
              <a:ext uri="{FF2B5EF4-FFF2-40B4-BE49-F238E27FC236}">
                <a16:creationId xmlns:a16="http://schemas.microsoft.com/office/drawing/2014/main" id="{A21B97FD-6C93-BC60-D63A-B88F2C3C2374}"/>
              </a:ext>
            </a:extLst>
          </p:cNvPr>
          <p:cNvSpPr>
            <a:spLocks noGrp="1"/>
          </p:cNvSpPr>
          <p:nvPr>
            <p:ph type="title" hasCustomPrompt="1"/>
          </p:nvPr>
        </p:nvSpPr>
        <p:spPr>
          <a:xfrm>
            <a:off x="2596896" y="6829593"/>
            <a:ext cx="12143232" cy="3365695"/>
          </a:xfrm>
        </p:spPr>
        <p:txBody>
          <a:bodyPr anchor="b">
            <a:normAutofit/>
          </a:bodyPr>
          <a:lstStyle>
            <a:lvl1pPr algn="l">
              <a:spcBef>
                <a:spcPts val="600"/>
              </a:spcBef>
              <a:spcAft>
                <a:spcPts val="600"/>
              </a:spcAft>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2" name="Text Placeholder 7">
            <a:extLst>
              <a:ext uri="{FF2B5EF4-FFF2-40B4-BE49-F238E27FC236}">
                <a16:creationId xmlns:a16="http://schemas.microsoft.com/office/drawing/2014/main" id="{9BB0DECC-5F4B-7918-876B-2BF2EA6527D5}"/>
              </a:ext>
            </a:extLst>
          </p:cNvPr>
          <p:cNvSpPr>
            <a:spLocks noGrp="1"/>
          </p:cNvSpPr>
          <p:nvPr>
            <p:ph type="body" sz="quarter" idx="10" hasCustomPrompt="1"/>
          </p:nvPr>
        </p:nvSpPr>
        <p:spPr>
          <a:xfrm>
            <a:off x="2596896" y="10283120"/>
            <a:ext cx="12143232" cy="1408176"/>
          </a:xfrm>
          <a:prstGeom prst="rect">
            <a:avLst/>
          </a:prstGeom>
        </p:spPr>
        <p:txBody>
          <a:bodyPr/>
          <a:lstStyle>
            <a:lvl1pPr marL="0" indent="0" algn="l">
              <a:spcBef>
                <a:spcPts val="600"/>
              </a:spcBef>
              <a:spcAft>
                <a:spcPts val="600"/>
              </a:spcAft>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edit text styles</a:t>
            </a:r>
          </a:p>
        </p:txBody>
      </p:sp>
      <p:grpSp>
        <p:nvGrpSpPr>
          <p:cNvPr id="2" name="Group 1">
            <a:extLst>
              <a:ext uri="{FF2B5EF4-FFF2-40B4-BE49-F238E27FC236}">
                <a16:creationId xmlns:a16="http://schemas.microsoft.com/office/drawing/2014/main" id="{34FD8965-93AC-C44D-A13A-AA1A59E48E89}"/>
              </a:ext>
            </a:extLst>
          </p:cNvPr>
          <p:cNvGrpSpPr/>
          <p:nvPr userDrawn="1"/>
        </p:nvGrpSpPr>
        <p:grpSpPr>
          <a:xfrm>
            <a:off x="0" y="19504414"/>
            <a:ext cx="2330569" cy="1082936"/>
            <a:chOff x="0" y="19504414"/>
            <a:chExt cx="2330569" cy="1082936"/>
          </a:xfrm>
        </p:grpSpPr>
        <p:sp>
          <p:nvSpPr>
            <p:cNvPr id="8" name="Rectangle 7">
              <a:extLst>
                <a:ext uri="{FF2B5EF4-FFF2-40B4-BE49-F238E27FC236}">
                  <a16:creationId xmlns:a16="http://schemas.microsoft.com/office/drawing/2014/main" id="{8376025B-4D61-0E71-7F02-BE092B8B6E56}"/>
                </a:ext>
              </a:extLst>
            </p:cNvPr>
            <p:cNvSpPr/>
            <p:nvPr userDrawn="1"/>
          </p:nvSpPr>
          <p:spPr>
            <a:xfrm>
              <a:off x="0" y="19697679"/>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15" name="Picture 14" descr="A picture containing shape&#10;&#10;Description automatically generated">
              <a:extLst>
                <a:ext uri="{FF2B5EF4-FFF2-40B4-BE49-F238E27FC236}">
                  <a16:creationId xmlns:a16="http://schemas.microsoft.com/office/drawing/2014/main" id="{3868D588-6D8B-CDEB-A2E0-D376E5C6CEF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27131" y="19504414"/>
              <a:ext cx="2003438" cy="690238"/>
            </a:xfrm>
            <a:prstGeom prst="rect">
              <a:avLst/>
            </a:prstGeom>
          </p:spPr>
        </p:pic>
      </p:grpSp>
      <p:sp>
        <p:nvSpPr>
          <p:cNvPr id="16" name="Picture Placeholder 5">
            <a:extLst>
              <a:ext uri="{FF2B5EF4-FFF2-40B4-BE49-F238E27FC236}">
                <a16:creationId xmlns:a16="http://schemas.microsoft.com/office/drawing/2014/main" id="{822DB8DA-38BC-95A4-39B5-5464378B460A}"/>
              </a:ext>
            </a:extLst>
          </p:cNvPr>
          <p:cNvSpPr>
            <a:spLocks noGrp="1"/>
          </p:cNvSpPr>
          <p:nvPr>
            <p:ph type="pic" sz="quarter" idx="13"/>
          </p:nvPr>
        </p:nvSpPr>
        <p:spPr>
          <a:xfrm>
            <a:off x="16422623" y="0"/>
            <a:ext cx="20153377" cy="20574000"/>
          </a:xfrm>
          <a:prstGeom prst="rect">
            <a:avLst/>
          </a:prstGeom>
          <a:solidFill>
            <a:schemeClr val="tx1">
              <a:lumMod val="95000"/>
              <a:alpha val="61000"/>
            </a:schemeClr>
          </a:solidFill>
          <a:ln w="9525">
            <a:solidFill>
              <a:schemeClr val="accent5"/>
            </a:solidFill>
          </a:ln>
        </p:spPr>
        <p:txBody>
          <a:bodyPr tIns="2194560" anchor="ctr"/>
          <a:lstStyle>
            <a:lvl1pPr marL="0" indent="0" algn="ctr">
              <a:buFontTx/>
              <a:buNone/>
              <a:defRPr lang="en-US" sz="4000">
                <a:solidFill>
                  <a:schemeClr val="bg1"/>
                </a:solidFill>
                <a:latin typeface="NVIDIA Sans" panose="020B0503020203020204" pitchFamily="34" charset="0"/>
              </a:defRPr>
            </a:lvl1pPr>
          </a:lstStyle>
          <a:p>
            <a:pPr marL="685800" lvl="0" indent="-685800" algn="ctr"/>
            <a:r>
              <a:rPr lang="en-US"/>
              <a:t>Click icon to add picture</a:t>
            </a:r>
          </a:p>
        </p:txBody>
      </p:sp>
      <p:sp>
        <p:nvSpPr>
          <p:cNvPr id="3" name="Slide Number Placeholder 3">
            <a:extLst>
              <a:ext uri="{FF2B5EF4-FFF2-40B4-BE49-F238E27FC236}">
                <a16:creationId xmlns:a16="http://schemas.microsoft.com/office/drawing/2014/main" id="{BD74CA92-EF16-40D7-2942-F366FA56461E}"/>
              </a:ext>
            </a:extLst>
          </p:cNvPr>
          <p:cNvSpPr txBox="1">
            <a:spLocks/>
          </p:cNvSpPr>
          <p:nvPr userDrawn="1"/>
        </p:nvSpPr>
        <p:spPr>
          <a:xfrm>
            <a:off x="2596896"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l"/>
            <a:fld id="{15C3B6D4-0ADD-464C-BD2D-257BE3E2D8D3}" type="slidenum">
              <a:rPr lang="en-US" smtClean="0">
                <a:latin typeface="+mn-lt"/>
              </a:rPr>
              <a:pPr algn="l"/>
              <a:t>‹#›</a:t>
            </a:fld>
            <a:endParaRPr lang="en-US">
              <a:latin typeface="+mn-lt"/>
            </a:endParaRPr>
          </a:p>
        </p:txBody>
      </p:sp>
    </p:spTree>
    <p:extLst>
      <p:ext uri="{BB962C8B-B14F-4D97-AF65-F5344CB8AC3E}">
        <p14:creationId xmlns:p14="http://schemas.microsoft.com/office/powerpoint/2010/main" val="33973685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ingle Image Layout">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6FA34CC3-F5EE-3A8A-AA13-FC23B233BCFE}"/>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1A682B68-3659-B898-36D3-E447501FB6E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59F3285-DAE4-EEAA-1022-7AE1DD168FD5}"/>
              </a:ext>
            </a:extLst>
          </p:cNvPr>
          <p:cNvSpPr>
            <a:spLocks noGrp="1"/>
          </p:cNvSpPr>
          <p:nvPr>
            <p:ph type="pic" sz="quarter" idx="41"/>
          </p:nvPr>
        </p:nvSpPr>
        <p:spPr>
          <a:xfrm>
            <a:off x="6062650" y="4849813"/>
            <a:ext cx="24450701"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3ACFA6DD-1412-CA3C-15F4-ED8AD6B2B859}"/>
              </a:ext>
            </a:extLst>
          </p:cNvPr>
          <p:cNvSpPr>
            <a:spLocks noGrp="1"/>
          </p:cNvSpPr>
          <p:nvPr>
            <p:ph type="body" sz="quarter" idx="71" hasCustomPrompt="1"/>
          </p:nvPr>
        </p:nvSpPr>
        <p:spPr>
          <a:xfrm>
            <a:off x="6062650" y="17063961"/>
            <a:ext cx="2445070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A36BBB72-064F-A97E-FE2D-2916C4D3DAF2}"/>
              </a:ext>
            </a:extLst>
          </p:cNvPr>
          <p:cNvSpPr>
            <a:spLocks noGrp="1"/>
          </p:cNvSpPr>
          <p:nvPr>
            <p:ph type="body" sz="quarter" idx="72" hasCustomPrompt="1"/>
          </p:nvPr>
        </p:nvSpPr>
        <p:spPr>
          <a:xfrm>
            <a:off x="6062650" y="17751568"/>
            <a:ext cx="2445070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9306810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mage w/ Text">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9904B512-77C9-3A9F-0589-67D0C765FDC0}"/>
              </a:ext>
            </a:extLst>
          </p:cNvPr>
          <p:cNvSpPr>
            <a:spLocks noGrp="1"/>
          </p:cNvSpPr>
          <p:nvPr>
            <p:ph idx="31" hasCustomPrompt="1"/>
          </p:nvPr>
        </p:nvSpPr>
        <p:spPr>
          <a:xfrm>
            <a:off x="19354800" y="6919968"/>
            <a:ext cx="15583596"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0" name="Picture Placeholder 2">
            <a:extLst>
              <a:ext uri="{FF2B5EF4-FFF2-40B4-BE49-F238E27FC236}">
                <a16:creationId xmlns:a16="http://schemas.microsoft.com/office/drawing/2014/main" id="{FC8AA277-6DD1-2CCF-12CD-C2AD75B0A14F}"/>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Text Placeholder 7">
            <a:extLst>
              <a:ext uri="{FF2B5EF4-FFF2-40B4-BE49-F238E27FC236}">
                <a16:creationId xmlns:a16="http://schemas.microsoft.com/office/drawing/2014/main" id="{4DD79B1E-BCCA-42A9-FF20-7B376772A569}"/>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2" name="Text Placeholder 7">
            <a:extLst>
              <a:ext uri="{FF2B5EF4-FFF2-40B4-BE49-F238E27FC236}">
                <a16:creationId xmlns:a16="http://schemas.microsoft.com/office/drawing/2014/main" id="{38FAA03E-2924-5648-AA06-0B8C894A49DD}"/>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3" name="Title 1">
            <a:extLst>
              <a:ext uri="{FF2B5EF4-FFF2-40B4-BE49-F238E27FC236}">
                <a16:creationId xmlns:a16="http://schemas.microsoft.com/office/drawing/2014/main" id="{A4A33F69-6DBC-F1DB-EAD6-D5B9002DFD1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30" name="Text Placeholder 7">
            <a:extLst>
              <a:ext uri="{FF2B5EF4-FFF2-40B4-BE49-F238E27FC236}">
                <a16:creationId xmlns:a16="http://schemas.microsoft.com/office/drawing/2014/main" id="{0430B97A-31FA-023E-3290-2B9B63D00591}"/>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42829533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up Image">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9BBA88D4-0997-C5B9-36CF-9B1633F8B55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8" name="Text Placeholder 7">
            <a:extLst>
              <a:ext uri="{FF2B5EF4-FFF2-40B4-BE49-F238E27FC236}">
                <a16:creationId xmlns:a16="http://schemas.microsoft.com/office/drawing/2014/main" id="{CE739272-8253-AD42-BD05-8F666D49821D}"/>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0" name="Picture Placeholder 2">
            <a:extLst>
              <a:ext uri="{FF2B5EF4-FFF2-40B4-BE49-F238E27FC236}">
                <a16:creationId xmlns:a16="http://schemas.microsoft.com/office/drawing/2014/main" id="{278AB0E9-F286-1C40-1AD6-B85103B0AF6E}"/>
              </a:ext>
            </a:extLst>
          </p:cNvPr>
          <p:cNvSpPr>
            <a:spLocks noGrp="1"/>
          </p:cNvSpPr>
          <p:nvPr>
            <p:ph type="pic" sz="quarter" idx="11"/>
          </p:nvPr>
        </p:nvSpPr>
        <p:spPr>
          <a:xfrm>
            <a:off x="1637604"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1" name="Picture Placeholder 2">
            <a:extLst>
              <a:ext uri="{FF2B5EF4-FFF2-40B4-BE49-F238E27FC236}">
                <a16:creationId xmlns:a16="http://schemas.microsoft.com/office/drawing/2014/main" id="{1FC3074C-54D1-DCE0-426E-97BA7CD58B85}"/>
              </a:ext>
            </a:extLst>
          </p:cNvPr>
          <p:cNvSpPr>
            <a:spLocks noGrp="1"/>
          </p:cNvSpPr>
          <p:nvPr>
            <p:ph type="pic" sz="quarter" idx="31"/>
          </p:nvPr>
        </p:nvSpPr>
        <p:spPr>
          <a:xfrm>
            <a:off x="18592799" y="4849813"/>
            <a:ext cx="16345595"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Text Placeholder 7">
            <a:extLst>
              <a:ext uri="{FF2B5EF4-FFF2-40B4-BE49-F238E27FC236}">
                <a16:creationId xmlns:a16="http://schemas.microsoft.com/office/drawing/2014/main" id="{F25477F0-8392-CEDA-19F2-0A29016EECC0}"/>
              </a:ext>
            </a:extLst>
          </p:cNvPr>
          <p:cNvSpPr>
            <a:spLocks noGrp="1"/>
          </p:cNvSpPr>
          <p:nvPr>
            <p:ph type="body" sz="quarter" idx="71" hasCustomPrompt="1"/>
          </p:nvPr>
        </p:nvSpPr>
        <p:spPr>
          <a:xfrm>
            <a:off x="1637604" y="17063961"/>
            <a:ext cx="16345595"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3" name="Text Placeholder 7">
            <a:extLst>
              <a:ext uri="{FF2B5EF4-FFF2-40B4-BE49-F238E27FC236}">
                <a16:creationId xmlns:a16="http://schemas.microsoft.com/office/drawing/2014/main" id="{DA2AF85A-9EEE-C062-1006-74D7741E330F}"/>
              </a:ext>
            </a:extLst>
          </p:cNvPr>
          <p:cNvSpPr>
            <a:spLocks noGrp="1"/>
          </p:cNvSpPr>
          <p:nvPr>
            <p:ph type="body" sz="quarter" idx="72" hasCustomPrompt="1"/>
          </p:nvPr>
        </p:nvSpPr>
        <p:spPr>
          <a:xfrm>
            <a:off x="1637604" y="17751568"/>
            <a:ext cx="16345595"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4" name="Text Placeholder 7">
            <a:extLst>
              <a:ext uri="{FF2B5EF4-FFF2-40B4-BE49-F238E27FC236}">
                <a16:creationId xmlns:a16="http://schemas.microsoft.com/office/drawing/2014/main" id="{39E96633-6475-1F2C-E726-28BE8668FBC5}"/>
              </a:ext>
            </a:extLst>
          </p:cNvPr>
          <p:cNvSpPr>
            <a:spLocks noGrp="1"/>
          </p:cNvSpPr>
          <p:nvPr>
            <p:ph type="body" sz="quarter" idx="73" hasCustomPrompt="1"/>
          </p:nvPr>
        </p:nvSpPr>
        <p:spPr>
          <a:xfrm>
            <a:off x="18592805" y="17063961"/>
            <a:ext cx="1634627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8" name="Text Placeholder 7">
            <a:extLst>
              <a:ext uri="{FF2B5EF4-FFF2-40B4-BE49-F238E27FC236}">
                <a16:creationId xmlns:a16="http://schemas.microsoft.com/office/drawing/2014/main" id="{F2428D4D-F13F-B280-6137-8C32CD9EEF0B}"/>
              </a:ext>
            </a:extLst>
          </p:cNvPr>
          <p:cNvSpPr>
            <a:spLocks noGrp="1"/>
          </p:cNvSpPr>
          <p:nvPr>
            <p:ph type="body" sz="quarter" idx="74" hasCustomPrompt="1"/>
          </p:nvPr>
        </p:nvSpPr>
        <p:spPr>
          <a:xfrm>
            <a:off x="18592805" y="17751568"/>
            <a:ext cx="1634627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856114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ubtitle, Bullets">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799080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up Image Layout with Bullets">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C16114AB-138A-4EAC-3492-E7D7CA151DB9}"/>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0" name="Text Placeholder 7">
            <a:extLst>
              <a:ext uri="{FF2B5EF4-FFF2-40B4-BE49-F238E27FC236}">
                <a16:creationId xmlns:a16="http://schemas.microsoft.com/office/drawing/2014/main" id="{4B79CE2D-84D0-541E-C116-5E768BBF94D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21" name="Picture Placeholder 2">
            <a:extLst>
              <a:ext uri="{FF2B5EF4-FFF2-40B4-BE49-F238E27FC236}">
                <a16:creationId xmlns:a16="http://schemas.microsoft.com/office/drawing/2014/main" id="{3431A644-F8BA-5000-F78A-9BB8A4809E2A}"/>
              </a:ext>
            </a:extLst>
          </p:cNvPr>
          <p:cNvSpPr>
            <a:spLocks noGrp="1"/>
          </p:cNvSpPr>
          <p:nvPr>
            <p:ph type="pic" sz="quarter" idx="11"/>
          </p:nvPr>
        </p:nvSpPr>
        <p:spPr>
          <a:xfrm>
            <a:off x="1637604"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2" name="Content Placeholder 2">
            <a:extLst>
              <a:ext uri="{FF2B5EF4-FFF2-40B4-BE49-F238E27FC236}">
                <a16:creationId xmlns:a16="http://schemas.microsoft.com/office/drawing/2014/main" id="{B46989B9-88FE-F861-A0B6-8F80720B5C7E}"/>
              </a:ext>
            </a:extLst>
          </p:cNvPr>
          <p:cNvSpPr>
            <a:spLocks noGrp="1"/>
          </p:cNvSpPr>
          <p:nvPr>
            <p:ph idx="31" hasCustomPrompt="1"/>
          </p:nvPr>
        </p:nvSpPr>
        <p:spPr>
          <a:xfrm>
            <a:off x="11058350"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4" name="Picture Placeholder 2">
            <a:extLst>
              <a:ext uri="{FF2B5EF4-FFF2-40B4-BE49-F238E27FC236}">
                <a16:creationId xmlns:a16="http://schemas.microsoft.com/office/drawing/2014/main" id="{973B8B69-1B16-2A38-932F-E517F5C05291}"/>
              </a:ext>
            </a:extLst>
          </p:cNvPr>
          <p:cNvSpPr>
            <a:spLocks noGrp="1"/>
          </p:cNvSpPr>
          <p:nvPr>
            <p:ph type="pic" sz="quarter" idx="32"/>
          </p:nvPr>
        </p:nvSpPr>
        <p:spPr>
          <a:xfrm>
            <a:off x="18592805" y="4849813"/>
            <a:ext cx="8832277" cy="12019835"/>
          </a:xfrm>
          <a:prstGeom prst="rect">
            <a:avLst/>
          </a:prstGeom>
          <a:solidFill>
            <a:srgbClr val="151617">
              <a:alpha val="61000"/>
            </a:srgbClr>
          </a:solidFill>
          <a:ln w="9525">
            <a:solidFill>
              <a:schemeClr val="accent5"/>
            </a:solidFill>
          </a:ln>
        </p:spPr>
        <p:txBody>
          <a:bodyPr tIns="2194560" anchor="ctr"/>
          <a:lstStyle>
            <a:lvl1pPr marL="0" indent="0" algn="ctr">
              <a:buFontTx/>
              <a:buNone/>
              <a:defRPr sz="4000">
                <a:solidFill>
                  <a:schemeClr val="bg2"/>
                </a:solidFill>
                <a:latin typeface="NVIDIA Sans" panose="020B0503020203020204" pitchFamily="34" charset="0"/>
                <a:cs typeface="NVIDIA Sans" panose="020B0503020203020204" pitchFamily="34" charset="0"/>
              </a:defRPr>
            </a:lvl1pPr>
          </a:lstStyle>
          <a:p>
            <a:r>
              <a:rPr lang="en-US"/>
              <a:t>Click icon to add picture</a:t>
            </a:r>
          </a:p>
        </p:txBody>
      </p:sp>
      <p:sp>
        <p:nvSpPr>
          <p:cNvPr id="25" name="Content Placeholder 2">
            <a:extLst>
              <a:ext uri="{FF2B5EF4-FFF2-40B4-BE49-F238E27FC236}">
                <a16:creationId xmlns:a16="http://schemas.microsoft.com/office/drawing/2014/main" id="{660E8F47-2868-457B-7861-466422E34231}"/>
              </a:ext>
            </a:extLst>
          </p:cNvPr>
          <p:cNvSpPr>
            <a:spLocks noGrp="1"/>
          </p:cNvSpPr>
          <p:nvPr>
            <p:ph idx="35" hasCustomPrompt="1"/>
          </p:nvPr>
        </p:nvSpPr>
        <p:spPr>
          <a:xfrm>
            <a:off x="28013551" y="6919968"/>
            <a:ext cx="6924849" cy="7879524"/>
          </a:xfrm>
          <a:prstGeom prst="rect">
            <a:avLst/>
          </a:prstGeom>
        </p:spPr>
        <p:txBody>
          <a:bodyPr anchor="ct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7">
            <a:extLst>
              <a:ext uri="{FF2B5EF4-FFF2-40B4-BE49-F238E27FC236}">
                <a16:creationId xmlns:a16="http://schemas.microsoft.com/office/drawing/2014/main" id="{3B5FB899-4F67-DA8C-A516-B71387137DB8}"/>
              </a:ext>
            </a:extLst>
          </p:cNvPr>
          <p:cNvSpPr>
            <a:spLocks noGrp="1"/>
          </p:cNvSpPr>
          <p:nvPr>
            <p:ph type="body" sz="quarter" idx="71" hasCustomPrompt="1"/>
          </p:nvPr>
        </p:nvSpPr>
        <p:spPr>
          <a:xfrm>
            <a:off x="1637604" y="17063961"/>
            <a:ext cx="883227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27" name="Text Placeholder 7">
            <a:extLst>
              <a:ext uri="{FF2B5EF4-FFF2-40B4-BE49-F238E27FC236}">
                <a16:creationId xmlns:a16="http://schemas.microsoft.com/office/drawing/2014/main" id="{B1A5AAD0-2B0D-F6DE-8C5D-5C0625FD55A7}"/>
              </a:ext>
            </a:extLst>
          </p:cNvPr>
          <p:cNvSpPr>
            <a:spLocks noGrp="1"/>
          </p:cNvSpPr>
          <p:nvPr>
            <p:ph type="body" sz="quarter" idx="72" hasCustomPrompt="1"/>
          </p:nvPr>
        </p:nvSpPr>
        <p:spPr>
          <a:xfrm>
            <a:off x="1637604" y="17751568"/>
            <a:ext cx="883227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28" name="Text Placeholder 7">
            <a:extLst>
              <a:ext uri="{FF2B5EF4-FFF2-40B4-BE49-F238E27FC236}">
                <a16:creationId xmlns:a16="http://schemas.microsoft.com/office/drawing/2014/main" id="{DBD83B1D-F849-2310-DE25-451C7BD75C53}"/>
              </a:ext>
            </a:extLst>
          </p:cNvPr>
          <p:cNvSpPr>
            <a:spLocks noGrp="1"/>
          </p:cNvSpPr>
          <p:nvPr>
            <p:ph type="body" sz="quarter" idx="73" hasCustomPrompt="1"/>
          </p:nvPr>
        </p:nvSpPr>
        <p:spPr>
          <a:xfrm>
            <a:off x="18592805" y="17063961"/>
            <a:ext cx="883264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2" name="Text Placeholder 7">
            <a:extLst>
              <a:ext uri="{FF2B5EF4-FFF2-40B4-BE49-F238E27FC236}">
                <a16:creationId xmlns:a16="http://schemas.microsoft.com/office/drawing/2014/main" id="{E0292527-B9F3-D59F-1575-33C8C564E870}"/>
              </a:ext>
            </a:extLst>
          </p:cNvPr>
          <p:cNvSpPr>
            <a:spLocks noGrp="1"/>
          </p:cNvSpPr>
          <p:nvPr>
            <p:ph type="body" sz="quarter" idx="74" hasCustomPrompt="1"/>
          </p:nvPr>
        </p:nvSpPr>
        <p:spPr>
          <a:xfrm>
            <a:off x="18592805" y="17751568"/>
            <a:ext cx="883264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801177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up Image">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06EC4D90-EA3E-9A18-FEA5-3EEF5071539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8" name="Text Placeholder 7">
            <a:extLst>
              <a:ext uri="{FF2B5EF4-FFF2-40B4-BE49-F238E27FC236}">
                <a16:creationId xmlns:a16="http://schemas.microsoft.com/office/drawing/2014/main" id="{3BFC61ED-E368-EADF-A0C1-3AE9904C78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5FE98CD1-AB1E-1E7B-2FF4-F7E242CBAB87}"/>
              </a:ext>
            </a:extLst>
          </p:cNvPr>
          <p:cNvSpPr>
            <a:spLocks noGrp="1"/>
          </p:cNvSpPr>
          <p:nvPr>
            <p:ph type="pic" sz="quarter" idx="24"/>
          </p:nvPr>
        </p:nvSpPr>
        <p:spPr>
          <a:xfrm>
            <a:off x="24148473"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Picture Placeholder 2">
            <a:extLst>
              <a:ext uri="{FF2B5EF4-FFF2-40B4-BE49-F238E27FC236}">
                <a16:creationId xmlns:a16="http://schemas.microsoft.com/office/drawing/2014/main" id="{CCCE8B13-298C-67A4-073D-4636A3BCE7A9}"/>
              </a:ext>
            </a:extLst>
          </p:cNvPr>
          <p:cNvSpPr>
            <a:spLocks noGrp="1"/>
          </p:cNvSpPr>
          <p:nvPr>
            <p:ph type="pic" sz="quarter" idx="20"/>
          </p:nvPr>
        </p:nvSpPr>
        <p:spPr>
          <a:xfrm>
            <a:off x="12893038"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3" name="Picture Placeholder 2">
            <a:extLst>
              <a:ext uri="{FF2B5EF4-FFF2-40B4-BE49-F238E27FC236}">
                <a16:creationId xmlns:a16="http://schemas.microsoft.com/office/drawing/2014/main" id="{F9FA27DB-2E4D-388B-2F4A-FE708B1D264C}"/>
              </a:ext>
            </a:extLst>
          </p:cNvPr>
          <p:cNvSpPr>
            <a:spLocks noGrp="1"/>
          </p:cNvSpPr>
          <p:nvPr>
            <p:ph type="pic" sz="quarter" idx="25"/>
          </p:nvPr>
        </p:nvSpPr>
        <p:spPr>
          <a:xfrm>
            <a:off x="1637604" y="4849813"/>
            <a:ext cx="10789920" cy="12019835"/>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4" name="Text Placeholder 7">
            <a:extLst>
              <a:ext uri="{FF2B5EF4-FFF2-40B4-BE49-F238E27FC236}">
                <a16:creationId xmlns:a16="http://schemas.microsoft.com/office/drawing/2014/main" id="{C5E18C58-3C84-ECE1-A164-6A5FF953635E}"/>
              </a:ext>
            </a:extLst>
          </p:cNvPr>
          <p:cNvSpPr>
            <a:spLocks noGrp="1"/>
          </p:cNvSpPr>
          <p:nvPr>
            <p:ph type="body" sz="quarter" idx="67" hasCustomPrompt="1"/>
          </p:nvPr>
        </p:nvSpPr>
        <p:spPr>
          <a:xfrm>
            <a:off x="165311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6D55A3EC-8AF3-3222-5E82-1A74FA5AB0D5}"/>
              </a:ext>
            </a:extLst>
          </p:cNvPr>
          <p:cNvSpPr>
            <a:spLocks noGrp="1"/>
          </p:cNvSpPr>
          <p:nvPr>
            <p:ph type="body" sz="quarter" idx="69" hasCustomPrompt="1"/>
          </p:nvPr>
        </p:nvSpPr>
        <p:spPr>
          <a:xfrm>
            <a:off x="165311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5F9A555E-B5A7-F2B9-6D6D-E24CAD68B927}"/>
              </a:ext>
            </a:extLst>
          </p:cNvPr>
          <p:cNvSpPr>
            <a:spLocks noGrp="1"/>
          </p:cNvSpPr>
          <p:nvPr>
            <p:ph type="body" sz="quarter" idx="71" hasCustomPrompt="1"/>
          </p:nvPr>
        </p:nvSpPr>
        <p:spPr>
          <a:xfrm>
            <a:off x="12893040" y="17063961"/>
            <a:ext cx="1078992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EFC4CC4C-42B6-5D87-37D6-FE779B1ABFEB}"/>
              </a:ext>
            </a:extLst>
          </p:cNvPr>
          <p:cNvSpPr>
            <a:spLocks noGrp="1"/>
          </p:cNvSpPr>
          <p:nvPr>
            <p:ph type="body" sz="quarter" idx="72" hasCustomPrompt="1"/>
          </p:nvPr>
        </p:nvSpPr>
        <p:spPr>
          <a:xfrm>
            <a:off x="12893040" y="17751568"/>
            <a:ext cx="1078992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Text Placeholder 7">
            <a:extLst>
              <a:ext uri="{FF2B5EF4-FFF2-40B4-BE49-F238E27FC236}">
                <a16:creationId xmlns:a16="http://schemas.microsoft.com/office/drawing/2014/main" id="{E4DE79F6-DE99-BDFD-033A-5AB8981A3A0E}"/>
              </a:ext>
            </a:extLst>
          </p:cNvPr>
          <p:cNvSpPr>
            <a:spLocks noGrp="1"/>
          </p:cNvSpPr>
          <p:nvPr>
            <p:ph type="body" sz="quarter" idx="73" hasCustomPrompt="1"/>
          </p:nvPr>
        </p:nvSpPr>
        <p:spPr>
          <a:xfrm>
            <a:off x="24132970" y="17063961"/>
            <a:ext cx="1079037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9" name="Text Placeholder 7">
            <a:extLst>
              <a:ext uri="{FF2B5EF4-FFF2-40B4-BE49-F238E27FC236}">
                <a16:creationId xmlns:a16="http://schemas.microsoft.com/office/drawing/2014/main" id="{E6F712D3-EAE3-8A7F-010B-AFEF00AE6B00}"/>
              </a:ext>
            </a:extLst>
          </p:cNvPr>
          <p:cNvSpPr>
            <a:spLocks noGrp="1"/>
          </p:cNvSpPr>
          <p:nvPr>
            <p:ph type="body" sz="quarter" idx="74" hasCustomPrompt="1"/>
          </p:nvPr>
        </p:nvSpPr>
        <p:spPr>
          <a:xfrm>
            <a:off x="24132970" y="17751568"/>
            <a:ext cx="1079037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0680622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4-up Imag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459D9FFB-F331-2BA3-76DB-D0D67666F296}"/>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23" name="Text Placeholder 7">
            <a:extLst>
              <a:ext uri="{FF2B5EF4-FFF2-40B4-BE49-F238E27FC236}">
                <a16:creationId xmlns:a16="http://schemas.microsoft.com/office/drawing/2014/main" id="{4737A17E-9A03-1AA3-D59C-3833F19EFE44}"/>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30" name="Picture Placeholder 2">
            <a:extLst>
              <a:ext uri="{FF2B5EF4-FFF2-40B4-BE49-F238E27FC236}">
                <a16:creationId xmlns:a16="http://schemas.microsoft.com/office/drawing/2014/main" id="{7FF59CD9-73FD-415B-F082-C27D3FC74CC5}"/>
              </a:ext>
            </a:extLst>
          </p:cNvPr>
          <p:cNvSpPr>
            <a:spLocks noGrp="1"/>
          </p:cNvSpPr>
          <p:nvPr>
            <p:ph type="pic" sz="quarter" idx="24"/>
          </p:nvPr>
        </p:nvSpPr>
        <p:spPr>
          <a:xfrm>
            <a:off x="18520757"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1" name="Picture Placeholder 2">
            <a:extLst>
              <a:ext uri="{FF2B5EF4-FFF2-40B4-BE49-F238E27FC236}">
                <a16:creationId xmlns:a16="http://schemas.microsoft.com/office/drawing/2014/main" id="{90082BEB-34AF-6104-9172-84A9393C73A1}"/>
              </a:ext>
            </a:extLst>
          </p:cNvPr>
          <p:cNvSpPr>
            <a:spLocks noGrp="1"/>
          </p:cNvSpPr>
          <p:nvPr>
            <p:ph type="pic" sz="quarter" idx="20"/>
          </p:nvPr>
        </p:nvSpPr>
        <p:spPr>
          <a:xfrm>
            <a:off x="10072254" y="4849813"/>
            <a:ext cx="7982985"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9" name="Picture Placeholder 2">
            <a:extLst>
              <a:ext uri="{FF2B5EF4-FFF2-40B4-BE49-F238E27FC236}">
                <a16:creationId xmlns:a16="http://schemas.microsoft.com/office/drawing/2014/main" id="{1ACBD8DD-E9B6-20E0-AF99-F566611D5259}"/>
              </a:ext>
            </a:extLst>
          </p:cNvPr>
          <p:cNvSpPr>
            <a:spLocks noGrp="1"/>
          </p:cNvSpPr>
          <p:nvPr>
            <p:ph type="pic" sz="quarter" idx="28"/>
          </p:nvPr>
        </p:nvSpPr>
        <p:spPr>
          <a:xfrm>
            <a:off x="1637606" y="4849813"/>
            <a:ext cx="7969130"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0" name="Picture Placeholder 2">
            <a:extLst>
              <a:ext uri="{FF2B5EF4-FFF2-40B4-BE49-F238E27FC236}">
                <a16:creationId xmlns:a16="http://schemas.microsoft.com/office/drawing/2014/main" id="{3F34C73B-16DF-6108-33FA-2019F4A18A96}"/>
              </a:ext>
            </a:extLst>
          </p:cNvPr>
          <p:cNvSpPr>
            <a:spLocks noGrp="1"/>
          </p:cNvSpPr>
          <p:nvPr>
            <p:ph type="pic" sz="quarter" idx="29"/>
          </p:nvPr>
        </p:nvSpPr>
        <p:spPr>
          <a:xfrm>
            <a:off x="26969260" y="4849813"/>
            <a:ext cx="7969133" cy="12019835"/>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Text Placeholder 7">
            <a:extLst>
              <a:ext uri="{FF2B5EF4-FFF2-40B4-BE49-F238E27FC236}">
                <a16:creationId xmlns:a16="http://schemas.microsoft.com/office/drawing/2014/main" id="{2A0C0A2B-E05B-6582-22E0-E2FB87D4F5FE}"/>
              </a:ext>
            </a:extLst>
          </p:cNvPr>
          <p:cNvSpPr>
            <a:spLocks noGrp="1"/>
          </p:cNvSpPr>
          <p:nvPr>
            <p:ph type="body" sz="quarter" idx="67" hasCustomPrompt="1"/>
          </p:nvPr>
        </p:nvSpPr>
        <p:spPr>
          <a:xfrm>
            <a:off x="10087333" y="17063961"/>
            <a:ext cx="7967906"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F252818C-30B9-BEAB-C34B-3FDB45B07855}"/>
              </a:ext>
            </a:extLst>
          </p:cNvPr>
          <p:cNvSpPr>
            <a:spLocks noGrp="1"/>
          </p:cNvSpPr>
          <p:nvPr>
            <p:ph type="body" sz="quarter" idx="68" hasCustomPrompt="1"/>
          </p:nvPr>
        </p:nvSpPr>
        <p:spPr>
          <a:xfrm>
            <a:off x="1630527" y="17063961"/>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3" name="Text Placeholder 7">
            <a:extLst>
              <a:ext uri="{FF2B5EF4-FFF2-40B4-BE49-F238E27FC236}">
                <a16:creationId xmlns:a16="http://schemas.microsoft.com/office/drawing/2014/main" id="{E94F7E10-2AF0-1049-A3BD-C3667BA1A7B7}"/>
              </a:ext>
            </a:extLst>
          </p:cNvPr>
          <p:cNvSpPr>
            <a:spLocks noGrp="1"/>
          </p:cNvSpPr>
          <p:nvPr>
            <p:ph type="body" sz="quarter" idx="69" hasCustomPrompt="1"/>
          </p:nvPr>
        </p:nvSpPr>
        <p:spPr>
          <a:xfrm>
            <a:off x="10087333" y="17751568"/>
            <a:ext cx="7967906"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CCE2100E-D959-41B2-929B-D1BC55772019}"/>
              </a:ext>
            </a:extLst>
          </p:cNvPr>
          <p:cNvSpPr>
            <a:spLocks noGrp="1"/>
          </p:cNvSpPr>
          <p:nvPr>
            <p:ph type="body" sz="quarter" idx="70" hasCustomPrompt="1"/>
          </p:nvPr>
        </p:nvSpPr>
        <p:spPr>
          <a:xfrm>
            <a:off x="1630527" y="17751568"/>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F9556000-DFCA-8B90-EBBC-359C95C3B361}"/>
              </a:ext>
            </a:extLst>
          </p:cNvPr>
          <p:cNvSpPr>
            <a:spLocks noGrp="1"/>
          </p:cNvSpPr>
          <p:nvPr>
            <p:ph type="body" sz="quarter" idx="71" hasCustomPrompt="1"/>
          </p:nvPr>
        </p:nvSpPr>
        <p:spPr>
          <a:xfrm>
            <a:off x="18527529" y="17063961"/>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80DB8C8F-25FA-6C95-C2D7-C138BAA32B50}"/>
              </a:ext>
            </a:extLst>
          </p:cNvPr>
          <p:cNvSpPr>
            <a:spLocks noGrp="1"/>
          </p:cNvSpPr>
          <p:nvPr>
            <p:ph type="body" sz="quarter" idx="72" hasCustomPrompt="1"/>
          </p:nvPr>
        </p:nvSpPr>
        <p:spPr>
          <a:xfrm>
            <a:off x="18527529" y="17751568"/>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63D94597-BF94-1410-90DE-B1569E6B339A}"/>
              </a:ext>
            </a:extLst>
          </p:cNvPr>
          <p:cNvSpPr>
            <a:spLocks noGrp="1"/>
          </p:cNvSpPr>
          <p:nvPr>
            <p:ph type="body" sz="quarter" idx="73" hasCustomPrompt="1"/>
          </p:nvPr>
        </p:nvSpPr>
        <p:spPr>
          <a:xfrm>
            <a:off x="26976037" y="17063961"/>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BF06A1A9-1746-181C-9E88-1422CE2DFEC1}"/>
              </a:ext>
            </a:extLst>
          </p:cNvPr>
          <p:cNvSpPr>
            <a:spLocks noGrp="1"/>
          </p:cNvSpPr>
          <p:nvPr>
            <p:ph type="body" sz="quarter" idx="74" hasCustomPrompt="1"/>
          </p:nvPr>
        </p:nvSpPr>
        <p:spPr>
          <a:xfrm>
            <a:off x="26976037" y="17751568"/>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1355862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5-up Image">
    <p:spTree>
      <p:nvGrpSpPr>
        <p:cNvPr id="1" name=""/>
        <p:cNvGrpSpPr/>
        <p:nvPr/>
      </p:nvGrpSpPr>
      <p:grpSpPr>
        <a:xfrm>
          <a:off x="0" y="0"/>
          <a:ext cx="0" cy="0"/>
          <a:chOff x="0" y="0"/>
          <a:chExt cx="0" cy="0"/>
        </a:xfrm>
      </p:grpSpPr>
      <p:sp>
        <p:nvSpPr>
          <p:cNvPr id="27" name="Picture Placeholder 2">
            <a:extLst>
              <a:ext uri="{FF2B5EF4-FFF2-40B4-BE49-F238E27FC236}">
                <a16:creationId xmlns:a16="http://schemas.microsoft.com/office/drawing/2014/main" id="{8907B76C-DA4A-68FA-C798-F3D3ED6D3EEF}"/>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28" name="Picture Placeholder 2">
            <a:extLst>
              <a:ext uri="{FF2B5EF4-FFF2-40B4-BE49-F238E27FC236}">
                <a16:creationId xmlns:a16="http://schemas.microsoft.com/office/drawing/2014/main" id="{80A5F7E9-98C2-BE12-2CFF-1D4269C21CEF}"/>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0" name="Picture Placeholder 2">
            <a:extLst>
              <a:ext uri="{FF2B5EF4-FFF2-40B4-BE49-F238E27FC236}">
                <a16:creationId xmlns:a16="http://schemas.microsoft.com/office/drawing/2014/main" id="{C40D16D0-F1BB-6699-BB7A-3010F14B4E5E}"/>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2" name="Text Placeholder 7">
            <a:extLst>
              <a:ext uri="{FF2B5EF4-FFF2-40B4-BE49-F238E27FC236}">
                <a16:creationId xmlns:a16="http://schemas.microsoft.com/office/drawing/2014/main" id="{669BAFFD-DE29-C3FE-3E3D-0742C54E776F}"/>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3" name="Text Placeholder 7">
            <a:extLst>
              <a:ext uri="{FF2B5EF4-FFF2-40B4-BE49-F238E27FC236}">
                <a16:creationId xmlns:a16="http://schemas.microsoft.com/office/drawing/2014/main" id="{6F8CDCB5-2334-0382-7EDF-D6A8C4C37919}"/>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4" name="Text Placeholder 7">
            <a:extLst>
              <a:ext uri="{FF2B5EF4-FFF2-40B4-BE49-F238E27FC236}">
                <a16:creationId xmlns:a16="http://schemas.microsoft.com/office/drawing/2014/main" id="{3E8130F2-A049-2C2C-49C2-814F60E02EF5}"/>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2EF59D26-21AA-0628-FEAE-B2017AD93D46}"/>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FA27073E-24AC-35B6-4579-F3553211D14F}"/>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7" name="Text Placeholder 7">
            <a:extLst>
              <a:ext uri="{FF2B5EF4-FFF2-40B4-BE49-F238E27FC236}">
                <a16:creationId xmlns:a16="http://schemas.microsoft.com/office/drawing/2014/main" id="{B7137105-F7C8-86F9-A19D-CC0280C95516}"/>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8" name="Picture Placeholder 2">
            <a:extLst>
              <a:ext uri="{FF2B5EF4-FFF2-40B4-BE49-F238E27FC236}">
                <a16:creationId xmlns:a16="http://schemas.microsoft.com/office/drawing/2014/main" id="{C215F7B2-F4E2-412D-DB90-96FF4E146F17}"/>
              </a:ext>
            </a:extLst>
          </p:cNvPr>
          <p:cNvSpPr>
            <a:spLocks noGrp="1"/>
          </p:cNvSpPr>
          <p:nvPr>
            <p:ph type="pic" sz="quarter" idx="75"/>
          </p:nvPr>
        </p:nvSpPr>
        <p:spPr>
          <a:xfrm>
            <a:off x="18520757" y="11931888"/>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F6B1B50B-4191-7EA1-DD61-A96EBE2A0C65}"/>
              </a:ext>
            </a:extLst>
          </p:cNvPr>
          <p:cNvSpPr>
            <a:spLocks noGrp="1"/>
          </p:cNvSpPr>
          <p:nvPr>
            <p:ph type="pic" sz="quarter" idx="76"/>
          </p:nvPr>
        </p:nvSpPr>
        <p:spPr>
          <a:xfrm>
            <a:off x="7265320" y="11931888"/>
            <a:ext cx="10789919" cy="4937760"/>
          </a:xfrm>
          <a:prstGeom prst="rect">
            <a:avLst/>
          </a:prstGeom>
          <a:solidFill>
            <a:srgbClr val="151617">
              <a:alpha val="61000"/>
            </a:srgbClr>
          </a:solidFill>
          <a:ln w="9525">
            <a:solidFill>
              <a:schemeClr val="accent5"/>
            </a:solidFill>
          </a:ln>
        </p:spPr>
        <p:txBody>
          <a:bodyPr tIns="2194560" anchor="ctr"/>
          <a:lstStyle>
            <a:lvl1pPr marL="0" indent="0" algn="ctr">
              <a:buFont typeface="NVIDIA Sans" panose="020B0503020203020204" pitchFamily="34" charset="0"/>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65B4C94D-3029-61DE-18DE-8A6472E970BD}"/>
              </a:ext>
            </a:extLst>
          </p:cNvPr>
          <p:cNvSpPr>
            <a:spLocks noGrp="1"/>
          </p:cNvSpPr>
          <p:nvPr>
            <p:ph type="body" sz="quarter" idx="77" hasCustomPrompt="1"/>
          </p:nvPr>
        </p:nvSpPr>
        <p:spPr>
          <a:xfrm>
            <a:off x="7276587" y="17063961"/>
            <a:ext cx="1077865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CE518717-6ECD-F803-EEF8-2B2D7CF9EB49}"/>
              </a:ext>
            </a:extLst>
          </p:cNvPr>
          <p:cNvSpPr>
            <a:spLocks noGrp="1"/>
          </p:cNvSpPr>
          <p:nvPr>
            <p:ph type="body" sz="quarter" idx="78" hasCustomPrompt="1"/>
          </p:nvPr>
        </p:nvSpPr>
        <p:spPr>
          <a:xfrm>
            <a:off x="7276587" y="17751568"/>
            <a:ext cx="1077865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Text Placeholder 7">
            <a:extLst>
              <a:ext uri="{FF2B5EF4-FFF2-40B4-BE49-F238E27FC236}">
                <a16:creationId xmlns:a16="http://schemas.microsoft.com/office/drawing/2014/main" id="{C5D8EE17-AD94-2DE2-C337-573533395DAF}"/>
              </a:ext>
            </a:extLst>
          </p:cNvPr>
          <p:cNvSpPr>
            <a:spLocks noGrp="1"/>
          </p:cNvSpPr>
          <p:nvPr>
            <p:ph type="body" sz="quarter" idx="79" hasCustomPrompt="1"/>
          </p:nvPr>
        </p:nvSpPr>
        <p:spPr>
          <a:xfrm>
            <a:off x="18533554"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2" name="Text Placeholder 7">
            <a:extLst>
              <a:ext uri="{FF2B5EF4-FFF2-40B4-BE49-F238E27FC236}">
                <a16:creationId xmlns:a16="http://schemas.microsoft.com/office/drawing/2014/main" id="{85A95BB1-6B72-7CA5-06BB-430623F1D273}"/>
              </a:ext>
            </a:extLst>
          </p:cNvPr>
          <p:cNvSpPr>
            <a:spLocks noGrp="1"/>
          </p:cNvSpPr>
          <p:nvPr>
            <p:ph type="body" sz="quarter" idx="80" hasCustomPrompt="1"/>
          </p:nvPr>
        </p:nvSpPr>
        <p:spPr>
          <a:xfrm>
            <a:off x="18533554"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3" name="Title 1">
            <a:extLst>
              <a:ext uri="{FF2B5EF4-FFF2-40B4-BE49-F238E27FC236}">
                <a16:creationId xmlns:a16="http://schemas.microsoft.com/office/drawing/2014/main" id="{8DC5F873-F78F-F1B6-1AFB-37B1EE5098F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54" name="Text Placeholder 7">
            <a:extLst>
              <a:ext uri="{FF2B5EF4-FFF2-40B4-BE49-F238E27FC236}">
                <a16:creationId xmlns:a16="http://schemas.microsoft.com/office/drawing/2014/main" id="{8631CFA9-583B-6069-2D7A-BD83D75791B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7144303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6-up Image">
    <p:spTree>
      <p:nvGrpSpPr>
        <p:cNvPr id="1" name=""/>
        <p:cNvGrpSpPr/>
        <p:nvPr/>
      </p:nvGrpSpPr>
      <p:grpSpPr>
        <a:xfrm>
          <a:off x="0" y="0"/>
          <a:ext cx="0" cy="0"/>
          <a:chOff x="0" y="0"/>
          <a:chExt cx="0" cy="0"/>
        </a:xfrm>
      </p:grpSpPr>
      <p:sp>
        <p:nvSpPr>
          <p:cNvPr id="30" name="Picture Placeholder 2">
            <a:extLst>
              <a:ext uri="{FF2B5EF4-FFF2-40B4-BE49-F238E27FC236}">
                <a16:creationId xmlns:a16="http://schemas.microsoft.com/office/drawing/2014/main" id="{B1953C1A-70BD-1EAA-9874-87A836A8195E}"/>
              </a:ext>
            </a:extLst>
          </p:cNvPr>
          <p:cNvSpPr>
            <a:spLocks noGrp="1"/>
          </p:cNvSpPr>
          <p:nvPr>
            <p:ph type="pic" sz="quarter" idx="24"/>
          </p:nvPr>
        </p:nvSpPr>
        <p:spPr>
          <a:xfrm>
            <a:off x="1289139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1" name="Picture Placeholder 2">
            <a:extLst>
              <a:ext uri="{FF2B5EF4-FFF2-40B4-BE49-F238E27FC236}">
                <a16:creationId xmlns:a16="http://schemas.microsoft.com/office/drawing/2014/main" id="{9252F9A9-D932-EDF6-7A48-D5D93A404550}"/>
              </a:ext>
            </a:extLst>
          </p:cNvPr>
          <p:cNvSpPr>
            <a:spLocks noGrp="1"/>
          </p:cNvSpPr>
          <p:nvPr>
            <p:ph type="pic" sz="quarter" idx="20"/>
          </p:nvPr>
        </p:nvSpPr>
        <p:spPr>
          <a:xfrm>
            <a:off x="164558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D0D95889-F2DB-3BC9-69A2-99832FFC9845}"/>
              </a:ext>
            </a:extLst>
          </p:cNvPr>
          <p:cNvSpPr>
            <a:spLocks noGrp="1"/>
          </p:cNvSpPr>
          <p:nvPr>
            <p:ph type="pic" sz="quarter" idx="28"/>
          </p:nvPr>
        </p:nvSpPr>
        <p:spPr>
          <a:xfrm>
            <a:off x="24148473" y="4849814"/>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Text Placeholder 7">
            <a:extLst>
              <a:ext uri="{FF2B5EF4-FFF2-40B4-BE49-F238E27FC236}">
                <a16:creationId xmlns:a16="http://schemas.microsoft.com/office/drawing/2014/main" id="{20BBE6F4-0357-A4FD-1E64-134C0BB676E5}"/>
              </a:ext>
            </a:extLst>
          </p:cNvPr>
          <p:cNvSpPr>
            <a:spLocks noGrp="1"/>
          </p:cNvSpPr>
          <p:nvPr>
            <p:ph type="body" sz="quarter" idx="59" hasCustomPrompt="1"/>
          </p:nvPr>
        </p:nvSpPr>
        <p:spPr>
          <a:xfrm>
            <a:off x="1656844"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4" name="Text Placeholder 7">
            <a:extLst>
              <a:ext uri="{FF2B5EF4-FFF2-40B4-BE49-F238E27FC236}">
                <a16:creationId xmlns:a16="http://schemas.microsoft.com/office/drawing/2014/main" id="{BFAE3A57-5BF4-79B4-4629-2CC735C71FE5}"/>
              </a:ext>
            </a:extLst>
          </p:cNvPr>
          <p:cNvSpPr>
            <a:spLocks noGrp="1"/>
          </p:cNvSpPr>
          <p:nvPr>
            <p:ph type="body" sz="quarter" idx="63" hasCustomPrompt="1"/>
          </p:nvPr>
        </p:nvSpPr>
        <p:spPr>
          <a:xfrm>
            <a:off x="1656844"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Text Placeholder 7">
            <a:extLst>
              <a:ext uri="{FF2B5EF4-FFF2-40B4-BE49-F238E27FC236}">
                <a16:creationId xmlns:a16="http://schemas.microsoft.com/office/drawing/2014/main" id="{99A50CCA-B5CD-F9AE-216F-C421A1BD9F04}"/>
              </a:ext>
            </a:extLst>
          </p:cNvPr>
          <p:cNvSpPr>
            <a:spLocks noGrp="1"/>
          </p:cNvSpPr>
          <p:nvPr>
            <p:ph type="body" sz="quarter" idx="64" hasCustomPrompt="1"/>
          </p:nvPr>
        </p:nvSpPr>
        <p:spPr>
          <a:xfrm>
            <a:off x="12894348" y="9981886"/>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6" name="Text Placeholder 7">
            <a:extLst>
              <a:ext uri="{FF2B5EF4-FFF2-40B4-BE49-F238E27FC236}">
                <a16:creationId xmlns:a16="http://schemas.microsoft.com/office/drawing/2014/main" id="{757508AA-A2C8-98B6-81F3-50D83C5092CF}"/>
              </a:ext>
            </a:extLst>
          </p:cNvPr>
          <p:cNvSpPr>
            <a:spLocks noGrp="1"/>
          </p:cNvSpPr>
          <p:nvPr>
            <p:ph type="body" sz="quarter" idx="65" hasCustomPrompt="1"/>
          </p:nvPr>
        </p:nvSpPr>
        <p:spPr>
          <a:xfrm>
            <a:off x="12894348" y="10669493"/>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7" name="Text Placeholder 7">
            <a:extLst>
              <a:ext uri="{FF2B5EF4-FFF2-40B4-BE49-F238E27FC236}">
                <a16:creationId xmlns:a16="http://schemas.microsoft.com/office/drawing/2014/main" id="{F4222A90-C423-A76E-E4A1-DC33CE530C35}"/>
              </a:ext>
            </a:extLst>
          </p:cNvPr>
          <p:cNvSpPr>
            <a:spLocks noGrp="1"/>
          </p:cNvSpPr>
          <p:nvPr>
            <p:ph type="body" sz="quarter" idx="66" hasCustomPrompt="1"/>
          </p:nvPr>
        </p:nvSpPr>
        <p:spPr>
          <a:xfrm>
            <a:off x="24151315" y="9981886"/>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4" name="Text Placeholder 7">
            <a:extLst>
              <a:ext uri="{FF2B5EF4-FFF2-40B4-BE49-F238E27FC236}">
                <a16:creationId xmlns:a16="http://schemas.microsoft.com/office/drawing/2014/main" id="{4209A868-D6F4-3E49-A6A2-D0B83BADF3A9}"/>
              </a:ext>
            </a:extLst>
          </p:cNvPr>
          <p:cNvSpPr>
            <a:spLocks noGrp="1"/>
          </p:cNvSpPr>
          <p:nvPr>
            <p:ph type="body" sz="quarter" idx="67" hasCustomPrompt="1"/>
          </p:nvPr>
        </p:nvSpPr>
        <p:spPr>
          <a:xfrm>
            <a:off x="24151315" y="10669493"/>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5" name="Picture Placeholder 2">
            <a:extLst>
              <a:ext uri="{FF2B5EF4-FFF2-40B4-BE49-F238E27FC236}">
                <a16:creationId xmlns:a16="http://schemas.microsoft.com/office/drawing/2014/main" id="{9C37E9B7-863B-6FEB-5E35-885ED1194BFF}"/>
              </a:ext>
            </a:extLst>
          </p:cNvPr>
          <p:cNvSpPr>
            <a:spLocks noGrp="1"/>
          </p:cNvSpPr>
          <p:nvPr>
            <p:ph type="pic" sz="quarter" idx="68"/>
          </p:nvPr>
        </p:nvSpPr>
        <p:spPr>
          <a:xfrm>
            <a:off x="1290265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6" name="Picture Placeholder 2">
            <a:extLst>
              <a:ext uri="{FF2B5EF4-FFF2-40B4-BE49-F238E27FC236}">
                <a16:creationId xmlns:a16="http://schemas.microsoft.com/office/drawing/2014/main" id="{577FA631-E033-ADBD-0DC9-D0DB5E39C199}"/>
              </a:ext>
            </a:extLst>
          </p:cNvPr>
          <p:cNvSpPr>
            <a:spLocks noGrp="1"/>
          </p:cNvSpPr>
          <p:nvPr>
            <p:ph type="pic" sz="quarter" idx="69"/>
          </p:nvPr>
        </p:nvSpPr>
        <p:spPr>
          <a:xfrm>
            <a:off x="165684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381881A2-4556-E0E7-4976-CE4CA8B44BD2}"/>
              </a:ext>
            </a:extLst>
          </p:cNvPr>
          <p:cNvSpPr>
            <a:spLocks noGrp="1"/>
          </p:cNvSpPr>
          <p:nvPr>
            <p:ph type="pic" sz="quarter" idx="70"/>
          </p:nvPr>
        </p:nvSpPr>
        <p:spPr>
          <a:xfrm>
            <a:off x="24159734" y="11931889"/>
            <a:ext cx="1078992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Text Placeholder 7">
            <a:extLst>
              <a:ext uri="{FF2B5EF4-FFF2-40B4-BE49-F238E27FC236}">
                <a16:creationId xmlns:a16="http://schemas.microsoft.com/office/drawing/2014/main" id="{3E8E5407-C49C-0C9D-34F8-F6F0488021F6}"/>
              </a:ext>
            </a:extLst>
          </p:cNvPr>
          <p:cNvSpPr>
            <a:spLocks noGrp="1"/>
          </p:cNvSpPr>
          <p:nvPr>
            <p:ph type="body" sz="quarter" idx="71" hasCustomPrompt="1"/>
          </p:nvPr>
        </p:nvSpPr>
        <p:spPr>
          <a:xfrm>
            <a:off x="1668105"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9" name="Text Placeholder 7">
            <a:extLst>
              <a:ext uri="{FF2B5EF4-FFF2-40B4-BE49-F238E27FC236}">
                <a16:creationId xmlns:a16="http://schemas.microsoft.com/office/drawing/2014/main" id="{22DA5A94-C231-4766-8AC7-EF73C16EBD61}"/>
              </a:ext>
            </a:extLst>
          </p:cNvPr>
          <p:cNvSpPr>
            <a:spLocks noGrp="1"/>
          </p:cNvSpPr>
          <p:nvPr>
            <p:ph type="body" sz="quarter" idx="72" hasCustomPrompt="1"/>
          </p:nvPr>
        </p:nvSpPr>
        <p:spPr>
          <a:xfrm>
            <a:off x="1668105"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0" name="Text Placeholder 7">
            <a:extLst>
              <a:ext uri="{FF2B5EF4-FFF2-40B4-BE49-F238E27FC236}">
                <a16:creationId xmlns:a16="http://schemas.microsoft.com/office/drawing/2014/main" id="{00B4030C-05CF-B466-BA8F-C340617A5787}"/>
              </a:ext>
            </a:extLst>
          </p:cNvPr>
          <p:cNvSpPr>
            <a:spLocks noGrp="1"/>
          </p:cNvSpPr>
          <p:nvPr>
            <p:ph type="body" sz="quarter" idx="73" hasCustomPrompt="1"/>
          </p:nvPr>
        </p:nvSpPr>
        <p:spPr>
          <a:xfrm>
            <a:off x="12905609" y="17063961"/>
            <a:ext cx="1077865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1" name="Text Placeholder 7">
            <a:extLst>
              <a:ext uri="{FF2B5EF4-FFF2-40B4-BE49-F238E27FC236}">
                <a16:creationId xmlns:a16="http://schemas.microsoft.com/office/drawing/2014/main" id="{894CEECC-D038-E547-DC3E-DE08CED8E7DA}"/>
              </a:ext>
            </a:extLst>
          </p:cNvPr>
          <p:cNvSpPr>
            <a:spLocks noGrp="1"/>
          </p:cNvSpPr>
          <p:nvPr>
            <p:ph type="body" sz="quarter" idx="74" hasCustomPrompt="1"/>
          </p:nvPr>
        </p:nvSpPr>
        <p:spPr>
          <a:xfrm>
            <a:off x="12905609" y="17751568"/>
            <a:ext cx="1077865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2" name="Text Placeholder 7">
            <a:extLst>
              <a:ext uri="{FF2B5EF4-FFF2-40B4-BE49-F238E27FC236}">
                <a16:creationId xmlns:a16="http://schemas.microsoft.com/office/drawing/2014/main" id="{194DC10A-126A-4CF6-0FD2-5B6BB2EFDEBD}"/>
              </a:ext>
            </a:extLst>
          </p:cNvPr>
          <p:cNvSpPr>
            <a:spLocks noGrp="1"/>
          </p:cNvSpPr>
          <p:nvPr>
            <p:ph type="body" sz="quarter" idx="75" hasCustomPrompt="1"/>
          </p:nvPr>
        </p:nvSpPr>
        <p:spPr>
          <a:xfrm>
            <a:off x="24162576" y="17063961"/>
            <a:ext cx="107791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57F8B789-2F41-F510-798B-CCE7F38AB05B}"/>
              </a:ext>
            </a:extLst>
          </p:cNvPr>
          <p:cNvSpPr>
            <a:spLocks noGrp="1"/>
          </p:cNvSpPr>
          <p:nvPr>
            <p:ph type="body" sz="quarter" idx="76" hasCustomPrompt="1"/>
          </p:nvPr>
        </p:nvSpPr>
        <p:spPr>
          <a:xfrm>
            <a:off x="24162576" y="17751568"/>
            <a:ext cx="107791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itle 1">
            <a:extLst>
              <a:ext uri="{FF2B5EF4-FFF2-40B4-BE49-F238E27FC236}">
                <a16:creationId xmlns:a16="http://schemas.microsoft.com/office/drawing/2014/main" id="{01540E5A-2872-4A69-C821-D69B87963A67}"/>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65" name="Text Placeholder 7">
            <a:extLst>
              <a:ext uri="{FF2B5EF4-FFF2-40B4-BE49-F238E27FC236}">
                <a16:creationId xmlns:a16="http://schemas.microsoft.com/office/drawing/2014/main" id="{C4FBCAD5-F75E-2024-91A6-AF69090C6A02}"/>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23705060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7-up Image">
    <p:spTree>
      <p:nvGrpSpPr>
        <p:cNvPr id="1" name=""/>
        <p:cNvGrpSpPr/>
        <p:nvPr/>
      </p:nvGrpSpPr>
      <p:grpSpPr>
        <a:xfrm>
          <a:off x="0" y="0"/>
          <a:ext cx="0" cy="0"/>
          <a:chOff x="0" y="0"/>
          <a:chExt cx="0" cy="0"/>
        </a:xfrm>
      </p:grpSpPr>
      <p:sp>
        <p:nvSpPr>
          <p:cNvPr id="30" name="Text Placeholder 7">
            <a:extLst>
              <a:ext uri="{FF2B5EF4-FFF2-40B4-BE49-F238E27FC236}">
                <a16:creationId xmlns:a16="http://schemas.microsoft.com/office/drawing/2014/main" id="{544D2068-6849-9B7C-6BC5-5E5F7AA4A629}"/>
              </a:ext>
            </a:extLst>
          </p:cNvPr>
          <p:cNvSpPr>
            <a:spLocks noGrp="1"/>
          </p:cNvSpPr>
          <p:nvPr>
            <p:ph type="body" sz="quarter" idx="37" hasCustomPrompt="1"/>
          </p:nvPr>
        </p:nvSpPr>
        <p:spPr>
          <a:xfrm>
            <a:off x="14335071" y="17059122"/>
            <a:ext cx="795528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4" name="Text Placeholder 7">
            <a:extLst>
              <a:ext uri="{FF2B5EF4-FFF2-40B4-BE49-F238E27FC236}">
                <a16:creationId xmlns:a16="http://schemas.microsoft.com/office/drawing/2014/main" id="{CBD648D6-A7DD-1281-7F44-26AAC46ED236}"/>
              </a:ext>
            </a:extLst>
          </p:cNvPr>
          <p:cNvSpPr>
            <a:spLocks noGrp="1"/>
          </p:cNvSpPr>
          <p:nvPr>
            <p:ph type="body" sz="quarter" idx="39" hasCustomPrompt="1"/>
          </p:nvPr>
        </p:nvSpPr>
        <p:spPr>
          <a:xfrm>
            <a:off x="5886573" y="17059122"/>
            <a:ext cx="7970338"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5" name="Text Placeholder 7">
            <a:extLst>
              <a:ext uri="{FF2B5EF4-FFF2-40B4-BE49-F238E27FC236}">
                <a16:creationId xmlns:a16="http://schemas.microsoft.com/office/drawing/2014/main" id="{CA889FC2-EEE4-383A-34F1-AA6640C2BEE9}"/>
              </a:ext>
            </a:extLst>
          </p:cNvPr>
          <p:cNvSpPr>
            <a:spLocks noGrp="1"/>
          </p:cNvSpPr>
          <p:nvPr>
            <p:ph type="body" sz="quarter" idx="40" hasCustomPrompt="1"/>
          </p:nvPr>
        </p:nvSpPr>
        <p:spPr>
          <a:xfrm>
            <a:off x="14335071" y="17727056"/>
            <a:ext cx="795528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6" name="Text Placeholder 7">
            <a:extLst>
              <a:ext uri="{FF2B5EF4-FFF2-40B4-BE49-F238E27FC236}">
                <a16:creationId xmlns:a16="http://schemas.microsoft.com/office/drawing/2014/main" id="{97DD1B20-C6FB-A50F-E2B0-453434ECCBAC}"/>
              </a:ext>
            </a:extLst>
          </p:cNvPr>
          <p:cNvSpPr>
            <a:spLocks noGrp="1"/>
          </p:cNvSpPr>
          <p:nvPr>
            <p:ph type="body" sz="quarter" idx="43" hasCustomPrompt="1"/>
          </p:nvPr>
        </p:nvSpPr>
        <p:spPr>
          <a:xfrm>
            <a:off x="5886573" y="17727056"/>
            <a:ext cx="7970338"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37" name="Picture Placeholder 2">
            <a:extLst>
              <a:ext uri="{FF2B5EF4-FFF2-40B4-BE49-F238E27FC236}">
                <a16:creationId xmlns:a16="http://schemas.microsoft.com/office/drawing/2014/main" id="{AE5F378B-4650-A769-498F-70E97D832944}"/>
              </a:ext>
            </a:extLst>
          </p:cNvPr>
          <p:cNvSpPr>
            <a:spLocks noGrp="1"/>
          </p:cNvSpPr>
          <p:nvPr>
            <p:ph type="pic" sz="quarter" idx="46"/>
          </p:nvPr>
        </p:nvSpPr>
        <p:spPr>
          <a:xfrm>
            <a:off x="588657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38" name="Picture Placeholder 2">
            <a:extLst>
              <a:ext uri="{FF2B5EF4-FFF2-40B4-BE49-F238E27FC236}">
                <a16:creationId xmlns:a16="http://schemas.microsoft.com/office/drawing/2014/main" id="{4D0EBD50-D183-BA46-8F9A-CA94A31E251D}"/>
              </a:ext>
            </a:extLst>
          </p:cNvPr>
          <p:cNvSpPr>
            <a:spLocks noGrp="1"/>
          </p:cNvSpPr>
          <p:nvPr>
            <p:ph type="pic" sz="quarter" idx="47"/>
          </p:nvPr>
        </p:nvSpPr>
        <p:spPr>
          <a:xfrm>
            <a:off x="1433507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8" name="Picture Placeholder 2">
            <a:extLst>
              <a:ext uri="{FF2B5EF4-FFF2-40B4-BE49-F238E27FC236}">
                <a16:creationId xmlns:a16="http://schemas.microsoft.com/office/drawing/2014/main" id="{B28D2A90-D084-131D-BC81-F32026B9D485}"/>
              </a:ext>
            </a:extLst>
          </p:cNvPr>
          <p:cNvSpPr>
            <a:spLocks noGrp="1"/>
          </p:cNvSpPr>
          <p:nvPr>
            <p:ph type="pic" sz="quarter" idx="48"/>
          </p:nvPr>
        </p:nvSpPr>
        <p:spPr>
          <a:xfrm>
            <a:off x="2278357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9" name="Text Placeholder 7">
            <a:extLst>
              <a:ext uri="{FF2B5EF4-FFF2-40B4-BE49-F238E27FC236}">
                <a16:creationId xmlns:a16="http://schemas.microsoft.com/office/drawing/2014/main" id="{C31F641B-69D7-D8F7-664B-8DC4432B48D7}"/>
              </a:ext>
            </a:extLst>
          </p:cNvPr>
          <p:cNvSpPr>
            <a:spLocks noGrp="1"/>
          </p:cNvSpPr>
          <p:nvPr>
            <p:ph type="body" sz="quarter" idx="50" hasCustomPrompt="1"/>
          </p:nvPr>
        </p:nvSpPr>
        <p:spPr>
          <a:xfrm>
            <a:off x="22783575" y="17059122"/>
            <a:ext cx="7951467"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0" name="Text Placeholder 7">
            <a:extLst>
              <a:ext uri="{FF2B5EF4-FFF2-40B4-BE49-F238E27FC236}">
                <a16:creationId xmlns:a16="http://schemas.microsoft.com/office/drawing/2014/main" id="{523F0B05-8C96-0447-48C6-977D2CE10924}"/>
              </a:ext>
            </a:extLst>
          </p:cNvPr>
          <p:cNvSpPr>
            <a:spLocks noGrp="1"/>
          </p:cNvSpPr>
          <p:nvPr>
            <p:ph type="body" sz="quarter" idx="51" hasCustomPrompt="1"/>
          </p:nvPr>
        </p:nvSpPr>
        <p:spPr>
          <a:xfrm>
            <a:off x="22783575" y="17727056"/>
            <a:ext cx="7951467"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1" name="Picture Placeholder 2">
            <a:extLst>
              <a:ext uri="{FF2B5EF4-FFF2-40B4-BE49-F238E27FC236}">
                <a16:creationId xmlns:a16="http://schemas.microsoft.com/office/drawing/2014/main" id="{450F6A7B-55D2-E137-09E7-D5EB0FECCA2C}"/>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36E7E436-EF57-51FD-A8FB-FDA402DAB660}"/>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Picture Placeholder 2">
            <a:extLst>
              <a:ext uri="{FF2B5EF4-FFF2-40B4-BE49-F238E27FC236}">
                <a16:creationId xmlns:a16="http://schemas.microsoft.com/office/drawing/2014/main" id="{11D06D85-EEB0-0A4E-44A0-04EB0FDA4913}"/>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5" name="Picture Placeholder 2">
            <a:extLst>
              <a:ext uri="{FF2B5EF4-FFF2-40B4-BE49-F238E27FC236}">
                <a16:creationId xmlns:a16="http://schemas.microsoft.com/office/drawing/2014/main" id="{9CAB601B-BE03-84B9-C2D3-F9A9DD36F0DA}"/>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6" name="Text Placeholder 7">
            <a:extLst>
              <a:ext uri="{FF2B5EF4-FFF2-40B4-BE49-F238E27FC236}">
                <a16:creationId xmlns:a16="http://schemas.microsoft.com/office/drawing/2014/main" id="{2901EEFF-A05E-86EF-2959-BEBE7506CE37}"/>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7" name="Text Placeholder 7">
            <a:extLst>
              <a:ext uri="{FF2B5EF4-FFF2-40B4-BE49-F238E27FC236}">
                <a16:creationId xmlns:a16="http://schemas.microsoft.com/office/drawing/2014/main" id="{CA5DE0BE-2247-E600-19F8-62852DE95A34}"/>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8" name="Text Placeholder 7">
            <a:extLst>
              <a:ext uri="{FF2B5EF4-FFF2-40B4-BE49-F238E27FC236}">
                <a16:creationId xmlns:a16="http://schemas.microsoft.com/office/drawing/2014/main" id="{7D33E875-82FA-EFBA-E610-7A1BB8D8E0D0}"/>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9" name="Text Placeholder 7">
            <a:extLst>
              <a:ext uri="{FF2B5EF4-FFF2-40B4-BE49-F238E27FC236}">
                <a16:creationId xmlns:a16="http://schemas.microsoft.com/office/drawing/2014/main" id="{16E04D83-5D56-3ED0-0106-291190FF16C1}"/>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0" name="Text Placeholder 7">
            <a:extLst>
              <a:ext uri="{FF2B5EF4-FFF2-40B4-BE49-F238E27FC236}">
                <a16:creationId xmlns:a16="http://schemas.microsoft.com/office/drawing/2014/main" id="{B72D7370-4F41-FFA7-2106-37908325FCCD}"/>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1" name="Text Placeholder 7">
            <a:extLst>
              <a:ext uri="{FF2B5EF4-FFF2-40B4-BE49-F238E27FC236}">
                <a16:creationId xmlns:a16="http://schemas.microsoft.com/office/drawing/2014/main" id="{AFF43D71-DEF4-2B0C-C6B4-BCAFBD852717}"/>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2" name="Text Placeholder 7">
            <a:extLst>
              <a:ext uri="{FF2B5EF4-FFF2-40B4-BE49-F238E27FC236}">
                <a16:creationId xmlns:a16="http://schemas.microsoft.com/office/drawing/2014/main" id="{F818D8AD-CFB5-A8CB-CABB-19C1B1AFE5BA}"/>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23409FA5-2A41-C5C8-6575-A607630F90FC}"/>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itle 1">
            <a:extLst>
              <a:ext uri="{FF2B5EF4-FFF2-40B4-BE49-F238E27FC236}">
                <a16:creationId xmlns:a16="http://schemas.microsoft.com/office/drawing/2014/main" id="{3B193957-7130-A79D-273C-851474BDCDC0}"/>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5" name="Text Placeholder 7">
            <a:extLst>
              <a:ext uri="{FF2B5EF4-FFF2-40B4-BE49-F238E27FC236}">
                <a16:creationId xmlns:a16="http://schemas.microsoft.com/office/drawing/2014/main" id="{DA822B21-EE98-CD37-EC99-C8836B3004D5}"/>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590059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8-up Image">
    <p:spTree>
      <p:nvGrpSpPr>
        <p:cNvPr id="1" name=""/>
        <p:cNvGrpSpPr/>
        <p:nvPr/>
      </p:nvGrpSpPr>
      <p:grpSpPr>
        <a:xfrm>
          <a:off x="0" y="0"/>
          <a:ext cx="0" cy="0"/>
          <a:chOff x="0" y="0"/>
          <a:chExt cx="0" cy="0"/>
        </a:xfrm>
      </p:grpSpPr>
      <p:sp>
        <p:nvSpPr>
          <p:cNvPr id="41" name="Picture Placeholder 2">
            <a:extLst>
              <a:ext uri="{FF2B5EF4-FFF2-40B4-BE49-F238E27FC236}">
                <a16:creationId xmlns:a16="http://schemas.microsoft.com/office/drawing/2014/main" id="{5EA57D4F-DD4C-CA06-8F17-B354B7AF0AE5}"/>
              </a:ext>
            </a:extLst>
          </p:cNvPr>
          <p:cNvSpPr>
            <a:spLocks noGrp="1"/>
          </p:cNvSpPr>
          <p:nvPr>
            <p:ph type="pic" sz="quarter" idx="46"/>
          </p:nvPr>
        </p:nvSpPr>
        <p:spPr>
          <a:xfrm>
            <a:off x="1637603"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2" name="Picture Placeholder 2">
            <a:extLst>
              <a:ext uri="{FF2B5EF4-FFF2-40B4-BE49-F238E27FC236}">
                <a16:creationId xmlns:a16="http://schemas.microsoft.com/office/drawing/2014/main" id="{06F88D93-EC5D-0F4F-2D03-D40CFF157D49}"/>
              </a:ext>
            </a:extLst>
          </p:cNvPr>
          <p:cNvSpPr>
            <a:spLocks noGrp="1"/>
          </p:cNvSpPr>
          <p:nvPr>
            <p:ph type="pic" sz="quarter" idx="47"/>
          </p:nvPr>
        </p:nvSpPr>
        <p:spPr>
          <a:xfrm>
            <a:off x="10086104"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3" name="Picture Placeholder 2">
            <a:extLst>
              <a:ext uri="{FF2B5EF4-FFF2-40B4-BE49-F238E27FC236}">
                <a16:creationId xmlns:a16="http://schemas.microsoft.com/office/drawing/2014/main" id="{E2460103-C7AD-1E73-A79D-2130A59BA43E}"/>
              </a:ext>
            </a:extLst>
          </p:cNvPr>
          <p:cNvSpPr>
            <a:spLocks noGrp="1"/>
          </p:cNvSpPr>
          <p:nvPr>
            <p:ph type="pic" sz="quarter" idx="48"/>
          </p:nvPr>
        </p:nvSpPr>
        <p:spPr>
          <a:xfrm>
            <a:off x="18534606"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4" name="Picture Placeholder 2">
            <a:extLst>
              <a:ext uri="{FF2B5EF4-FFF2-40B4-BE49-F238E27FC236}">
                <a16:creationId xmlns:a16="http://schemas.microsoft.com/office/drawing/2014/main" id="{CB4626F4-FF48-A6FD-42A0-87CB9D35E8BB}"/>
              </a:ext>
            </a:extLst>
          </p:cNvPr>
          <p:cNvSpPr>
            <a:spLocks noGrp="1"/>
          </p:cNvSpPr>
          <p:nvPr>
            <p:ph type="pic" sz="quarter" idx="24"/>
          </p:nvPr>
        </p:nvSpPr>
        <p:spPr>
          <a:xfrm>
            <a:off x="18534610"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5" name="Picture Placeholder 2">
            <a:extLst>
              <a:ext uri="{FF2B5EF4-FFF2-40B4-BE49-F238E27FC236}">
                <a16:creationId xmlns:a16="http://schemas.microsoft.com/office/drawing/2014/main" id="{EBBF469D-EB9A-C1CD-A4E0-EFCD4EF63ED8}"/>
              </a:ext>
            </a:extLst>
          </p:cNvPr>
          <p:cNvSpPr>
            <a:spLocks noGrp="1"/>
          </p:cNvSpPr>
          <p:nvPr>
            <p:ph type="pic" sz="quarter" idx="20"/>
          </p:nvPr>
        </p:nvSpPr>
        <p:spPr>
          <a:xfrm>
            <a:off x="10086108"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398E7A27-AB90-AE4B-9C41-537061139935}"/>
              </a:ext>
            </a:extLst>
          </p:cNvPr>
          <p:cNvSpPr>
            <a:spLocks noGrp="1"/>
          </p:cNvSpPr>
          <p:nvPr>
            <p:ph type="pic" sz="quarter" idx="52"/>
          </p:nvPr>
        </p:nvSpPr>
        <p:spPr>
          <a:xfrm>
            <a:off x="1637606"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375CDD23-925E-31A1-C3FF-2D6ED9D05AAB}"/>
              </a:ext>
            </a:extLst>
          </p:cNvPr>
          <p:cNvSpPr>
            <a:spLocks noGrp="1"/>
          </p:cNvSpPr>
          <p:nvPr>
            <p:ph type="pic" sz="quarter" idx="28"/>
          </p:nvPr>
        </p:nvSpPr>
        <p:spPr>
          <a:xfrm>
            <a:off x="26983113" y="4849814"/>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Picture Placeholder 2">
            <a:extLst>
              <a:ext uri="{FF2B5EF4-FFF2-40B4-BE49-F238E27FC236}">
                <a16:creationId xmlns:a16="http://schemas.microsoft.com/office/drawing/2014/main" id="{15BDAD05-3EAC-DFAA-EDD1-1D9E9C002116}"/>
              </a:ext>
            </a:extLst>
          </p:cNvPr>
          <p:cNvSpPr>
            <a:spLocks noGrp="1"/>
          </p:cNvSpPr>
          <p:nvPr>
            <p:ph type="pic" sz="quarter" idx="53"/>
          </p:nvPr>
        </p:nvSpPr>
        <p:spPr>
          <a:xfrm>
            <a:off x="26968061" y="11926198"/>
            <a:ext cx="795528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40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5" name="Text Placeholder 7">
            <a:extLst>
              <a:ext uri="{FF2B5EF4-FFF2-40B4-BE49-F238E27FC236}">
                <a16:creationId xmlns:a16="http://schemas.microsoft.com/office/drawing/2014/main" id="{2360B2E4-D618-5423-3E76-F376EBCA0102}"/>
              </a:ext>
            </a:extLst>
          </p:cNvPr>
          <p:cNvSpPr>
            <a:spLocks noGrp="1"/>
          </p:cNvSpPr>
          <p:nvPr>
            <p:ph type="body" sz="quarter" idx="59" hasCustomPrompt="1"/>
          </p:nvPr>
        </p:nvSpPr>
        <p:spPr>
          <a:xfrm>
            <a:off x="10094409"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6" name="Text Placeholder 7">
            <a:extLst>
              <a:ext uri="{FF2B5EF4-FFF2-40B4-BE49-F238E27FC236}">
                <a16:creationId xmlns:a16="http://schemas.microsoft.com/office/drawing/2014/main" id="{AD06D986-4434-AF51-6805-3B97BBB76942}"/>
              </a:ext>
            </a:extLst>
          </p:cNvPr>
          <p:cNvSpPr>
            <a:spLocks noGrp="1"/>
          </p:cNvSpPr>
          <p:nvPr>
            <p:ph type="body" sz="quarter" idx="60" hasCustomPrompt="1"/>
          </p:nvPr>
        </p:nvSpPr>
        <p:spPr>
          <a:xfrm>
            <a:off x="1637603" y="9981886"/>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7" name="Text Placeholder 7">
            <a:extLst>
              <a:ext uri="{FF2B5EF4-FFF2-40B4-BE49-F238E27FC236}">
                <a16:creationId xmlns:a16="http://schemas.microsoft.com/office/drawing/2014/main" id="{1F515353-8B00-746C-A2DE-32E93A0F1A02}"/>
              </a:ext>
            </a:extLst>
          </p:cNvPr>
          <p:cNvSpPr>
            <a:spLocks noGrp="1"/>
          </p:cNvSpPr>
          <p:nvPr>
            <p:ph type="body" sz="quarter" idx="61" hasCustomPrompt="1"/>
          </p:nvPr>
        </p:nvSpPr>
        <p:spPr>
          <a:xfrm>
            <a:off x="10094409"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8" name="Text Placeholder 7">
            <a:extLst>
              <a:ext uri="{FF2B5EF4-FFF2-40B4-BE49-F238E27FC236}">
                <a16:creationId xmlns:a16="http://schemas.microsoft.com/office/drawing/2014/main" id="{5744BB22-B21A-41F1-3AC0-E5405D3F38B9}"/>
              </a:ext>
            </a:extLst>
          </p:cNvPr>
          <p:cNvSpPr>
            <a:spLocks noGrp="1"/>
          </p:cNvSpPr>
          <p:nvPr>
            <p:ph type="body" sz="quarter" idx="62" hasCustomPrompt="1"/>
          </p:nvPr>
        </p:nvSpPr>
        <p:spPr>
          <a:xfrm>
            <a:off x="1637603" y="10669493"/>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9" name="Text Placeholder 7">
            <a:extLst>
              <a:ext uri="{FF2B5EF4-FFF2-40B4-BE49-F238E27FC236}">
                <a16:creationId xmlns:a16="http://schemas.microsoft.com/office/drawing/2014/main" id="{8435F4BE-979D-A31E-822F-BE5B89134C2E}"/>
              </a:ext>
            </a:extLst>
          </p:cNvPr>
          <p:cNvSpPr>
            <a:spLocks noGrp="1"/>
          </p:cNvSpPr>
          <p:nvPr>
            <p:ph type="body" sz="quarter" idx="63" hasCustomPrompt="1"/>
          </p:nvPr>
        </p:nvSpPr>
        <p:spPr>
          <a:xfrm>
            <a:off x="18534605" y="9981886"/>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0" name="Text Placeholder 7">
            <a:extLst>
              <a:ext uri="{FF2B5EF4-FFF2-40B4-BE49-F238E27FC236}">
                <a16:creationId xmlns:a16="http://schemas.microsoft.com/office/drawing/2014/main" id="{677BC232-CE11-33FD-E959-01E1784345E8}"/>
              </a:ext>
            </a:extLst>
          </p:cNvPr>
          <p:cNvSpPr>
            <a:spLocks noGrp="1"/>
          </p:cNvSpPr>
          <p:nvPr>
            <p:ph type="body" sz="quarter" idx="64" hasCustomPrompt="1"/>
          </p:nvPr>
        </p:nvSpPr>
        <p:spPr>
          <a:xfrm>
            <a:off x="18534605" y="10669493"/>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1" name="Text Placeholder 7">
            <a:extLst>
              <a:ext uri="{FF2B5EF4-FFF2-40B4-BE49-F238E27FC236}">
                <a16:creationId xmlns:a16="http://schemas.microsoft.com/office/drawing/2014/main" id="{44F4CD93-1747-0EB8-E78A-72E497AAB234}"/>
              </a:ext>
            </a:extLst>
          </p:cNvPr>
          <p:cNvSpPr>
            <a:spLocks noGrp="1"/>
          </p:cNvSpPr>
          <p:nvPr>
            <p:ph type="body" sz="quarter" idx="65" hasCustomPrompt="1"/>
          </p:nvPr>
        </p:nvSpPr>
        <p:spPr>
          <a:xfrm>
            <a:off x="26983113" y="9981886"/>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2" name="Text Placeholder 7">
            <a:extLst>
              <a:ext uri="{FF2B5EF4-FFF2-40B4-BE49-F238E27FC236}">
                <a16:creationId xmlns:a16="http://schemas.microsoft.com/office/drawing/2014/main" id="{1A697863-003A-44B9-586E-527F58EF7822}"/>
              </a:ext>
            </a:extLst>
          </p:cNvPr>
          <p:cNvSpPr>
            <a:spLocks noGrp="1"/>
          </p:cNvSpPr>
          <p:nvPr>
            <p:ph type="body" sz="quarter" idx="66" hasCustomPrompt="1"/>
          </p:nvPr>
        </p:nvSpPr>
        <p:spPr>
          <a:xfrm>
            <a:off x="26983113" y="10669493"/>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3" name="Text Placeholder 7">
            <a:extLst>
              <a:ext uri="{FF2B5EF4-FFF2-40B4-BE49-F238E27FC236}">
                <a16:creationId xmlns:a16="http://schemas.microsoft.com/office/drawing/2014/main" id="{F51F4D18-0362-FD9E-AC25-A4A81A8B19E3}"/>
              </a:ext>
            </a:extLst>
          </p:cNvPr>
          <p:cNvSpPr>
            <a:spLocks noGrp="1"/>
          </p:cNvSpPr>
          <p:nvPr>
            <p:ph type="body" sz="quarter" idx="67" hasCustomPrompt="1"/>
          </p:nvPr>
        </p:nvSpPr>
        <p:spPr>
          <a:xfrm>
            <a:off x="10087333"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4" name="Text Placeholder 7">
            <a:extLst>
              <a:ext uri="{FF2B5EF4-FFF2-40B4-BE49-F238E27FC236}">
                <a16:creationId xmlns:a16="http://schemas.microsoft.com/office/drawing/2014/main" id="{53B0CD77-A671-31CB-AC75-0C7EC845BB12}"/>
              </a:ext>
            </a:extLst>
          </p:cNvPr>
          <p:cNvSpPr>
            <a:spLocks noGrp="1"/>
          </p:cNvSpPr>
          <p:nvPr>
            <p:ph type="body" sz="quarter" idx="68" hasCustomPrompt="1"/>
          </p:nvPr>
        </p:nvSpPr>
        <p:spPr>
          <a:xfrm>
            <a:off x="1630527" y="17059122"/>
            <a:ext cx="794697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D5373FC8-B0DB-5978-E125-CA5A68C02573}"/>
              </a:ext>
            </a:extLst>
          </p:cNvPr>
          <p:cNvSpPr>
            <a:spLocks noGrp="1"/>
          </p:cNvSpPr>
          <p:nvPr>
            <p:ph type="body" sz="quarter" idx="69" hasCustomPrompt="1"/>
          </p:nvPr>
        </p:nvSpPr>
        <p:spPr>
          <a:xfrm>
            <a:off x="10087333"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6" name="Text Placeholder 7">
            <a:extLst>
              <a:ext uri="{FF2B5EF4-FFF2-40B4-BE49-F238E27FC236}">
                <a16:creationId xmlns:a16="http://schemas.microsoft.com/office/drawing/2014/main" id="{E6B03167-9698-83DC-3B32-0493773EDDC2}"/>
              </a:ext>
            </a:extLst>
          </p:cNvPr>
          <p:cNvSpPr>
            <a:spLocks noGrp="1"/>
          </p:cNvSpPr>
          <p:nvPr>
            <p:ph type="body" sz="quarter" idx="70" hasCustomPrompt="1"/>
          </p:nvPr>
        </p:nvSpPr>
        <p:spPr>
          <a:xfrm>
            <a:off x="1630527" y="17746729"/>
            <a:ext cx="794697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A6B7D653-72EF-B0B1-6654-9E4D6E8DCA75}"/>
              </a:ext>
            </a:extLst>
          </p:cNvPr>
          <p:cNvSpPr>
            <a:spLocks noGrp="1"/>
          </p:cNvSpPr>
          <p:nvPr>
            <p:ph type="body" sz="quarter" idx="71" hasCustomPrompt="1"/>
          </p:nvPr>
        </p:nvSpPr>
        <p:spPr>
          <a:xfrm>
            <a:off x="18527529" y="17059122"/>
            <a:ext cx="794697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8" name="Text Placeholder 7">
            <a:extLst>
              <a:ext uri="{FF2B5EF4-FFF2-40B4-BE49-F238E27FC236}">
                <a16:creationId xmlns:a16="http://schemas.microsoft.com/office/drawing/2014/main" id="{68246EB6-5778-F487-E211-E6E38EDCBD39}"/>
              </a:ext>
            </a:extLst>
          </p:cNvPr>
          <p:cNvSpPr>
            <a:spLocks noGrp="1"/>
          </p:cNvSpPr>
          <p:nvPr>
            <p:ph type="body" sz="quarter" idx="72" hasCustomPrompt="1"/>
          </p:nvPr>
        </p:nvSpPr>
        <p:spPr>
          <a:xfrm>
            <a:off x="18527529" y="17746729"/>
            <a:ext cx="794697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9" name="Text Placeholder 7">
            <a:extLst>
              <a:ext uri="{FF2B5EF4-FFF2-40B4-BE49-F238E27FC236}">
                <a16:creationId xmlns:a16="http://schemas.microsoft.com/office/drawing/2014/main" id="{46E19FE0-274C-8D86-A257-C3C9C6050C55}"/>
              </a:ext>
            </a:extLst>
          </p:cNvPr>
          <p:cNvSpPr>
            <a:spLocks noGrp="1"/>
          </p:cNvSpPr>
          <p:nvPr>
            <p:ph type="body" sz="quarter" idx="73" hasCustomPrompt="1"/>
          </p:nvPr>
        </p:nvSpPr>
        <p:spPr>
          <a:xfrm>
            <a:off x="26976037" y="17059122"/>
            <a:ext cx="7947304"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0" name="Text Placeholder 7">
            <a:extLst>
              <a:ext uri="{FF2B5EF4-FFF2-40B4-BE49-F238E27FC236}">
                <a16:creationId xmlns:a16="http://schemas.microsoft.com/office/drawing/2014/main" id="{6EE28B31-BBFD-198B-6E2A-89E9C4CCFA8B}"/>
              </a:ext>
            </a:extLst>
          </p:cNvPr>
          <p:cNvSpPr>
            <a:spLocks noGrp="1"/>
          </p:cNvSpPr>
          <p:nvPr>
            <p:ph type="body" sz="quarter" idx="74" hasCustomPrompt="1"/>
          </p:nvPr>
        </p:nvSpPr>
        <p:spPr>
          <a:xfrm>
            <a:off x="26976037" y="17746729"/>
            <a:ext cx="7947304"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1" name="Title 1">
            <a:extLst>
              <a:ext uri="{FF2B5EF4-FFF2-40B4-BE49-F238E27FC236}">
                <a16:creationId xmlns:a16="http://schemas.microsoft.com/office/drawing/2014/main" id="{7782373E-DEA5-D3FA-DF0B-FC71246BA41C}"/>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82" name="Text Placeholder 7">
            <a:extLst>
              <a:ext uri="{FF2B5EF4-FFF2-40B4-BE49-F238E27FC236}">
                <a16:creationId xmlns:a16="http://schemas.microsoft.com/office/drawing/2014/main" id="{66E4B878-2BFA-C852-759E-04F4BD4E4538}"/>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29590639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9-up Image">
    <p:spTree>
      <p:nvGrpSpPr>
        <p:cNvPr id="1" name=""/>
        <p:cNvGrpSpPr/>
        <p:nvPr/>
      </p:nvGrpSpPr>
      <p:grpSpPr>
        <a:xfrm>
          <a:off x="0" y="0"/>
          <a:ext cx="0" cy="0"/>
          <a:chOff x="0" y="0"/>
          <a:chExt cx="0" cy="0"/>
        </a:xfrm>
      </p:grpSpPr>
      <p:sp>
        <p:nvSpPr>
          <p:cNvPr id="37" name="Text Placeholder 7">
            <a:extLst>
              <a:ext uri="{FF2B5EF4-FFF2-40B4-BE49-F238E27FC236}">
                <a16:creationId xmlns:a16="http://schemas.microsoft.com/office/drawing/2014/main" id="{AC8872D6-E3D9-128D-6975-7E43AE049DD0}"/>
              </a:ext>
            </a:extLst>
          </p:cNvPr>
          <p:cNvSpPr>
            <a:spLocks noGrp="1"/>
          </p:cNvSpPr>
          <p:nvPr>
            <p:ph type="body" sz="quarter" idx="37" hasCustomPrompt="1"/>
          </p:nvPr>
        </p:nvSpPr>
        <p:spPr>
          <a:xfrm>
            <a:off x="11782110"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38" name="Text Placeholder 7">
            <a:extLst>
              <a:ext uri="{FF2B5EF4-FFF2-40B4-BE49-F238E27FC236}">
                <a16:creationId xmlns:a16="http://schemas.microsoft.com/office/drawing/2014/main" id="{124D63DA-1ECC-62E5-3223-DD9853116B97}"/>
              </a:ext>
            </a:extLst>
          </p:cNvPr>
          <p:cNvSpPr>
            <a:spLocks noGrp="1"/>
          </p:cNvSpPr>
          <p:nvPr>
            <p:ph type="body" sz="quarter" idx="39" hasCustomPrompt="1"/>
          </p:nvPr>
        </p:nvSpPr>
        <p:spPr>
          <a:xfrm>
            <a:off x="5037420"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8" name="Text Placeholder 7">
            <a:extLst>
              <a:ext uri="{FF2B5EF4-FFF2-40B4-BE49-F238E27FC236}">
                <a16:creationId xmlns:a16="http://schemas.microsoft.com/office/drawing/2014/main" id="{4296C6CE-75C2-58D3-2077-098855EC5071}"/>
              </a:ext>
            </a:extLst>
          </p:cNvPr>
          <p:cNvSpPr>
            <a:spLocks noGrp="1"/>
          </p:cNvSpPr>
          <p:nvPr>
            <p:ph type="body" sz="quarter" idx="40" hasCustomPrompt="1"/>
          </p:nvPr>
        </p:nvSpPr>
        <p:spPr>
          <a:xfrm>
            <a:off x="11782110"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9" name="Text Placeholder 7">
            <a:extLst>
              <a:ext uri="{FF2B5EF4-FFF2-40B4-BE49-F238E27FC236}">
                <a16:creationId xmlns:a16="http://schemas.microsoft.com/office/drawing/2014/main" id="{CB889168-9CA5-7858-11A4-7E282071DDD1}"/>
              </a:ext>
            </a:extLst>
          </p:cNvPr>
          <p:cNvSpPr>
            <a:spLocks noGrp="1"/>
          </p:cNvSpPr>
          <p:nvPr>
            <p:ph type="body" sz="quarter" idx="43" hasCustomPrompt="1"/>
          </p:nvPr>
        </p:nvSpPr>
        <p:spPr>
          <a:xfrm>
            <a:off x="5037420"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0" name="Picture Placeholder 2">
            <a:extLst>
              <a:ext uri="{FF2B5EF4-FFF2-40B4-BE49-F238E27FC236}">
                <a16:creationId xmlns:a16="http://schemas.microsoft.com/office/drawing/2014/main" id="{3F8F5E2E-FAA9-873C-63EB-B4940E3D4908}"/>
              </a:ext>
            </a:extLst>
          </p:cNvPr>
          <p:cNvSpPr>
            <a:spLocks noGrp="1"/>
          </p:cNvSpPr>
          <p:nvPr>
            <p:ph type="pic" sz="quarter" idx="46"/>
          </p:nvPr>
        </p:nvSpPr>
        <p:spPr>
          <a:xfrm>
            <a:off x="5021177"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1" name="Picture Placeholder 2">
            <a:extLst>
              <a:ext uri="{FF2B5EF4-FFF2-40B4-BE49-F238E27FC236}">
                <a16:creationId xmlns:a16="http://schemas.microsoft.com/office/drawing/2014/main" id="{119A3EE3-90A6-60F9-3E78-60D1CE1FB244}"/>
              </a:ext>
            </a:extLst>
          </p:cNvPr>
          <p:cNvSpPr>
            <a:spLocks noGrp="1"/>
          </p:cNvSpPr>
          <p:nvPr>
            <p:ph type="pic" sz="quarter" idx="47"/>
          </p:nvPr>
        </p:nvSpPr>
        <p:spPr>
          <a:xfrm>
            <a:off x="1177971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2" name="Picture Placeholder 2">
            <a:extLst>
              <a:ext uri="{FF2B5EF4-FFF2-40B4-BE49-F238E27FC236}">
                <a16:creationId xmlns:a16="http://schemas.microsoft.com/office/drawing/2014/main" id="{C639A2E5-6B54-F354-C964-79CE29BEB3D6}"/>
              </a:ext>
            </a:extLst>
          </p:cNvPr>
          <p:cNvSpPr>
            <a:spLocks noGrp="1"/>
          </p:cNvSpPr>
          <p:nvPr>
            <p:ph type="pic" sz="quarter" idx="48"/>
          </p:nvPr>
        </p:nvSpPr>
        <p:spPr>
          <a:xfrm>
            <a:off x="2528615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3" name="Text Placeholder 7">
            <a:extLst>
              <a:ext uri="{FF2B5EF4-FFF2-40B4-BE49-F238E27FC236}">
                <a16:creationId xmlns:a16="http://schemas.microsoft.com/office/drawing/2014/main" id="{405A4B4F-FDD8-68B8-BEC0-2C9F5E7703BC}"/>
              </a:ext>
            </a:extLst>
          </p:cNvPr>
          <p:cNvSpPr>
            <a:spLocks noGrp="1"/>
          </p:cNvSpPr>
          <p:nvPr>
            <p:ph type="body" sz="quarter" idx="50" hasCustomPrompt="1"/>
          </p:nvPr>
        </p:nvSpPr>
        <p:spPr>
          <a:xfrm>
            <a:off x="18532409"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5" name="Text Placeholder 7">
            <a:extLst>
              <a:ext uri="{FF2B5EF4-FFF2-40B4-BE49-F238E27FC236}">
                <a16:creationId xmlns:a16="http://schemas.microsoft.com/office/drawing/2014/main" id="{6A9D8994-57AB-FC46-F970-8A9BC7CAD264}"/>
              </a:ext>
            </a:extLst>
          </p:cNvPr>
          <p:cNvSpPr>
            <a:spLocks noGrp="1"/>
          </p:cNvSpPr>
          <p:nvPr>
            <p:ph type="body" sz="quarter" idx="51" hasCustomPrompt="1"/>
          </p:nvPr>
        </p:nvSpPr>
        <p:spPr>
          <a:xfrm>
            <a:off x="18532409"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6" name="Picture Placeholder 2">
            <a:extLst>
              <a:ext uri="{FF2B5EF4-FFF2-40B4-BE49-F238E27FC236}">
                <a16:creationId xmlns:a16="http://schemas.microsoft.com/office/drawing/2014/main" id="{34A2868F-2DD9-684C-4C82-813EEBD15ACA}"/>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7" name="Picture Placeholder 2">
            <a:extLst>
              <a:ext uri="{FF2B5EF4-FFF2-40B4-BE49-F238E27FC236}">
                <a16:creationId xmlns:a16="http://schemas.microsoft.com/office/drawing/2014/main" id="{D2FB10F1-37BA-6882-EBF3-73F1E627FFB6}"/>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8" name="Picture Placeholder 2">
            <a:extLst>
              <a:ext uri="{FF2B5EF4-FFF2-40B4-BE49-F238E27FC236}">
                <a16:creationId xmlns:a16="http://schemas.microsoft.com/office/drawing/2014/main" id="{F7972475-48C0-DE70-4A42-09E610902CE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9" name="Picture Placeholder 2">
            <a:extLst>
              <a:ext uri="{FF2B5EF4-FFF2-40B4-BE49-F238E27FC236}">
                <a16:creationId xmlns:a16="http://schemas.microsoft.com/office/drawing/2014/main" id="{03F70687-E13E-779B-ECD8-584B6FB4FB10}"/>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0" name="Picture Placeholder 2">
            <a:extLst>
              <a:ext uri="{FF2B5EF4-FFF2-40B4-BE49-F238E27FC236}">
                <a16:creationId xmlns:a16="http://schemas.microsoft.com/office/drawing/2014/main" id="{EB21B6ED-31E4-7226-13B1-F2AA1B5EC045}"/>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1" name="Picture Placeholder 2">
            <a:extLst>
              <a:ext uri="{FF2B5EF4-FFF2-40B4-BE49-F238E27FC236}">
                <a16:creationId xmlns:a16="http://schemas.microsoft.com/office/drawing/2014/main" id="{6C21D96F-4A3F-E55C-9A59-55E018F25D9C}"/>
              </a:ext>
            </a:extLst>
          </p:cNvPr>
          <p:cNvSpPr>
            <a:spLocks noGrp="1"/>
          </p:cNvSpPr>
          <p:nvPr>
            <p:ph type="pic" sz="quarter" idx="54"/>
          </p:nvPr>
        </p:nvSpPr>
        <p:spPr>
          <a:xfrm>
            <a:off x="18527620"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72" name="Text Placeholder 7">
            <a:extLst>
              <a:ext uri="{FF2B5EF4-FFF2-40B4-BE49-F238E27FC236}">
                <a16:creationId xmlns:a16="http://schemas.microsoft.com/office/drawing/2014/main" id="{485D12D2-2B06-3201-0659-EE86413C68DB}"/>
              </a:ext>
            </a:extLst>
          </p:cNvPr>
          <p:cNvSpPr>
            <a:spLocks noGrp="1"/>
          </p:cNvSpPr>
          <p:nvPr>
            <p:ph type="body" sz="quarter" idx="55" hasCustomPrompt="1"/>
          </p:nvPr>
        </p:nvSpPr>
        <p:spPr>
          <a:xfrm>
            <a:off x="25307424"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3" name="Text Placeholder 7">
            <a:extLst>
              <a:ext uri="{FF2B5EF4-FFF2-40B4-BE49-F238E27FC236}">
                <a16:creationId xmlns:a16="http://schemas.microsoft.com/office/drawing/2014/main" id="{7241A741-AE7C-3428-6194-0F6E94BF06FB}"/>
              </a:ext>
            </a:extLst>
          </p:cNvPr>
          <p:cNvSpPr>
            <a:spLocks noGrp="1"/>
          </p:cNvSpPr>
          <p:nvPr>
            <p:ph type="body" sz="quarter" idx="56" hasCustomPrompt="1"/>
          </p:nvPr>
        </p:nvSpPr>
        <p:spPr>
          <a:xfrm>
            <a:off x="25307424"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4" name="Text Placeholder 7">
            <a:extLst>
              <a:ext uri="{FF2B5EF4-FFF2-40B4-BE49-F238E27FC236}">
                <a16:creationId xmlns:a16="http://schemas.microsoft.com/office/drawing/2014/main" id="{8D28CF82-511F-AF83-F5D5-77ECB99010E2}"/>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1" name="Text Placeholder 7">
            <a:extLst>
              <a:ext uri="{FF2B5EF4-FFF2-40B4-BE49-F238E27FC236}">
                <a16:creationId xmlns:a16="http://schemas.microsoft.com/office/drawing/2014/main" id="{1439B33F-68A6-6AFE-68C2-8A0B706EE9E2}"/>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2" name="Text Placeholder 7">
            <a:extLst>
              <a:ext uri="{FF2B5EF4-FFF2-40B4-BE49-F238E27FC236}">
                <a16:creationId xmlns:a16="http://schemas.microsoft.com/office/drawing/2014/main" id="{1B9EFC83-50E5-49BB-B838-4F101E95ABDC}"/>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3" name="Text Placeholder 7">
            <a:extLst>
              <a:ext uri="{FF2B5EF4-FFF2-40B4-BE49-F238E27FC236}">
                <a16:creationId xmlns:a16="http://schemas.microsoft.com/office/drawing/2014/main" id="{BFB3F389-B76A-63C4-BC38-E857B1B0979C}"/>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4" name="Text Placeholder 7">
            <a:extLst>
              <a:ext uri="{FF2B5EF4-FFF2-40B4-BE49-F238E27FC236}">
                <a16:creationId xmlns:a16="http://schemas.microsoft.com/office/drawing/2014/main" id="{8AAEBAC8-FBC5-9068-A8B4-AEE29F8FC0A3}"/>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5" name="Text Placeholder 7">
            <a:extLst>
              <a:ext uri="{FF2B5EF4-FFF2-40B4-BE49-F238E27FC236}">
                <a16:creationId xmlns:a16="http://schemas.microsoft.com/office/drawing/2014/main" id="{A17BBB11-F155-8A2D-2741-A48639DDC938}"/>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6" name="Text Placeholder 7">
            <a:extLst>
              <a:ext uri="{FF2B5EF4-FFF2-40B4-BE49-F238E27FC236}">
                <a16:creationId xmlns:a16="http://schemas.microsoft.com/office/drawing/2014/main" id="{74BB25EE-CFA9-E005-5BB1-CAC4EA6436EA}"/>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7" name="Text Placeholder 7">
            <a:extLst>
              <a:ext uri="{FF2B5EF4-FFF2-40B4-BE49-F238E27FC236}">
                <a16:creationId xmlns:a16="http://schemas.microsoft.com/office/drawing/2014/main" id="{3505C59D-AFAD-58D3-4166-F5257E096C44}"/>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8" name="Text Placeholder 7">
            <a:extLst>
              <a:ext uri="{FF2B5EF4-FFF2-40B4-BE49-F238E27FC236}">
                <a16:creationId xmlns:a16="http://schemas.microsoft.com/office/drawing/2014/main" id="{9183A493-96AB-21A4-F2F2-55F4C25B4A32}"/>
              </a:ext>
            </a:extLst>
          </p:cNvPr>
          <p:cNvSpPr>
            <a:spLocks noGrp="1"/>
          </p:cNvSpPr>
          <p:nvPr>
            <p:ph type="body" sz="quarter" idx="65"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89" name="Text Placeholder 7">
            <a:extLst>
              <a:ext uri="{FF2B5EF4-FFF2-40B4-BE49-F238E27FC236}">
                <a16:creationId xmlns:a16="http://schemas.microsoft.com/office/drawing/2014/main" id="{39F09929-49C9-A912-1E78-C37DD2A4005F}"/>
              </a:ext>
            </a:extLst>
          </p:cNvPr>
          <p:cNvSpPr>
            <a:spLocks noGrp="1"/>
          </p:cNvSpPr>
          <p:nvPr>
            <p:ph type="body" sz="quarter" idx="66"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0" name="Title 1">
            <a:extLst>
              <a:ext uri="{FF2B5EF4-FFF2-40B4-BE49-F238E27FC236}">
                <a16:creationId xmlns:a16="http://schemas.microsoft.com/office/drawing/2014/main" id="{2700C3A0-30EC-1996-7732-DE4E1CF959F1}"/>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1" name="Text Placeholder 7">
            <a:extLst>
              <a:ext uri="{FF2B5EF4-FFF2-40B4-BE49-F238E27FC236}">
                <a16:creationId xmlns:a16="http://schemas.microsoft.com/office/drawing/2014/main" id="{A0EDA14A-3243-B144-7B6A-EA7981E5DC1E}"/>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1859197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0-up Image">
    <p:spTree>
      <p:nvGrpSpPr>
        <p:cNvPr id="1" name=""/>
        <p:cNvGrpSpPr/>
        <p:nvPr/>
      </p:nvGrpSpPr>
      <p:grpSpPr>
        <a:xfrm>
          <a:off x="0" y="0"/>
          <a:ext cx="0" cy="0"/>
          <a:chOff x="0" y="0"/>
          <a:chExt cx="0" cy="0"/>
        </a:xfrm>
      </p:grpSpPr>
      <p:sp>
        <p:nvSpPr>
          <p:cNvPr id="39" name="Text Placeholder 7">
            <a:extLst>
              <a:ext uri="{FF2B5EF4-FFF2-40B4-BE49-F238E27FC236}">
                <a16:creationId xmlns:a16="http://schemas.microsoft.com/office/drawing/2014/main" id="{E9B94E87-6C45-B9E5-F5AE-D69D71E61652}"/>
              </a:ext>
            </a:extLst>
          </p:cNvPr>
          <p:cNvSpPr>
            <a:spLocks noGrp="1"/>
          </p:cNvSpPr>
          <p:nvPr>
            <p:ph type="body" sz="quarter" idx="37" hasCustomPrompt="1"/>
          </p:nvPr>
        </p:nvSpPr>
        <p:spPr>
          <a:xfrm>
            <a:off x="8382295" y="17059122"/>
            <a:ext cx="626148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0" name="Text Placeholder 7">
            <a:extLst>
              <a:ext uri="{FF2B5EF4-FFF2-40B4-BE49-F238E27FC236}">
                <a16:creationId xmlns:a16="http://schemas.microsoft.com/office/drawing/2014/main" id="{960A4EC5-468D-A3E6-9294-084BA073A235}"/>
              </a:ext>
            </a:extLst>
          </p:cNvPr>
          <p:cNvSpPr>
            <a:spLocks noGrp="1"/>
          </p:cNvSpPr>
          <p:nvPr>
            <p:ph type="body" sz="quarter" idx="39" hasCustomPrompt="1"/>
          </p:nvPr>
        </p:nvSpPr>
        <p:spPr>
          <a:xfrm>
            <a:off x="1637605" y="17059122"/>
            <a:ext cx="625484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42" name="Text Placeholder 7">
            <a:extLst>
              <a:ext uri="{FF2B5EF4-FFF2-40B4-BE49-F238E27FC236}">
                <a16:creationId xmlns:a16="http://schemas.microsoft.com/office/drawing/2014/main" id="{7AB65765-2201-817D-E699-AB8E899F5A05}"/>
              </a:ext>
            </a:extLst>
          </p:cNvPr>
          <p:cNvSpPr>
            <a:spLocks noGrp="1"/>
          </p:cNvSpPr>
          <p:nvPr>
            <p:ph type="body" sz="quarter" idx="40" hasCustomPrompt="1"/>
          </p:nvPr>
        </p:nvSpPr>
        <p:spPr>
          <a:xfrm>
            <a:off x="8382295" y="17727056"/>
            <a:ext cx="626148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4" name="Text Placeholder 7">
            <a:extLst>
              <a:ext uri="{FF2B5EF4-FFF2-40B4-BE49-F238E27FC236}">
                <a16:creationId xmlns:a16="http://schemas.microsoft.com/office/drawing/2014/main" id="{A54B1517-FE34-AAC0-C4EE-52F7D477D2DC}"/>
              </a:ext>
            </a:extLst>
          </p:cNvPr>
          <p:cNvSpPr>
            <a:spLocks noGrp="1"/>
          </p:cNvSpPr>
          <p:nvPr>
            <p:ph type="body" sz="quarter" idx="43" hasCustomPrompt="1"/>
          </p:nvPr>
        </p:nvSpPr>
        <p:spPr>
          <a:xfrm>
            <a:off x="1637605" y="17727056"/>
            <a:ext cx="625484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45" name="Picture Placeholder 2">
            <a:extLst>
              <a:ext uri="{FF2B5EF4-FFF2-40B4-BE49-F238E27FC236}">
                <a16:creationId xmlns:a16="http://schemas.microsoft.com/office/drawing/2014/main" id="{30BC2C71-2AC1-DDC7-734C-63EE3CA218F6}"/>
              </a:ext>
            </a:extLst>
          </p:cNvPr>
          <p:cNvSpPr>
            <a:spLocks noGrp="1"/>
          </p:cNvSpPr>
          <p:nvPr>
            <p:ph type="pic" sz="quarter" idx="46"/>
          </p:nvPr>
        </p:nvSpPr>
        <p:spPr>
          <a:xfrm>
            <a:off x="1637605"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6" name="Picture Placeholder 2">
            <a:extLst>
              <a:ext uri="{FF2B5EF4-FFF2-40B4-BE49-F238E27FC236}">
                <a16:creationId xmlns:a16="http://schemas.microsoft.com/office/drawing/2014/main" id="{4A5495BC-7C50-8C58-B54F-D3C882FECC10}"/>
              </a:ext>
            </a:extLst>
          </p:cNvPr>
          <p:cNvSpPr>
            <a:spLocks noGrp="1"/>
          </p:cNvSpPr>
          <p:nvPr>
            <p:ph type="pic" sz="quarter" idx="47"/>
          </p:nvPr>
        </p:nvSpPr>
        <p:spPr>
          <a:xfrm>
            <a:off x="8396143"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47" name="Picture Placeholder 2">
            <a:extLst>
              <a:ext uri="{FF2B5EF4-FFF2-40B4-BE49-F238E27FC236}">
                <a16:creationId xmlns:a16="http://schemas.microsoft.com/office/drawing/2014/main" id="{48C56C91-18A4-7D8E-94FC-6714566B099C}"/>
              </a:ext>
            </a:extLst>
          </p:cNvPr>
          <p:cNvSpPr>
            <a:spLocks noGrp="1"/>
          </p:cNvSpPr>
          <p:nvPr>
            <p:ph type="pic" sz="quarter" idx="48"/>
          </p:nvPr>
        </p:nvSpPr>
        <p:spPr>
          <a:xfrm>
            <a:off x="21902586"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4" name="Text Placeholder 7">
            <a:extLst>
              <a:ext uri="{FF2B5EF4-FFF2-40B4-BE49-F238E27FC236}">
                <a16:creationId xmlns:a16="http://schemas.microsoft.com/office/drawing/2014/main" id="{528A02C1-AD1D-1EE4-C6AC-3B590D527780}"/>
              </a:ext>
            </a:extLst>
          </p:cNvPr>
          <p:cNvSpPr>
            <a:spLocks noGrp="1"/>
          </p:cNvSpPr>
          <p:nvPr>
            <p:ph type="body" sz="quarter" idx="50" hasCustomPrompt="1"/>
          </p:nvPr>
        </p:nvSpPr>
        <p:spPr>
          <a:xfrm>
            <a:off x="15132594" y="17059122"/>
            <a:ext cx="6263641"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55" name="Text Placeholder 7">
            <a:extLst>
              <a:ext uri="{FF2B5EF4-FFF2-40B4-BE49-F238E27FC236}">
                <a16:creationId xmlns:a16="http://schemas.microsoft.com/office/drawing/2014/main" id="{F1D675D5-3EFF-B8AD-BA35-187E996A9B67}"/>
              </a:ext>
            </a:extLst>
          </p:cNvPr>
          <p:cNvSpPr>
            <a:spLocks noGrp="1"/>
          </p:cNvSpPr>
          <p:nvPr>
            <p:ph type="body" sz="quarter" idx="51" hasCustomPrompt="1"/>
          </p:nvPr>
        </p:nvSpPr>
        <p:spPr>
          <a:xfrm>
            <a:off x="15132594" y="17727056"/>
            <a:ext cx="6263641"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56" name="Picture Placeholder 2">
            <a:extLst>
              <a:ext uri="{FF2B5EF4-FFF2-40B4-BE49-F238E27FC236}">
                <a16:creationId xmlns:a16="http://schemas.microsoft.com/office/drawing/2014/main" id="{F1029ABF-1C3A-2F51-92CB-AA5A3AC353FE}"/>
              </a:ext>
            </a:extLst>
          </p:cNvPr>
          <p:cNvSpPr>
            <a:spLocks noGrp="1"/>
          </p:cNvSpPr>
          <p:nvPr>
            <p:ph type="pic" sz="quarter" idx="24"/>
          </p:nvPr>
        </p:nvSpPr>
        <p:spPr>
          <a:xfrm>
            <a:off x="15152060"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7" name="Picture Placeholder 2">
            <a:extLst>
              <a:ext uri="{FF2B5EF4-FFF2-40B4-BE49-F238E27FC236}">
                <a16:creationId xmlns:a16="http://schemas.microsoft.com/office/drawing/2014/main" id="{8FE2B66F-F99F-570D-A31D-3578C4B3B179}"/>
              </a:ext>
            </a:extLst>
          </p:cNvPr>
          <p:cNvSpPr>
            <a:spLocks noGrp="1"/>
          </p:cNvSpPr>
          <p:nvPr>
            <p:ph type="pic" sz="quarter" idx="20"/>
          </p:nvPr>
        </p:nvSpPr>
        <p:spPr>
          <a:xfrm>
            <a:off x="8394833"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8" name="Picture Placeholder 2">
            <a:extLst>
              <a:ext uri="{FF2B5EF4-FFF2-40B4-BE49-F238E27FC236}">
                <a16:creationId xmlns:a16="http://schemas.microsoft.com/office/drawing/2014/main" id="{42FEAB60-4C6E-41A0-FC52-815836156837}"/>
              </a:ext>
            </a:extLst>
          </p:cNvPr>
          <p:cNvSpPr>
            <a:spLocks noGrp="1"/>
          </p:cNvSpPr>
          <p:nvPr>
            <p:ph type="pic" sz="quarter" idx="52"/>
          </p:nvPr>
        </p:nvSpPr>
        <p:spPr>
          <a:xfrm>
            <a:off x="1637606"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59" name="Picture Placeholder 2">
            <a:extLst>
              <a:ext uri="{FF2B5EF4-FFF2-40B4-BE49-F238E27FC236}">
                <a16:creationId xmlns:a16="http://schemas.microsoft.com/office/drawing/2014/main" id="{A2963118-2A95-082A-4DFF-6C0DA33F59BA}"/>
              </a:ext>
            </a:extLst>
          </p:cNvPr>
          <p:cNvSpPr>
            <a:spLocks noGrp="1"/>
          </p:cNvSpPr>
          <p:nvPr>
            <p:ph type="pic" sz="quarter" idx="28"/>
          </p:nvPr>
        </p:nvSpPr>
        <p:spPr>
          <a:xfrm>
            <a:off x="21909287"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0" name="Picture Placeholder 2">
            <a:extLst>
              <a:ext uri="{FF2B5EF4-FFF2-40B4-BE49-F238E27FC236}">
                <a16:creationId xmlns:a16="http://schemas.microsoft.com/office/drawing/2014/main" id="{F1791F3A-0E82-06A9-0588-000305CD1590}"/>
              </a:ext>
            </a:extLst>
          </p:cNvPr>
          <p:cNvSpPr>
            <a:spLocks noGrp="1"/>
          </p:cNvSpPr>
          <p:nvPr>
            <p:ph type="pic" sz="quarter" idx="53"/>
          </p:nvPr>
        </p:nvSpPr>
        <p:spPr>
          <a:xfrm>
            <a:off x="28666515" y="4848840"/>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1" name="Picture Placeholder 2">
            <a:extLst>
              <a:ext uri="{FF2B5EF4-FFF2-40B4-BE49-F238E27FC236}">
                <a16:creationId xmlns:a16="http://schemas.microsoft.com/office/drawing/2014/main" id="{7E0D42E0-350E-2247-45F3-56D42F8A4B66}"/>
              </a:ext>
            </a:extLst>
          </p:cNvPr>
          <p:cNvSpPr>
            <a:spLocks noGrp="1"/>
          </p:cNvSpPr>
          <p:nvPr>
            <p:ph type="pic" sz="quarter" idx="54"/>
          </p:nvPr>
        </p:nvSpPr>
        <p:spPr>
          <a:xfrm>
            <a:off x="15144048"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62" name="Text Placeholder 7">
            <a:extLst>
              <a:ext uri="{FF2B5EF4-FFF2-40B4-BE49-F238E27FC236}">
                <a16:creationId xmlns:a16="http://schemas.microsoft.com/office/drawing/2014/main" id="{A7640883-7B53-617D-BE12-A19E85F82D74}"/>
              </a:ext>
            </a:extLst>
          </p:cNvPr>
          <p:cNvSpPr>
            <a:spLocks noGrp="1"/>
          </p:cNvSpPr>
          <p:nvPr>
            <p:ph type="body" sz="quarter" idx="55" hasCustomPrompt="1"/>
          </p:nvPr>
        </p:nvSpPr>
        <p:spPr>
          <a:xfrm>
            <a:off x="21907609" y="17059122"/>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63" name="Text Placeholder 7">
            <a:extLst>
              <a:ext uri="{FF2B5EF4-FFF2-40B4-BE49-F238E27FC236}">
                <a16:creationId xmlns:a16="http://schemas.microsoft.com/office/drawing/2014/main" id="{D9B189E3-4BDB-A032-87AD-39D194013B83}"/>
              </a:ext>
            </a:extLst>
          </p:cNvPr>
          <p:cNvSpPr>
            <a:spLocks noGrp="1"/>
          </p:cNvSpPr>
          <p:nvPr>
            <p:ph type="body" sz="quarter" idx="56" hasCustomPrompt="1"/>
          </p:nvPr>
        </p:nvSpPr>
        <p:spPr>
          <a:xfrm>
            <a:off x="21907609" y="17727056"/>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64" name="Text Placeholder 7">
            <a:extLst>
              <a:ext uri="{FF2B5EF4-FFF2-40B4-BE49-F238E27FC236}">
                <a16:creationId xmlns:a16="http://schemas.microsoft.com/office/drawing/2014/main" id="{2A34B9E8-CFB0-ABCC-D2C4-A8F174FDB901}"/>
              </a:ext>
            </a:extLst>
          </p:cNvPr>
          <p:cNvSpPr>
            <a:spLocks noGrp="1"/>
          </p:cNvSpPr>
          <p:nvPr>
            <p:ph type="body" sz="quarter" idx="57" hasCustomPrompt="1"/>
          </p:nvPr>
        </p:nvSpPr>
        <p:spPr>
          <a:xfrm>
            <a:off x="15141913"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5" name="Text Placeholder 7">
            <a:extLst>
              <a:ext uri="{FF2B5EF4-FFF2-40B4-BE49-F238E27FC236}">
                <a16:creationId xmlns:a16="http://schemas.microsoft.com/office/drawing/2014/main" id="{716C5C95-2BC4-4D5A-9F5E-FA8B8CECBF63}"/>
              </a:ext>
            </a:extLst>
          </p:cNvPr>
          <p:cNvSpPr>
            <a:spLocks noGrp="1"/>
          </p:cNvSpPr>
          <p:nvPr>
            <p:ph type="body" sz="quarter" idx="58" hasCustomPrompt="1"/>
          </p:nvPr>
        </p:nvSpPr>
        <p:spPr>
          <a:xfrm>
            <a:off x="8391957"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6" name="Text Placeholder 7">
            <a:extLst>
              <a:ext uri="{FF2B5EF4-FFF2-40B4-BE49-F238E27FC236}">
                <a16:creationId xmlns:a16="http://schemas.microsoft.com/office/drawing/2014/main" id="{471A9256-6A6C-5C2D-1DEA-813569F4D299}"/>
              </a:ext>
            </a:extLst>
          </p:cNvPr>
          <p:cNvSpPr>
            <a:spLocks noGrp="1"/>
          </p:cNvSpPr>
          <p:nvPr>
            <p:ph type="body" sz="quarter" idx="59" hasCustomPrompt="1"/>
          </p:nvPr>
        </p:nvSpPr>
        <p:spPr>
          <a:xfrm>
            <a:off x="15141913"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7" name="Text Placeholder 7">
            <a:extLst>
              <a:ext uri="{FF2B5EF4-FFF2-40B4-BE49-F238E27FC236}">
                <a16:creationId xmlns:a16="http://schemas.microsoft.com/office/drawing/2014/main" id="{43D755B0-CB88-73DF-77BE-F524AF555427}"/>
              </a:ext>
            </a:extLst>
          </p:cNvPr>
          <p:cNvSpPr>
            <a:spLocks noGrp="1"/>
          </p:cNvSpPr>
          <p:nvPr>
            <p:ph type="body" sz="quarter" idx="60" hasCustomPrompt="1"/>
          </p:nvPr>
        </p:nvSpPr>
        <p:spPr>
          <a:xfrm>
            <a:off x="8391957"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78" name="Text Placeholder 7">
            <a:extLst>
              <a:ext uri="{FF2B5EF4-FFF2-40B4-BE49-F238E27FC236}">
                <a16:creationId xmlns:a16="http://schemas.microsoft.com/office/drawing/2014/main" id="{3198CB65-E1BB-0862-2BBA-EDF38803C3B4}"/>
              </a:ext>
            </a:extLst>
          </p:cNvPr>
          <p:cNvSpPr>
            <a:spLocks noGrp="1"/>
          </p:cNvSpPr>
          <p:nvPr>
            <p:ph type="body" sz="quarter" idx="61" hasCustomPrompt="1"/>
          </p:nvPr>
        </p:nvSpPr>
        <p:spPr>
          <a:xfrm>
            <a:off x="21900662" y="9981886"/>
            <a:ext cx="6263640"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79" name="Text Placeholder 7">
            <a:extLst>
              <a:ext uri="{FF2B5EF4-FFF2-40B4-BE49-F238E27FC236}">
                <a16:creationId xmlns:a16="http://schemas.microsoft.com/office/drawing/2014/main" id="{D76AC962-A132-DA02-DE26-644561C88B3B}"/>
              </a:ext>
            </a:extLst>
          </p:cNvPr>
          <p:cNvSpPr>
            <a:spLocks noGrp="1"/>
          </p:cNvSpPr>
          <p:nvPr>
            <p:ph type="body" sz="quarter" idx="62" hasCustomPrompt="1"/>
          </p:nvPr>
        </p:nvSpPr>
        <p:spPr>
          <a:xfrm>
            <a:off x="21900662" y="10669493"/>
            <a:ext cx="6263640"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80" name="Text Placeholder 7">
            <a:extLst>
              <a:ext uri="{FF2B5EF4-FFF2-40B4-BE49-F238E27FC236}">
                <a16:creationId xmlns:a16="http://schemas.microsoft.com/office/drawing/2014/main" id="{7EC2D322-35AF-3168-CAE7-F7242C22DE6D}"/>
              </a:ext>
            </a:extLst>
          </p:cNvPr>
          <p:cNvSpPr>
            <a:spLocks noGrp="1"/>
          </p:cNvSpPr>
          <p:nvPr>
            <p:ph type="body" sz="quarter" idx="63" hasCustomPrompt="1"/>
          </p:nvPr>
        </p:nvSpPr>
        <p:spPr>
          <a:xfrm>
            <a:off x="28666515" y="9981886"/>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0" name="Text Placeholder 7">
            <a:extLst>
              <a:ext uri="{FF2B5EF4-FFF2-40B4-BE49-F238E27FC236}">
                <a16:creationId xmlns:a16="http://schemas.microsoft.com/office/drawing/2014/main" id="{B0179DD1-4F77-A229-F54C-117D786F649E}"/>
              </a:ext>
            </a:extLst>
          </p:cNvPr>
          <p:cNvSpPr>
            <a:spLocks noGrp="1"/>
          </p:cNvSpPr>
          <p:nvPr>
            <p:ph type="body" sz="quarter" idx="64" hasCustomPrompt="1"/>
          </p:nvPr>
        </p:nvSpPr>
        <p:spPr>
          <a:xfrm>
            <a:off x="28666515" y="10669493"/>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1" name="Picture Placeholder 2">
            <a:extLst>
              <a:ext uri="{FF2B5EF4-FFF2-40B4-BE49-F238E27FC236}">
                <a16:creationId xmlns:a16="http://schemas.microsoft.com/office/drawing/2014/main" id="{1B3ED7E6-3440-4DEC-6512-E64B9960C25B}"/>
              </a:ext>
            </a:extLst>
          </p:cNvPr>
          <p:cNvSpPr>
            <a:spLocks noGrp="1"/>
          </p:cNvSpPr>
          <p:nvPr>
            <p:ph type="pic" sz="quarter" idx="65"/>
          </p:nvPr>
        </p:nvSpPr>
        <p:spPr>
          <a:xfrm>
            <a:off x="28661124" y="11926198"/>
            <a:ext cx="6263640" cy="4937760"/>
          </a:xfrm>
          <a:prstGeom prst="rect">
            <a:avLst/>
          </a:prstGeom>
          <a:solidFill>
            <a:srgbClr val="151617">
              <a:alpha val="61000"/>
            </a:srgbClr>
          </a:solidFill>
          <a:ln w="9525">
            <a:solidFill>
              <a:schemeClr val="accent5"/>
            </a:solidFill>
          </a:ln>
        </p:spPr>
        <p:txBody>
          <a:bodyPr tIns="2194560" anchor="ctr"/>
          <a:lstStyle>
            <a:lvl1pPr marL="0" indent="0" algn="ctr">
              <a:buNone/>
              <a:defRPr lang="en-US" sz="3600" dirty="0">
                <a:solidFill>
                  <a:schemeClr val="bg2"/>
                </a:solidFill>
                <a:latin typeface="NVIDIA Sans" panose="020B0503020203020204" pitchFamily="34" charset="0"/>
                <a:cs typeface="NVIDIA Sans" panose="020B0503020203020204" pitchFamily="34" charset="0"/>
              </a:defRPr>
            </a:lvl1pPr>
          </a:lstStyle>
          <a:p>
            <a:pPr marL="685800" lvl="0" indent="-685800" algn="ctr"/>
            <a:r>
              <a:rPr lang="en-US"/>
              <a:t>Click icon to add picture</a:t>
            </a:r>
          </a:p>
        </p:txBody>
      </p:sp>
      <p:sp>
        <p:nvSpPr>
          <p:cNvPr id="92" name="Text Placeholder 7">
            <a:extLst>
              <a:ext uri="{FF2B5EF4-FFF2-40B4-BE49-F238E27FC236}">
                <a16:creationId xmlns:a16="http://schemas.microsoft.com/office/drawing/2014/main" id="{9C3AE372-0E56-771E-CCB5-C1E77A38D343}"/>
              </a:ext>
            </a:extLst>
          </p:cNvPr>
          <p:cNvSpPr>
            <a:spLocks noGrp="1"/>
          </p:cNvSpPr>
          <p:nvPr>
            <p:ph type="body" sz="quarter" idx="66" hasCustomPrompt="1"/>
          </p:nvPr>
        </p:nvSpPr>
        <p:spPr>
          <a:xfrm>
            <a:off x="28644881" y="17103569"/>
            <a:ext cx="6263902"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3" name="Text Placeholder 7">
            <a:extLst>
              <a:ext uri="{FF2B5EF4-FFF2-40B4-BE49-F238E27FC236}">
                <a16:creationId xmlns:a16="http://schemas.microsoft.com/office/drawing/2014/main" id="{F415D1AB-B98D-8EC8-08B0-3DAD5A3D8CB4}"/>
              </a:ext>
            </a:extLst>
          </p:cNvPr>
          <p:cNvSpPr>
            <a:spLocks noGrp="1"/>
          </p:cNvSpPr>
          <p:nvPr>
            <p:ph type="body" sz="quarter" idx="67" hasCustomPrompt="1"/>
          </p:nvPr>
        </p:nvSpPr>
        <p:spPr>
          <a:xfrm>
            <a:off x="28644881" y="17791176"/>
            <a:ext cx="6263902"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4" name="Text Placeholder 7">
            <a:extLst>
              <a:ext uri="{FF2B5EF4-FFF2-40B4-BE49-F238E27FC236}">
                <a16:creationId xmlns:a16="http://schemas.microsoft.com/office/drawing/2014/main" id="{5A71691E-DD29-C12F-E295-A972376CE117}"/>
              </a:ext>
            </a:extLst>
          </p:cNvPr>
          <p:cNvSpPr>
            <a:spLocks noGrp="1"/>
          </p:cNvSpPr>
          <p:nvPr>
            <p:ph type="body" sz="quarter" idx="68" hasCustomPrompt="1"/>
          </p:nvPr>
        </p:nvSpPr>
        <p:spPr>
          <a:xfrm>
            <a:off x="1637606" y="9981886"/>
            <a:ext cx="6263639" cy="750359"/>
          </a:xfrm>
          <a:prstGeom prst="rect">
            <a:avLst/>
          </a:prstGeom>
        </p:spPr>
        <p:txBody>
          <a:bodyPr anchor="b"/>
          <a:lstStyle>
            <a:lvl1pPr marL="0" indent="0" algn="ctr">
              <a:spcBef>
                <a:spcPts val="1200"/>
              </a:spcBef>
              <a:buFontTx/>
              <a:buNone/>
              <a:defRPr sz="4000" b="0" cap="none" baseline="0">
                <a:solidFill>
                  <a:schemeClr val="bg1"/>
                </a:solidFill>
                <a:latin typeface="+mj-lt"/>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Title</a:t>
            </a:r>
          </a:p>
        </p:txBody>
      </p:sp>
      <p:sp>
        <p:nvSpPr>
          <p:cNvPr id="95" name="Text Placeholder 7">
            <a:extLst>
              <a:ext uri="{FF2B5EF4-FFF2-40B4-BE49-F238E27FC236}">
                <a16:creationId xmlns:a16="http://schemas.microsoft.com/office/drawing/2014/main" id="{909DF864-DBFA-F92D-B685-429A430B2601}"/>
              </a:ext>
            </a:extLst>
          </p:cNvPr>
          <p:cNvSpPr>
            <a:spLocks noGrp="1"/>
          </p:cNvSpPr>
          <p:nvPr>
            <p:ph type="body" sz="quarter" idx="69" hasCustomPrompt="1"/>
          </p:nvPr>
        </p:nvSpPr>
        <p:spPr>
          <a:xfrm>
            <a:off x="1637606" y="10669493"/>
            <a:ext cx="6263639" cy="750359"/>
          </a:xfrm>
          <a:prstGeom prst="rect">
            <a:avLst/>
          </a:prstGeom>
        </p:spPr>
        <p:txBody>
          <a:bodyPr/>
          <a:lstStyle>
            <a:lvl1pPr marL="0" indent="0" algn="ctr">
              <a:spcBef>
                <a:spcPts val="600"/>
              </a:spcBef>
              <a:buFontTx/>
              <a:buNone/>
              <a:defRPr sz="2800" b="0">
                <a:solidFill>
                  <a:schemeClr val="bg1"/>
                </a:solidFill>
                <a:latin typeface="NVIDIA Sans" panose="020B0503020203020204" pitchFamily="34" charset="0"/>
                <a:cs typeface="NVIDIA Sans" panose="020B0503020203020204" pitchFamily="34" charset="0"/>
              </a:defRPr>
            </a:lvl1pPr>
            <a:lvl2pPr marL="2562790" indent="0">
              <a:buFontTx/>
              <a:buNone/>
              <a:defRPr sz="4000" b="1">
                <a:solidFill>
                  <a:schemeClr val="tx1"/>
                </a:solidFill>
                <a:latin typeface="NVIDIA Sans" panose="020B0503020203020204" pitchFamily="34" charset="0"/>
              </a:defRPr>
            </a:lvl2pPr>
            <a:lvl3pPr marL="4883584" indent="0">
              <a:buFontTx/>
              <a:buNone/>
              <a:defRPr sz="4000" b="1">
                <a:solidFill>
                  <a:schemeClr val="tx1"/>
                </a:solidFill>
                <a:latin typeface="NVIDIA Sans" panose="020B0503020203020204" pitchFamily="34" charset="0"/>
              </a:defRPr>
            </a:lvl3pPr>
            <a:lvl4pPr marL="6933729" indent="0">
              <a:buFontTx/>
              <a:buNone/>
              <a:defRPr sz="4000" b="1">
                <a:solidFill>
                  <a:schemeClr val="tx1"/>
                </a:solidFill>
                <a:latin typeface="NVIDIA Sans" panose="020B0503020203020204" pitchFamily="34" charset="0"/>
              </a:defRPr>
            </a:lvl4pPr>
            <a:lvl5pPr marL="8471409" indent="0">
              <a:buFontTx/>
              <a:buNone/>
              <a:defRPr sz="4000" b="1">
                <a:solidFill>
                  <a:schemeClr val="tx1"/>
                </a:solidFill>
                <a:latin typeface="NVIDIA Sans" panose="020B0503020203020204" pitchFamily="34" charset="0"/>
              </a:defRPr>
            </a:lvl5pPr>
          </a:lstStyle>
          <a:p>
            <a:pPr lvl="0"/>
            <a:r>
              <a:rPr lang="en-US"/>
              <a:t>Click to add subtitle</a:t>
            </a:r>
          </a:p>
        </p:txBody>
      </p:sp>
      <p:sp>
        <p:nvSpPr>
          <p:cNvPr id="96" name="Title 1">
            <a:extLst>
              <a:ext uri="{FF2B5EF4-FFF2-40B4-BE49-F238E27FC236}">
                <a16:creationId xmlns:a16="http://schemas.microsoft.com/office/drawing/2014/main" id="{4AD4D5AB-34C6-812D-8AD2-BF8272B62835}"/>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97" name="Text Placeholder 7">
            <a:extLst>
              <a:ext uri="{FF2B5EF4-FFF2-40B4-BE49-F238E27FC236}">
                <a16:creationId xmlns:a16="http://schemas.microsoft.com/office/drawing/2014/main" id="{B1FCE4BF-7751-CC7B-D446-A5791D382E69}"/>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3224133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Use Cas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a:t>
            </a:r>
          </a:p>
        </p:txBody>
      </p:sp>
    </p:spTree>
    <p:extLst>
      <p:ext uri="{BB962C8B-B14F-4D97-AF65-F5344CB8AC3E}">
        <p14:creationId xmlns:p14="http://schemas.microsoft.com/office/powerpoint/2010/main" val="11301005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Font Testing Layout">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8F434B88-2544-75AC-CBB8-19A1035D1251}"/>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870B57E-B314-99BB-8DF8-2672644B4F4E}"/>
              </a:ext>
            </a:extLst>
          </p:cNvPr>
          <p:cNvSpPr/>
          <p:nvPr userDrawn="1"/>
        </p:nvSpPr>
        <p:spPr>
          <a:xfrm>
            <a:off x="15000920" y="10556523"/>
            <a:ext cx="11020290" cy="749209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lnSpc>
                <a:spcPct val="90000"/>
              </a:lnSpc>
            </a:pPr>
            <a:endParaRPr lang="en-US" sz="9600" b="1" err="1">
              <a:solidFill>
                <a:schemeClr val="tx1"/>
              </a:solidFill>
              <a:latin typeface="NVIDIA Sans" panose="020B0503020203020204" pitchFamily="34" charset="0"/>
              <a:cs typeface="NVIDIA Sans" panose="020B0503020203020204" pitchFamily="34" charset="0"/>
            </a:endParaRPr>
          </a:p>
        </p:txBody>
      </p:sp>
      <p:pic>
        <p:nvPicPr>
          <p:cNvPr id="8" name="Picture 7">
            <a:extLst>
              <a:ext uri="{FF2B5EF4-FFF2-40B4-BE49-F238E27FC236}">
                <a16:creationId xmlns:a16="http://schemas.microsoft.com/office/drawing/2014/main" id="{AF3F80E6-5287-D931-0053-EF9F8579EE41}"/>
              </a:ext>
            </a:extLst>
          </p:cNvPr>
          <p:cNvPicPr>
            <a:picLocks noChangeAspect="1"/>
          </p:cNvPicPr>
          <p:nvPr userDrawn="1"/>
        </p:nvPicPr>
        <p:blipFill>
          <a:blip r:embed="rId2"/>
          <a:stretch>
            <a:fillRect/>
          </a:stretch>
        </p:blipFill>
        <p:spPr>
          <a:xfrm>
            <a:off x="3087422" y="10556523"/>
            <a:ext cx="11022523" cy="7864522"/>
          </a:xfrm>
          <a:prstGeom prst="rect">
            <a:avLst/>
          </a:prstGeom>
        </p:spPr>
      </p:pic>
      <p:sp>
        <p:nvSpPr>
          <p:cNvPr id="10" name="Content Placeholder 2">
            <a:extLst>
              <a:ext uri="{FF2B5EF4-FFF2-40B4-BE49-F238E27FC236}">
                <a16:creationId xmlns:a16="http://schemas.microsoft.com/office/drawing/2014/main" id="{1D89DD87-13E1-B25F-EBCC-2BC52BA4AACF}"/>
              </a:ext>
            </a:extLst>
          </p:cNvPr>
          <p:cNvSpPr>
            <a:spLocks noGrp="1"/>
          </p:cNvSpPr>
          <p:nvPr>
            <p:ph idx="11" hasCustomPrompt="1"/>
          </p:nvPr>
        </p:nvSpPr>
        <p:spPr>
          <a:xfrm>
            <a:off x="15951796" y="11141440"/>
            <a:ext cx="9273032" cy="2550828"/>
          </a:xfrm>
          <a:prstGeom prst="rect">
            <a:avLst/>
          </a:prstGeom>
        </p:spPr>
        <p:txBody>
          <a:bodyPr/>
          <a:lstStyle>
            <a:lvl1pPr marL="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
        <p:nvSpPr>
          <p:cNvPr id="11" name="Content Placeholder 2">
            <a:extLst>
              <a:ext uri="{FF2B5EF4-FFF2-40B4-BE49-F238E27FC236}">
                <a16:creationId xmlns:a16="http://schemas.microsoft.com/office/drawing/2014/main" id="{0B869C1B-4BC1-3F4F-4B38-F2FBE6DA6157}"/>
              </a:ext>
            </a:extLst>
          </p:cNvPr>
          <p:cNvSpPr>
            <a:spLocks noGrp="1"/>
          </p:cNvSpPr>
          <p:nvPr>
            <p:ph idx="12" hasCustomPrompt="1"/>
          </p:nvPr>
        </p:nvSpPr>
        <p:spPr>
          <a:xfrm>
            <a:off x="15951796" y="13730012"/>
            <a:ext cx="9273032" cy="2550828"/>
          </a:xfrm>
          <a:prstGeom prst="rect">
            <a:avLst/>
          </a:prstGeom>
        </p:spPr>
        <p:txBody>
          <a:bodyPr/>
          <a:lstStyle>
            <a:lvl1pPr marL="0" indent="0">
              <a:buClr>
                <a:schemeClr val="tx2"/>
              </a:buClr>
              <a:buFontTx/>
              <a:buNone/>
              <a:defRPr sz="9600" b="0">
                <a:solidFill>
                  <a:schemeClr val="bg1"/>
                </a:solidFill>
                <a:latin typeface="NVIDIA Sans" panose="020B0503020203020204" pitchFamily="34" charset="0"/>
                <a:cs typeface="NVIDIA Sans" panose="020B0503020203020204" pitchFamily="34" charset="0"/>
              </a:defRPr>
            </a:lvl1pPr>
            <a:lvl2pPr marL="9144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2pPr>
            <a:lvl3pPr marL="18288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3pPr>
            <a:lvl4pPr marL="27432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4pPr>
            <a:lvl5pPr marL="3657600" indent="0">
              <a:buClr>
                <a:schemeClr val="tx2"/>
              </a:buClr>
              <a:buFontTx/>
              <a:buNone/>
              <a:defRPr sz="9600" b="1">
                <a:solidFill>
                  <a:schemeClr val="tx1"/>
                </a:solidFill>
                <a:latin typeface="NVIDIA Sans" panose="020B0503020203020204" pitchFamily="34" charset="0"/>
                <a:cs typeface="NVIDIA Sans" panose="020B0503020203020204" pitchFamily="34" charset="0"/>
              </a:defRPr>
            </a:lvl5pPr>
          </a:lstStyle>
          <a:p>
            <a:pPr lvl="0"/>
            <a:r>
              <a:rPr lang="en-US"/>
              <a:t>Click to edit text styles</a:t>
            </a:r>
          </a:p>
        </p:txBody>
      </p:sp>
    </p:spTree>
    <p:extLst>
      <p:ext uri="{BB962C8B-B14F-4D97-AF65-F5344CB8AC3E}">
        <p14:creationId xmlns:p14="http://schemas.microsoft.com/office/powerpoint/2010/main" val="10394419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Demo - Image Layout">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BFC72E11-DD16-4EAC-A294-E115038AA27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Picture Placeholder 2">
            <a:extLst>
              <a:ext uri="{FF2B5EF4-FFF2-40B4-BE49-F238E27FC236}">
                <a16:creationId xmlns:a16="http://schemas.microsoft.com/office/drawing/2014/main" id="{377920F6-AC26-4611-AAD3-44D6CEA3FBAE}"/>
              </a:ext>
            </a:extLst>
          </p:cNvPr>
          <p:cNvSpPr>
            <a:spLocks noGrp="1"/>
          </p:cNvSpPr>
          <p:nvPr>
            <p:ph type="pic"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sz="7200">
                <a:solidFill>
                  <a:schemeClr val="bg1"/>
                </a:solidFill>
                <a:latin typeface="+mn-lt"/>
              </a:defRPr>
            </a:lvl1pPr>
          </a:lstStyle>
          <a:p>
            <a:r>
              <a:rPr lang="en-US"/>
              <a:t>Click to add image of video/demo</a:t>
            </a:r>
          </a:p>
        </p:txBody>
      </p:sp>
    </p:spTree>
    <p:extLst>
      <p:ext uri="{BB962C8B-B14F-4D97-AF65-F5344CB8AC3E}">
        <p14:creationId xmlns:p14="http://schemas.microsoft.com/office/powerpoint/2010/main" val="3390819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 Insert Video Layout">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F834EEA-7CA3-4C82-B29B-3EA15B8822C9}"/>
              </a:ext>
            </a:extLst>
          </p:cNvPr>
          <p:cNvSpPr/>
          <p:nvPr userDrawn="1"/>
        </p:nvSpPr>
        <p:spPr>
          <a:xfrm>
            <a:off x="0" y="0"/>
            <a:ext cx="36576000" cy="20574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7" name="Media Placeholder 7">
            <a:extLst>
              <a:ext uri="{FF2B5EF4-FFF2-40B4-BE49-F238E27FC236}">
                <a16:creationId xmlns:a16="http://schemas.microsoft.com/office/drawing/2014/main" id="{95086AA8-FFA8-416F-AD2F-0B7223809227}"/>
              </a:ext>
            </a:extLst>
          </p:cNvPr>
          <p:cNvSpPr>
            <a:spLocks noGrp="1"/>
          </p:cNvSpPr>
          <p:nvPr>
            <p:ph type="media" sz="quarter" idx="11" hasCustomPrompt="1"/>
          </p:nvPr>
        </p:nvSpPr>
        <p:spPr>
          <a:xfrm>
            <a:off x="0" y="0"/>
            <a:ext cx="36576000" cy="20574000"/>
          </a:xfrm>
          <a:prstGeom prst="rect">
            <a:avLst/>
          </a:prstGeom>
          <a:solidFill>
            <a:schemeClr val="tx1">
              <a:lumMod val="95000"/>
            </a:schemeClr>
          </a:solidFill>
          <a:ln w="19050">
            <a:noFill/>
          </a:ln>
        </p:spPr>
        <p:txBody>
          <a:bodyPr tIns="0" bIns="4206240" anchor="ctr"/>
          <a:lstStyle>
            <a:lvl1pPr marL="0" indent="0" algn="ctr">
              <a:buFontTx/>
              <a:buNone/>
              <a:defRPr lang="en-US" sz="8400" b="1" dirty="0">
                <a:solidFill>
                  <a:schemeClr val="bg1"/>
                </a:solidFill>
                <a:latin typeface="+mn-lt"/>
              </a:defRPr>
            </a:lvl1pPr>
          </a:lstStyle>
          <a:p>
            <a:pPr marL="857250" lvl="0" indent="-857250" algn="ctr"/>
            <a:r>
              <a:rPr lang="en-US"/>
              <a:t>Click to add video</a:t>
            </a:r>
          </a:p>
        </p:txBody>
      </p:sp>
    </p:spTree>
    <p:extLst>
      <p:ext uri="{BB962C8B-B14F-4D97-AF65-F5344CB8AC3E}">
        <p14:creationId xmlns:p14="http://schemas.microsoft.com/office/powerpoint/2010/main" val="2602793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pic>
        <p:nvPicPr>
          <p:cNvPr id="3" name="Picture 2" descr="A green and white background&#10;&#10;Description automatically generated">
            <a:extLst>
              <a:ext uri="{FF2B5EF4-FFF2-40B4-BE49-F238E27FC236}">
                <a16:creationId xmlns:a16="http://schemas.microsoft.com/office/drawing/2014/main" id="{708A9C7D-B92D-A13B-AE0E-7F3EA434A1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6F1316F0-7ADD-BB87-23BE-740C3B3B0100}"/>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cxnSp>
        <p:nvCxnSpPr>
          <p:cNvPr id="6" name="Straight Connector 5">
            <a:extLst>
              <a:ext uri="{FF2B5EF4-FFF2-40B4-BE49-F238E27FC236}">
                <a16:creationId xmlns:a16="http://schemas.microsoft.com/office/drawing/2014/main" id="{CB1478E8-E56F-B47D-1F5A-CBA4655161C3}"/>
              </a:ext>
            </a:extLst>
          </p:cNvPr>
          <p:cNvCxnSpPr/>
          <p:nvPr userDrawn="1"/>
        </p:nvCxnSpPr>
        <p:spPr>
          <a:xfrm>
            <a:off x="0" y="11329275"/>
            <a:ext cx="36576000"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3066023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mplex_Timeline">
    <p:spTree>
      <p:nvGrpSpPr>
        <p:cNvPr id="1" name=""/>
        <p:cNvGrpSpPr/>
        <p:nvPr/>
      </p:nvGrpSpPr>
      <p:grpSpPr>
        <a:xfrm>
          <a:off x="0" y="0"/>
          <a:ext cx="0" cy="0"/>
          <a:chOff x="0" y="0"/>
          <a:chExt cx="0" cy="0"/>
        </a:xfrm>
      </p:grpSpPr>
      <p:pic>
        <p:nvPicPr>
          <p:cNvPr id="4" name="Picture 3" descr="A green and white background&#10;&#10;Description automatically generated">
            <a:extLst>
              <a:ext uri="{FF2B5EF4-FFF2-40B4-BE49-F238E27FC236}">
                <a16:creationId xmlns:a16="http://schemas.microsoft.com/office/drawing/2014/main" id="{868E8BC8-DCAA-6E80-5181-5371045BDE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Rectangle 4">
            <a:extLst>
              <a:ext uri="{FF2B5EF4-FFF2-40B4-BE49-F238E27FC236}">
                <a16:creationId xmlns:a16="http://schemas.microsoft.com/office/drawing/2014/main" id="{D046080A-6CDE-3FF2-A128-47CFF5F0C9C5}"/>
              </a:ext>
            </a:extLst>
          </p:cNvPr>
          <p:cNvSpPr/>
          <p:nvPr userDrawn="1"/>
        </p:nvSpPr>
        <p:spPr>
          <a:xfrm>
            <a:off x="0" y="6963916"/>
            <a:ext cx="36576000" cy="13610084"/>
          </a:xfrm>
          <a:prstGeom prst="rect">
            <a:avLst/>
          </a:prstGeom>
          <a:gradFill>
            <a:gsLst>
              <a:gs pos="78000">
                <a:srgbClr val="FFFFFF">
                  <a:alpha val="55000"/>
                </a:srgbClr>
              </a:gs>
              <a:gs pos="0">
                <a:schemeClr val="tx1"/>
              </a:gs>
              <a:gs pos="100000">
                <a:schemeClr val="tx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16" name="Title 1">
            <a:extLst>
              <a:ext uri="{FF2B5EF4-FFF2-40B4-BE49-F238E27FC236}">
                <a16:creationId xmlns:a16="http://schemas.microsoft.com/office/drawing/2014/main" id="{47CCEE02-87E6-1F2B-7676-44BDF77882D3}"/>
              </a:ext>
            </a:extLst>
          </p:cNvPr>
          <p:cNvSpPr>
            <a:spLocks noGrp="1"/>
          </p:cNvSpPr>
          <p:nvPr>
            <p:ph type="title" hasCustomPrompt="1"/>
          </p:nvPr>
        </p:nvSpPr>
        <p:spPr>
          <a:xfrm>
            <a:off x="2514600" y="0"/>
            <a:ext cx="31546800" cy="2514601"/>
          </a:xfrm>
        </p:spPr>
        <p:txBody>
          <a:bodyPr/>
          <a:lstStyle>
            <a:lvl1pPr>
              <a:defRPr sz="7200" b="1" cap="none">
                <a:solidFill>
                  <a:schemeClr val="bg1"/>
                </a:solidFill>
                <a:latin typeface="NVIDIA Sans" panose="020B0503020203020204" pitchFamily="34" charset="0"/>
                <a:cs typeface="NVIDIA Sans" panose="020B0503020203020204" pitchFamily="34" charset="0"/>
              </a:defRPr>
            </a:lvl1pPr>
          </a:lstStyle>
          <a:p>
            <a:r>
              <a:rPr lang="en-US"/>
              <a:t>Click To Add Title</a:t>
            </a:r>
          </a:p>
        </p:txBody>
      </p:sp>
      <p:sp>
        <p:nvSpPr>
          <p:cNvPr id="17" name="Text Placeholder 7">
            <a:extLst>
              <a:ext uri="{FF2B5EF4-FFF2-40B4-BE49-F238E27FC236}">
                <a16:creationId xmlns:a16="http://schemas.microsoft.com/office/drawing/2014/main" id="{CB50D318-3396-F41C-08C9-6F12DDA735C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947985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Agenda">
    <p:spTree>
      <p:nvGrpSpPr>
        <p:cNvPr id="1" name=""/>
        <p:cNvGrpSpPr/>
        <p:nvPr/>
      </p:nvGrpSpPr>
      <p:grpSpPr>
        <a:xfrm>
          <a:off x="0" y="0"/>
          <a:ext cx="0" cy="0"/>
          <a:chOff x="0" y="0"/>
          <a:chExt cx="0" cy="0"/>
        </a:xfrm>
      </p:grpSpPr>
      <p:pic>
        <p:nvPicPr>
          <p:cNvPr id="8" name="Picture 7" descr="A green curved lines with a bright light behind them&#10;&#10;Description automatically generated">
            <a:extLst>
              <a:ext uri="{FF2B5EF4-FFF2-40B4-BE49-F238E27FC236}">
                <a16:creationId xmlns:a16="http://schemas.microsoft.com/office/drawing/2014/main" id="{F807122B-A2F6-379E-64FD-A4985E493AF1}"/>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408" r="51136" b="926"/>
          <a:stretch/>
        </p:blipFill>
        <p:spPr>
          <a:xfrm>
            <a:off x="0" y="0"/>
            <a:ext cx="17150706" cy="20574000"/>
          </a:xfrm>
          <a:prstGeom prst="rect">
            <a:avLst/>
          </a:prstGeom>
        </p:spPr>
      </p:pic>
      <p:sp>
        <p:nvSpPr>
          <p:cNvPr id="3" name="Rectangle 2">
            <a:extLst>
              <a:ext uri="{FF2B5EF4-FFF2-40B4-BE49-F238E27FC236}">
                <a16:creationId xmlns:a16="http://schemas.microsoft.com/office/drawing/2014/main" id="{3EFDB0CE-6D06-5D9D-4F40-64EBE09315DF}"/>
              </a:ext>
            </a:extLst>
          </p:cNvPr>
          <p:cNvSpPr/>
          <p:nvPr userDrawn="1"/>
        </p:nvSpPr>
        <p:spPr>
          <a:xfrm>
            <a:off x="0" y="0"/>
            <a:ext cx="17150706" cy="20574000"/>
          </a:xfrm>
          <a:prstGeom prst="rect">
            <a:avLst/>
          </a:prstGeom>
          <a:solidFill>
            <a:schemeClr val="tx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
        <p:nvSpPr>
          <p:cNvPr id="6" name="Rectangle 5">
            <a:extLst>
              <a:ext uri="{FF2B5EF4-FFF2-40B4-BE49-F238E27FC236}">
                <a16:creationId xmlns:a16="http://schemas.microsoft.com/office/drawing/2014/main" id="{5714B981-6D72-A82B-BB74-685EAD4F2156}"/>
              </a:ext>
            </a:extLst>
          </p:cNvPr>
          <p:cNvSpPr/>
          <p:nvPr userDrawn="1"/>
        </p:nvSpPr>
        <p:spPr>
          <a:xfrm>
            <a:off x="17204620" y="5394960"/>
            <a:ext cx="566928" cy="151790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5005879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Embargo">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95068417-0A49-4E97-BD32-9EE897037421}"/>
              </a:ext>
            </a:extLst>
          </p:cNvPr>
          <p:cNvSpPr/>
          <p:nvPr userDrawn="1"/>
        </p:nvSpPr>
        <p:spPr>
          <a:xfrm>
            <a:off x="0" y="0"/>
            <a:ext cx="36576000" cy="20574000"/>
          </a:xfrm>
          <a:prstGeom prst="rect">
            <a:avLst/>
          </a:prstGeom>
          <a:solidFill>
            <a:srgbClr val="9E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4">
            <a:extLst>
              <a:ext uri="{FF2B5EF4-FFF2-40B4-BE49-F238E27FC236}">
                <a16:creationId xmlns:a16="http://schemas.microsoft.com/office/drawing/2014/main" id="{5CE798D4-9140-2EC5-6DC9-6C6A5F5737E4}"/>
              </a:ext>
            </a:extLst>
          </p:cNvPr>
          <p:cNvSpPr>
            <a:spLocks noGrp="1"/>
          </p:cNvSpPr>
          <p:nvPr>
            <p:ph type="body" sz="quarter" idx="10" hasCustomPrompt="1"/>
          </p:nvPr>
        </p:nvSpPr>
        <p:spPr>
          <a:xfrm>
            <a:off x="7634260" y="10771999"/>
            <a:ext cx="22733876" cy="5476186"/>
          </a:xfrm>
          <a:prstGeom prst="rect">
            <a:avLst/>
          </a:prstGeom>
        </p:spPr>
        <p:txBody>
          <a:bodyPr/>
          <a:lstStyle>
            <a:lvl1pPr marL="0" indent="0" algn="l">
              <a:lnSpc>
                <a:spcPct val="90000"/>
              </a:lnSpc>
              <a:spcBef>
                <a:spcPts val="0"/>
              </a:spcBef>
              <a:buFontTx/>
              <a:buNone/>
              <a:defRPr sz="4400" cap="none" baseline="0">
                <a:solidFill>
                  <a:schemeClr val="tx1"/>
                </a:solidFill>
                <a:latin typeface="NVIDIA Sans Medium" panose="020B0603020203020204" pitchFamily="34" charset="0"/>
                <a:cs typeface="NVIDIA Sans Medium" panose="020B0603020203020204" pitchFamily="34" charset="0"/>
              </a:defRPr>
            </a:lvl1pPr>
            <a:lvl2pPr marL="2562793" indent="0" algn="l">
              <a:lnSpc>
                <a:spcPct val="90000"/>
              </a:lnSpc>
              <a:buFontTx/>
              <a:buNone/>
              <a:defRPr sz="7539" cap="all" baseline="0">
                <a:solidFill>
                  <a:schemeClr val="tx2"/>
                </a:solidFill>
                <a:latin typeface="NVIDIA Sans" panose="020B0503020203020204" pitchFamily="34" charset="0"/>
              </a:defRPr>
            </a:lvl2pPr>
            <a:lvl3pPr marL="4883581" indent="0" algn="l">
              <a:lnSpc>
                <a:spcPct val="90000"/>
              </a:lnSpc>
              <a:buFontTx/>
              <a:buNone/>
              <a:defRPr sz="7539" cap="all" baseline="0">
                <a:solidFill>
                  <a:schemeClr val="tx2"/>
                </a:solidFill>
                <a:latin typeface="NVIDIA Sans" panose="020B0503020203020204" pitchFamily="34" charset="0"/>
              </a:defRPr>
            </a:lvl3pPr>
            <a:lvl4pPr marL="6933729" indent="0">
              <a:buNone/>
              <a:defRPr/>
            </a:lvl4pPr>
          </a:lstStyle>
          <a:p>
            <a:pPr lvl="0"/>
            <a:r>
              <a:rPr lang="en-US"/>
              <a:t>Edit Text Style</a:t>
            </a:r>
          </a:p>
        </p:txBody>
      </p:sp>
      <p:sp>
        <p:nvSpPr>
          <p:cNvPr id="10" name="Title 1">
            <a:extLst>
              <a:ext uri="{FF2B5EF4-FFF2-40B4-BE49-F238E27FC236}">
                <a16:creationId xmlns:a16="http://schemas.microsoft.com/office/drawing/2014/main" id="{9FAAD9D4-FB4F-9DA0-9C5E-7AD5B9D1B73A}"/>
              </a:ext>
            </a:extLst>
          </p:cNvPr>
          <p:cNvSpPr>
            <a:spLocks noGrp="1"/>
          </p:cNvSpPr>
          <p:nvPr>
            <p:ph type="title" hasCustomPrompt="1"/>
          </p:nvPr>
        </p:nvSpPr>
        <p:spPr>
          <a:xfrm>
            <a:off x="7634260" y="9024760"/>
            <a:ext cx="22733877" cy="1754266"/>
          </a:xfrm>
          <a:prstGeom prst="rect">
            <a:avLst/>
          </a:prstGeom>
        </p:spPr>
        <p:txBody>
          <a:bodyPr/>
          <a:lstStyle>
            <a:lvl1pPr algn="l">
              <a:defRPr sz="12000" b="0" cap="none">
                <a:solidFill>
                  <a:schemeClr val="tx1"/>
                </a:solidFill>
                <a:latin typeface="NVIDIA Sans Light" panose="020B0303020203020204" pitchFamily="34" charset="0"/>
                <a:cs typeface="NVIDIA Sans Light" panose="020B0303020203020204" pitchFamily="34" charset="0"/>
              </a:defRPr>
            </a:lvl1pPr>
          </a:lstStyle>
          <a:p>
            <a:r>
              <a:rPr lang="en-US"/>
              <a:t>Click to add text</a:t>
            </a:r>
          </a:p>
        </p:txBody>
      </p:sp>
      <p:pic>
        <p:nvPicPr>
          <p:cNvPr id="11" name="Picture 10" descr="A close up of a logo&#10;&#10;Description automatically generated">
            <a:extLst>
              <a:ext uri="{FF2B5EF4-FFF2-40B4-BE49-F238E27FC236}">
                <a16:creationId xmlns:a16="http://schemas.microsoft.com/office/drawing/2014/main" id="{71DC9D6B-A1D3-6E9D-3F5B-25ABC3B87F48}"/>
              </a:ext>
            </a:extLst>
          </p:cNvPr>
          <p:cNvPicPr>
            <a:picLocks noChangeAspect="1"/>
          </p:cNvPicPr>
          <p:nvPr userDrawn="1"/>
        </p:nvPicPr>
        <p:blipFill>
          <a:blip r:embed="rId2"/>
          <a:stretch>
            <a:fillRect/>
          </a:stretch>
        </p:blipFill>
        <p:spPr>
          <a:xfrm>
            <a:off x="7193140" y="6248046"/>
            <a:ext cx="2357259" cy="2357256"/>
          </a:xfrm>
          <a:prstGeom prst="rect">
            <a:avLst/>
          </a:prstGeom>
        </p:spPr>
      </p:pic>
    </p:spTree>
    <p:extLst>
      <p:ext uri="{BB962C8B-B14F-4D97-AF65-F5344CB8AC3E}">
        <p14:creationId xmlns:p14="http://schemas.microsoft.com/office/powerpoint/2010/main" val="5144054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pic>
        <p:nvPicPr>
          <p:cNvPr id="5" name="Picture 4" descr="A green and white background&#10;&#10;Description automatically generated">
            <a:extLst>
              <a:ext uri="{FF2B5EF4-FFF2-40B4-BE49-F238E27FC236}">
                <a16:creationId xmlns:a16="http://schemas.microsoft.com/office/drawing/2014/main" id="{59444DC2-EE0C-D166-FB2A-0933A4B046B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pic>
        <p:nvPicPr>
          <p:cNvPr id="3" name="Picture 2" descr="A picture containing graphics, logo, symbol, graphic design&#10;&#10;Description automatically generated">
            <a:extLst>
              <a:ext uri="{FF2B5EF4-FFF2-40B4-BE49-F238E27FC236}">
                <a16:creationId xmlns:a16="http://schemas.microsoft.com/office/drawing/2014/main" id="{9BB9031F-8728-8968-10CA-E5BDE38FC7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16125" y="773531"/>
            <a:ext cx="8365991" cy="2882310"/>
          </a:xfrm>
          <a:prstGeom prst="rect">
            <a:avLst/>
          </a:prstGeom>
        </p:spPr>
      </p:pic>
    </p:spTree>
    <p:extLst>
      <p:ext uri="{BB962C8B-B14F-4D97-AF65-F5344CB8AC3E}">
        <p14:creationId xmlns:p14="http://schemas.microsoft.com/office/powerpoint/2010/main" val="35771557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ransition">
    <p:spTree>
      <p:nvGrpSpPr>
        <p:cNvPr id="1" name=""/>
        <p:cNvGrpSpPr/>
        <p:nvPr/>
      </p:nvGrpSpPr>
      <p:grpSpPr>
        <a:xfrm>
          <a:off x="0" y="0"/>
          <a:ext cx="0" cy="0"/>
          <a:chOff x="0" y="0"/>
          <a:chExt cx="0" cy="0"/>
        </a:xfrm>
      </p:grpSpPr>
      <p:pic>
        <p:nvPicPr>
          <p:cNvPr id="4" name="Picture 3" descr="A close-up of green and white&#10;&#10;Description automatically generated">
            <a:extLst>
              <a:ext uri="{FF2B5EF4-FFF2-40B4-BE49-F238E27FC236}">
                <a16:creationId xmlns:a16="http://schemas.microsoft.com/office/drawing/2014/main" id="{F680AE5A-C426-36FD-E875-65C352F89B6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36576000" cy="20574000"/>
          </a:xfrm>
          <a:prstGeom prst="rect">
            <a:avLst/>
          </a:prstGeom>
        </p:spPr>
      </p:pic>
      <p:sp>
        <p:nvSpPr>
          <p:cNvPr id="5" name="Text Placeholder 4">
            <a:extLst>
              <a:ext uri="{FF2B5EF4-FFF2-40B4-BE49-F238E27FC236}">
                <a16:creationId xmlns:a16="http://schemas.microsoft.com/office/drawing/2014/main" id="{986AD3F4-3771-EC4B-882B-5E3EA6379A9B}"/>
              </a:ext>
            </a:extLst>
          </p:cNvPr>
          <p:cNvSpPr>
            <a:spLocks noGrp="1"/>
          </p:cNvSpPr>
          <p:nvPr>
            <p:ph type="body" sz="quarter" idx="13" hasCustomPrompt="1"/>
          </p:nvPr>
        </p:nvSpPr>
        <p:spPr>
          <a:xfrm>
            <a:off x="1473866" y="1865236"/>
            <a:ext cx="18476688" cy="5943600"/>
          </a:xfrm>
          <a:prstGeom prst="rect">
            <a:avLst/>
          </a:prstGeom>
        </p:spPr>
        <p:txBody>
          <a:bodyPr anchor="b"/>
          <a:lstStyle>
            <a:lvl1pPr marL="0" indent="0" algn="l">
              <a:spcBef>
                <a:spcPts val="0"/>
              </a:spcBef>
              <a:buFontTx/>
              <a:buNone/>
              <a:defRPr lang="en-US" sz="9000" b="1" kern="0" cap="none" baseline="0" dirty="0" smtClean="0">
                <a:solidFill>
                  <a:schemeClr val="bg1"/>
                </a:solidFill>
                <a:latin typeface="NVIDIA Sans" panose="020B0503020203020204" pitchFamily="34" charset="0"/>
                <a:ea typeface="+mj-ea"/>
                <a:cs typeface="NVIDIA Sans" panose="020B0503020203020204" pitchFamily="34" charset="0"/>
              </a:defRPr>
            </a:lvl1pPr>
            <a:lvl2pPr marL="2562790" indent="0">
              <a:buFontTx/>
              <a:buNone/>
              <a:defRPr lang="en-US" sz="8000" b="1" kern="0" cap="all" baseline="0" dirty="0" smtClean="0">
                <a:solidFill>
                  <a:schemeClr val="tx1"/>
                </a:solidFill>
                <a:latin typeface="NVIDIA Sans" panose="020B0503020203020204" pitchFamily="34" charset="0"/>
                <a:ea typeface="+mj-ea"/>
                <a:cs typeface="+mj-cs"/>
              </a:defRPr>
            </a:lvl2pPr>
            <a:lvl3pPr marL="4883584" indent="0">
              <a:buFontTx/>
              <a:buNone/>
              <a:defRPr lang="en-US" sz="8000" b="1" kern="0" cap="all" baseline="0" dirty="0" smtClean="0">
                <a:solidFill>
                  <a:schemeClr val="tx1"/>
                </a:solidFill>
                <a:latin typeface="NVIDIA Sans" panose="020B0503020203020204" pitchFamily="34" charset="0"/>
                <a:ea typeface="+mj-ea"/>
                <a:cs typeface="+mj-cs"/>
              </a:defRPr>
            </a:lvl3pPr>
            <a:lvl4pPr marL="6933729" indent="0">
              <a:buFontTx/>
              <a:buNone/>
              <a:defRPr lang="en-US" sz="8000" b="1" kern="0" cap="all" baseline="0" dirty="0" smtClean="0">
                <a:solidFill>
                  <a:schemeClr val="tx1"/>
                </a:solidFill>
                <a:latin typeface="NVIDIA Sans" panose="020B0503020203020204" pitchFamily="34" charset="0"/>
                <a:ea typeface="+mj-ea"/>
                <a:cs typeface="+mj-cs"/>
              </a:defRPr>
            </a:lvl4pPr>
            <a:lvl5pPr marL="8471409" indent="0">
              <a:buFontTx/>
              <a:buNone/>
              <a:defRPr lang="en-US" sz="8000" b="1" kern="0" cap="all" baseline="0" dirty="0">
                <a:solidFill>
                  <a:schemeClr val="tx1"/>
                </a:solidFill>
                <a:latin typeface="NVIDIA Sans" panose="020B0503020203020204" pitchFamily="34" charset="0"/>
                <a:ea typeface="+mj-ea"/>
                <a:cs typeface="+mj-cs"/>
              </a:defRPr>
            </a:lvl5pPr>
          </a:lstStyle>
          <a:p>
            <a:pPr lvl="0"/>
            <a:r>
              <a:rPr lang="en-US"/>
              <a:t>Click To Add Text</a:t>
            </a:r>
          </a:p>
        </p:txBody>
      </p:sp>
      <p:sp>
        <p:nvSpPr>
          <p:cNvPr id="8" name="Rectangle 7">
            <a:extLst>
              <a:ext uri="{FF2B5EF4-FFF2-40B4-BE49-F238E27FC236}">
                <a16:creationId xmlns:a16="http://schemas.microsoft.com/office/drawing/2014/main" id="{991690F0-C869-92D8-B1E3-3151C511786C}"/>
              </a:ext>
            </a:extLst>
          </p:cNvPr>
          <p:cNvSpPr/>
          <p:nvPr userDrawn="1"/>
        </p:nvSpPr>
        <p:spPr>
          <a:xfrm>
            <a:off x="-1" y="0"/>
            <a:ext cx="566928" cy="74980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spTree>
    <p:extLst>
      <p:ext uri="{BB962C8B-B14F-4D97-AF65-F5344CB8AC3E}">
        <p14:creationId xmlns:p14="http://schemas.microsoft.com/office/powerpoint/2010/main" val="34967527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A4ED154-5FFA-3349-E601-C5300B67371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57545933-CFED-CEA2-1D6E-C227DD92729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9537297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FIDENTIAL">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30B5A3B7-671E-C83C-D30C-891E7AC206AA}"/>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7" name="Text Placeholder 7">
            <a:extLst>
              <a:ext uri="{FF2B5EF4-FFF2-40B4-BE49-F238E27FC236}">
                <a16:creationId xmlns:a16="http://schemas.microsoft.com/office/drawing/2014/main" id="{B591E553-3F88-CE75-0B41-84F0FCE66A2F}"/>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9" name="Content Placeholder 2">
            <a:extLst>
              <a:ext uri="{FF2B5EF4-FFF2-40B4-BE49-F238E27FC236}">
                <a16:creationId xmlns:a16="http://schemas.microsoft.com/office/drawing/2014/main" id="{D74C6155-7E24-522A-D9BC-0187CC5320D6}"/>
              </a:ext>
            </a:extLst>
          </p:cNvPr>
          <p:cNvSpPr>
            <a:spLocks noGrp="1"/>
          </p:cNvSpPr>
          <p:nvPr>
            <p:ph idx="1" hasCustomPrompt="1"/>
          </p:nvPr>
        </p:nvSpPr>
        <p:spPr>
          <a:xfrm>
            <a:off x="2514600" y="4846320"/>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0" name="TextBox 9">
            <a:extLst>
              <a:ext uri="{FF2B5EF4-FFF2-40B4-BE49-F238E27FC236}">
                <a16:creationId xmlns:a16="http://schemas.microsoft.com/office/drawing/2014/main" id="{76E4777A-F626-7644-27B7-BFAC0B981393}"/>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655459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DING_Title, Subtitle, Bullet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48F5163-CB61-79FB-F160-F5D40ECCE6F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6" name="Content Placeholder 2">
            <a:extLst>
              <a:ext uri="{FF2B5EF4-FFF2-40B4-BE49-F238E27FC236}">
                <a16:creationId xmlns:a16="http://schemas.microsoft.com/office/drawing/2014/main" id="{0A4DE4CF-0F8A-C449-EB63-E6FB16955E7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7">
            <a:extLst>
              <a:ext uri="{FF2B5EF4-FFF2-40B4-BE49-F238E27FC236}">
                <a16:creationId xmlns:a16="http://schemas.microsoft.com/office/drawing/2014/main" id="{EB67495D-7B41-2537-BC39-7393489E5BF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Tree>
    <p:extLst>
      <p:ext uri="{BB962C8B-B14F-4D97-AF65-F5344CB8AC3E}">
        <p14:creationId xmlns:p14="http://schemas.microsoft.com/office/powerpoint/2010/main" val="188442793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FIDENTIAL_Codin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1BB3E37-708E-211E-579F-07C9AF797CE5}"/>
              </a:ext>
            </a:extLst>
          </p:cNvPr>
          <p:cNvSpPr>
            <a:spLocks noGrp="1"/>
          </p:cNvSpPr>
          <p:nvPr>
            <p:ph type="title" hasCustomPrompt="1"/>
          </p:nvPr>
        </p:nvSpPr>
        <p:spPr>
          <a:xfrm>
            <a:off x="2514600" y="0"/>
            <a:ext cx="31546800" cy="2514601"/>
          </a:xfrm>
        </p:spPr>
        <p:txBody>
          <a:bodyPr>
            <a:normAutofit/>
          </a:bodyPr>
          <a:lstStyle>
            <a:lvl1pPr>
              <a:defRPr sz="7200" b="1" cap="none">
                <a:latin typeface="Roboto Mono" panose="00000009000000000000" pitchFamily="49" charset="0"/>
                <a:ea typeface="Roboto Mono" panose="00000009000000000000" pitchFamily="49" charset="0"/>
                <a:cs typeface="NVIDIA Sans" panose="020B0503020203020204" pitchFamily="34" charset="0"/>
              </a:defRPr>
            </a:lvl1pPr>
          </a:lstStyle>
          <a:p>
            <a:r>
              <a:rPr lang="en-US"/>
              <a:t>Click To Add Title</a:t>
            </a:r>
          </a:p>
        </p:txBody>
      </p:sp>
      <p:sp>
        <p:nvSpPr>
          <p:cNvPr id="7" name="Content Placeholder 2">
            <a:extLst>
              <a:ext uri="{FF2B5EF4-FFF2-40B4-BE49-F238E27FC236}">
                <a16:creationId xmlns:a16="http://schemas.microsoft.com/office/drawing/2014/main" id="{700FC4D5-AB7A-23D7-9D7B-80DEBB4B5F29}"/>
              </a:ext>
            </a:extLst>
          </p:cNvPr>
          <p:cNvSpPr>
            <a:spLocks noGrp="1"/>
          </p:cNvSpPr>
          <p:nvPr>
            <p:ph idx="1" hasCustomPrompt="1"/>
          </p:nvPr>
        </p:nvSpPr>
        <p:spPr>
          <a:xfrm>
            <a:off x="2514600" y="4873752"/>
            <a:ext cx="31546800"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Roboto Mono" panose="00000009000000000000" pitchFamily="49" charset="0"/>
                <a:ea typeface="Roboto Mono" panose="00000009000000000000" pitchFamily="49"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E46F2B23-740A-C60D-727C-DC63D8F8D8FB}"/>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Roboto Mono" panose="00000009000000000000" pitchFamily="49" charset="0"/>
                <a:ea typeface="Roboto Mono" panose="00000009000000000000" pitchFamily="49"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0" name="TextBox 9">
            <a:extLst>
              <a:ext uri="{FF2B5EF4-FFF2-40B4-BE49-F238E27FC236}">
                <a16:creationId xmlns:a16="http://schemas.microsoft.com/office/drawing/2014/main" id="{5C9AAC10-E9F2-1A13-3A59-F02BCBD31C18}"/>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36539535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CD6812F5-ABE3-E984-84D2-2BCF62F74953}"/>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C8D5FFB6-C6A8-037E-5413-097EB66C5C6C}"/>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22EAC335-6BA5-09DF-D45A-2D1E4919D600}"/>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587F3906-FA1F-F5DB-AEEC-275E973390EF}"/>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280037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FIDENTIAL_Two Column">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402BC1FA-1DB5-2C7E-04B8-FED750886E98}"/>
              </a:ext>
            </a:extLst>
          </p:cNvPr>
          <p:cNvSpPr>
            <a:spLocks noGrp="1"/>
          </p:cNvSpPr>
          <p:nvPr>
            <p:ph type="title" hasCustomPrompt="1"/>
          </p:nvPr>
        </p:nvSpPr>
        <p:spPr>
          <a:xfrm>
            <a:off x="2514600" y="0"/>
            <a:ext cx="31546800" cy="2514601"/>
          </a:xfrm>
        </p:spPr>
        <p:txBody>
          <a:bodyPr/>
          <a:lstStyle>
            <a:lvl1pPr>
              <a:defRPr sz="7200" b="1" cap="none">
                <a:latin typeface="NVIDIA Sans" panose="020B0503020203020204" pitchFamily="34" charset="0"/>
                <a:cs typeface="NVIDIA Sans" panose="020B0503020203020204" pitchFamily="34" charset="0"/>
              </a:defRPr>
            </a:lvl1pPr>
          </a:lstStyle>
          <a:p>
            <a:r>
              <a:rPr lang="en-US"/>
              <a:t>Click To Add Title</a:t>
            </a:r>
          </a:p>
        </p:txBody>
      </p:sp>
      <p:sp>
        <p:nvSpPr>
          <p:cNvPr id="11" name="Text Placeholder 7">
            <a:extLst>
              <a:ext uri="{FF2B5EF4-FFF2-40B4-BE49-F238E27FC236}">
                <a16:creationId xmlns:a16="http://schemas.microsoft.com/office/drawing/2014/main" id="{A2AEF98B-5FB8-3A4F-796B-DD99AF3F272A}"/>
              </a:ext>
            </a:extLst>
          </p:cNvPr>
          <p:cNvSpPr>
            <a:spLocks noGrp="1"/>
          </p:cNvSpPr>
          <p:nvPr>
            <p:ph type="body" sz="quarter" idx="10" hasCustomPrompt="1"/>
          </p:nvPr>
        </p:nvSpPr>
        <p:spPr>
          <a:xfrm>
            <a:off x="2514600" y="2487168"/>
            <a:ext cx="31546800" cy="1408176"/>
          </a:xfrm>
          <a:prstGeom prst="rect">
            <a:avLst/>
          </a:prstGeom>
        </p:spPr>
        <p:txBody>
          <a:bodyPr/>
          <a:lstStyle>
            <a:lvl1pPr marL="0" indent="0" algn="ctr">
              <a:spcBef>
                <a:spcPts val="0"/>
              </a:spcBef>
              <a:buFontTx/>
              <a:buNone/>
              <a:defRPr sz="4800">
                <a:solidFill>
                  <a:schemeClr val="tx2"/>
                </a:solidFill>
                <a:latin typeface="NVIDIA Sans" panose="020B0503020203020204" pitchFamily="34" charset="0"/>
                <a:cs typeface="NVIDIA Sans" panose="020B0503020203020204" pitchFamily="34" charset="0"/>
              </a:defRPr>
            </a:lvl1pPr>
            <a:lvl2pPr marL="1371600" indent="0" algn="ctr">
              <a:buFontTx/>
              <a:buNone/>
              <a:defRPr sz="4400">
                <a:latin typeface="NVIDIA Sans" panose="020B0503020203020204" pitchFamily="34" charset="0"/>
              </a:defRPr>
            </a:lvl2pPr>
            <a:lvl3pPr marL="2743200" indent="0" algn="ctr">
              <a:buFontTx/>
              <a:buNone/>
              <a:defRPr sz="4400">
                <a:latin typeface="NVIDIA Sans" panose="020B0503020203020204" pitchFamily="34" charset="0"/>
              </a:defRPr>
            </a:lvl3pPr>
            <a:lvl4pPr marL="4114800" indent="0" algn="ctr">
              <a:buFontTx/>
              <a:buNone/>
              <a:defRPr sz="4400">
                <a:latin typeface="NVIDIA Sans" panose="020B0503020203020204" pitchFamily="34" charset="0"/>
              </a:defRPr>
            </a:lvl4pPr>
            <a:lvl5pPr marL="5486400" indent="0" algn="ctr">
              <a:buFontTx/>
              <a:buNone/>
              <a:defRPr sz="4400">
                <a:latin typeface="NVIDIA Sans" panose="020B0503020203020204" pitchFamily="34" charset="0"/>
              </a:defRPr>
            </a:lvl5pPr>
          </a:lstStyle>
          <a:p>
            <a:pPr lvl="0"/>
            <a:r>
              <a:rPr lang="en-US"/>
              <a:t>Click to add subtitle</a:t>
            </a:r>
          </a:p>
        </p:txBody>
      </p:sp>
      <p:sp>
        <p:nvSpPr>
          <p:cNvPr id="12" name="Content Placeholder 2">
            <a:extLst>
              <a:ext uri="{FF2B5EF4-FFF2-40B4-BE49-F238E27FC236}">
                <a16:creationId xmlns:a16="http://schemas.microsoft.com/office/drawing/2014/main" id="{8251F2F2-6278-B4DF-1110-A1875E182B4B}"/>
              </a:ext>
            </a:extLst>
          </p:cNvPr>
          <p:cNvSpPr>
            <a:spLocks noGrp="1"/>
          </p:cNvSpPr>
          <p:nvPr>
            <p:ph idx="1" hasCustomPrompt="1"/>
          </p:nvPr>
        </p:nvSpPr>
        <p:spPr>
          <a:xfrm>
            <a:off x="2514600"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7B4011BA-8847-33A7-3882-701220150547}"/>
              </a:ext>
            </a:extLst>
          </p:cNvPr>
          <p:cNvSpPr>
            <a:spLocks noGrp="1"/>
          </p:cNvSpPr>
          <p:nvPr>
            <p:ph idx="12" hasCustomPrompt="1"/>
          </p:nvPr>
        </p:nvSpPr>
        <p:spPr>
          <a:xfrm>
            <a:off x="18845785" y="4846320"/>
            <a:ext cx="15215615" cy="13651992"/>
          </a:xfrm>
          <a:prstGeom prst="rect">
            <a:avLst/>
          </a:prstGeom>
        </p:spPr>
        <p:txBody>
          <a:bodyPr/>
          <a:lstStyle>
            <a:lvl1pPr marL="457200" indent="-457200">
              <a:buClr>
                <a:schemeClr val="tx2"/>
              </a:buClr>
              <a:buFont typeface="NVIDIA Sans" panose="020B0503020203020204" pitchFamily="34" charset="0"/>
              <a:buChar char="•"/>
              <a:defRPr sz="4400">
                <a:solidFill>
                  <a:schemeClr val="bg1"/>
                </a:solidFill>
                <a:latin typeface="NVIDIA Sans" panose="020B0503020203020204" pitchFamily="34" charset="0"/>
                <a:cs typeface="NVIDIA Sans" panose="020B0503020203020204" pitchFamily="34" charset="0"/>
              </a:defRPr>
            </a:lvl1pPr>
            <a:lvl2pPr marL="1371600" indent="-457200">
              <a:buClr>
                <a:schemeClr val="tx2"/>
              </a:buClr>
              <a:buFont typeface="NVIDIA Sans" panose="020B0503020203020204" pitchFamily="34" charset="0"/>
              <a:buChar char="•"/>
              <a:defRPr sz="4000">
                <a:solidFill>
                  <a:schemeClr val="bg1"/>
                </a:solidFill>
                <a:latin typeface="NVIDIA Sans" panose="020B0503020203020204" pitchFamily="34" charset="0"/>
                <a:cs typeface="NVIDIA Sans" panose="020B0503020203020204" pitchFamily="34" charset="0"/>
              </a:defRPr>
            </a:lvl2pPr>
            <a:lvl3pPr marL="2286000" indent="-457200">
              <a:buClr>
                <a:schemeClr val="tx2"/>
              </a:buClr>
              <a:buFont typeface="NVIDIA Sans" panose="020B0503020203020204" pitchFamily="34" charset="0"/>
              <a:buChar char="•"/>
              <a:defRPr sz="3600">
                <a:solidFill>
                  <a:schemeClr val="bg1"/>
                </a:solidFill>
                <a:latin typeface="NVIDIA Sans" panose="020B0503020203020204" pitchFamily="34" charset="0"/>
                <a:cs typeface="NVIDIA Sans" panose="020B0503020203020204" pitchFamily="34" charset="0"/>
              </a:defRPr>
            </a:lvl3pPr>
            <a:lvl4pPr marL="3200400" indent="-457200">
              <a:buClr>
                <a:schemeClr val="tx2"/>
              </a:buClr>
              <a:buFont typeface="NVIDIA Sans" panose="020B0503020203020204" pitchFamily="34" charset="0"/>
              <a:buChar char="•"/>
              <a:defRPr sz="3200">
                <a:solidFill>
                  <a:schemeClr val="bg1"/>
                </a:solidFill>
                <a:latin typeface="NVIDIA Sans" panose="020B0503020203020204" pitchFamily="34" charset="0"/>
                <a:cs typeface="NVIDIA Sans" panose="020B0503020203020204" pitchFamily="34" charset="0"/>
              </a:defRPr>
            </a:lvl4pPr>
            <a:lvl5pPr marL="4054475" indent="-396875">
              <a:buClr>
                <a:schemeClr val="tx2"/>
              </a:buClr>
              <a:buFont typeface="NVIDIA Sans" panose="020B0503020203020204" pitchFamily="34" charset="0"/>
              <a:buChar char="•"/>
              <a:defRPr sz="2800">
                <a:solidFill>
                  <a:schemeClr val="bg1"/>
                </a:solidFill>
                <a:latin typeface="NVIDIA Sans" panose="020B0503020203020204" pitchFamily="34" charset="0"/>
                <a:cs typeface="NVIDIA Sans" panose="020B0503020203020204" pitchFamily="34" charset="0"/>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14" name="TextBox 13">
            <a:extLst>
              <a:ext uri="{FF2B5EF4-FFF2-40B4-BE49-F238E27FC236}">
                <a16:creationId xmlns:a16="http://schemas.microsoft.com/office/drawing/2014/main" id="{4CB4AC74-E8E5-AA23-89B3-FDB8D3DEFA54}"/>
              </a:ext>
            </a:extLst>
          </p:cNvPr>
          <p:cNvSpPr txBox="1"/>
          <p:nvPr userDrawn="1"/>
        </p:nvSpPr>
        <p:spPr>
          <a:xfrm>
            <a:off x="708485" y="19635786"/>
            <a:ext cx="6504666" cy="446276"/>
          </a:xfrm>
          <a:prstGeom prst="rect">
            <a:avLst/>
          </a:prstGeom>
          <a:noFill/>
        </p:spPr>
        <p:txBody>
          <a:bodyPr wrap="none" rtlCol="0">
            <a:spAutoFit/>
          </a:bodyPr>
          <a:lstStyle/>
          <a:p>
            <a:r>
              <a:rPr lang="en-US" sz="2300">
                <a:solidFill>
                  <a:schemeClr val="bg1"/>
                </a:solidFill>
                <a:latin typeface="NVIDIA Sans Medium" panose="020B0603020203020204" pitchFamily="34" charset="0"/>
                <a:cs typeface="NVIDIA Sans Medium" panose="020B0603020203020204" pitchFamily="34" charset="0"/>
              </a:rPr>
              <a:t>NVIDIA CONFIDENTIAL. DO NOT DISTRIBUTE.</a:t>
            </a:r>
          </a:p>
        </p:txBody>
      </p:sp>
    </p:spTree>
    <p:extLst>
      <p:ext uri="{BB962C8B-B14F-4D97-AF65-F5344CB8AC3E}">
        <p14:creationId xmlns:p14="http://schemas.microsoft.com/office/powerpoint/2010/main" val="296951727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png"/><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14600" y="0"/>
            <a:ext cx="31546800" cy="2514600"/>
          </a:xfrm>
          <a:prstGeom prst="rect">
            <a:avLst/>
          </a:prstGeom>
        </p:spPr>
        <p:txBody>
          <a:bodyPr vert="horz" lIns="91440" tIns="45720" rIns="91440" bIns="45720" rtlCol="0" anchor="b">
            <a:normAutofit/>
          </a:bodyPr>
          <a:lstStyle/>
          <a:p>
            <a:r>
              <a:rPr lang="en-US"/>
              <a:t>Click To Add Title</a:t>
            </a:r>
          </a:p>
        </p:txBody>
      </p:sp>
      <p:grpSp>
        <p:nvGrpSpPr>
          <p:cNvPr id="8" name="Group 7">
            <a:extLst>
              <a:ext uri="{FF2B5EF4-FFF2-40B4-BE49-F238E27FC236}">
                <a16:creationId xmlns:a16="http://schemas.microsoft.com/office/drawing/2014/main" id="{71DA1210-4468-5B83-C91A-BBA62AF1227D}"/>
              </a:ext>
            </a:extLst>
          </p:cNvPr>
          <p:cNvGrpSpPr/>
          <p:nvPr userDrawn="1"/>
        </p:nvGrpSpPr>
        <p:grpSpPr>
          <a:xfrm>
            <a:off x="34061399" y="19504414"/>
            <a:ext cx="2514601" cy="1072783"/>
            <a:chOff x="34061399" y="19504414"/>
            <a:chExt cx="2514601" cy="1072783"/>
          </a:xfrm>
        </p:grpSpPr>
        <p:sp>
          <p:nvSpPr>
            <p:cNvPr id="5" name="Rectangle 4">
              <a:extLst>
                <a:ext uri="{FF2B5EF4-FFF2-40B4-BE49-F238E27FC236}">
                  <a16:creationId xmlns:a16="http://schemas.microsoft.com/office/drawing/2014/main" id="{B76547AF-589A-45F3-BD57-EACA3BF60CFD}"/>
                </a:ext>
              </a:extLst>
            </p:cNvPr>
            <p:cNvSpPr/>
            <p:nvPr userDrawn="1"/>
          </p:nvSpPr>
          <p:spPr>
            <a:xfrm>
              <a:off x="36420552" y="19687526"/>
              <a:ext cx="155448" cy="88967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NVIDIA Sans" panose="020B0503020203020204" pitchFamily="34" charset="0"/>
              </a:endParaRPr>
            </a:p>
          </p:txBody>
        </p:sp>
        <p:pic>
          <p:nvPicPr>
            <p:cNvPr id="9" name="Picture 8" descr="A picture containing shape&#10;&#10;Description automatically generated">
              <a:extLst>
                <a:ext uri="{FF2B5EF4-FFF2-40B4-BE49-F238E27FC236}">
                  <a16:creationId xmlns:a16="http://schemas.microsoft.com/office/drawing/2014/main" id="{0F64E9CA-B4B2-365B-092F-3051F7475EA8}"/>
                </a:ext>
              </a:extLst>
            </p:cNvPr>
            <p:cNvPicPr>
              <a:picLocks noChangeAspect="1"/>
            </p:cNvPicPr>
            <p:nvPr userDrawn="1"/>
          </p:nvPicPr>
          <p:blipFill>
            <a:blip r:embed="rId39">
              <a:extLst>
                <a:ext uri="{28A0092B-C50C-407E-A947-70E740481C1C}">
                  <a14:useLocalDpi xmlns:a14="http://schemas.microsoft.com/office/drawing/2010/main" val="0"/>
                </a:ext>
              </a:extLst>
            </a:blip>
            <a:stretch>
              <a:fillRect/>
            </a:stretch>
          </p:blipFill>
          <p:spPr>
            <a:xfrm>
              <a:off x="34061399" y="19504414"/>
              <a:ext cx="2003438" cy="690238"/>
            </a:xfrm>
            <a:prstGeom prst="rect">
              <a:avLst/>
            </a:prstGeom>
          </p:spPr>
        </p:pic>
      </p:grpSp>
      <p:sp>
        <p:nvSpPr>
          <p:cNvPr id="3" name="Slide Number Placeholder 3">
            <a:extLst>
              <a:ext uri="{FF2B5EF4-FFF2-40B4-BE49-F238E27FC236}">
                <a16:creationId xmlns:a16="http://schemas.microsoft.com/office/drawing/2014/main" id="{62D35CCE-691B-B7BB-20A2-6CCF6593C860}"/>
              </a:ext>
            </a:extLst>
          </p:cNvPr>
          <p:cNvSpPr txBox="1">
            <a:spLocks/>
          </p:cNvSpPr>
          <p:nvPr userDrawn="1"/>
        </p:nvSpPr>
        <p:spPr>
          <a:xfrm>
            <a:off x="25805098" y="19314940"/>
            <a:ext cx="8022506" cy="1095375"/>
          </a:xfrm>
          <a:prstGeom prst="rect">
            <a:avLst/>
          </a:prstGeom>
        </p:spPr>
        <p:txBody>
          <a:bodyPr vert="horz" lIns="91440" tIns="45720" rIns="91440" bIns="45720" rtlCol="0" anchor="ctr"/>
          <a:lstStyle>
            <a:defPPr>
              <a:defRPr lang="en-US"/>
            </a:defPPr>
            <a:lvl1pPr marL="0" algn="r" defTabSz="457200" rtl="0" eaLnBrk="1" latinLnBrk="0" hangingPunct="1">
              <a:defRPr sz="2400" kern="1200">
                <a:solidFill>
                  <a:schemeClr val="bg1"/>
                </a:solidFill>
                <a:latin typeface="NVIDIA Sans" panose="020B0503020203020204" pitchFamily="34" charset="0"/>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15C3B6D4-0ADD-464C-BD2D-257BE3E2D8D3}" type="slidenum">
              <a:rPr lang="en-US" smtClean="0">
                <a:latin typeface="+mn-lt"/>
              </a:rPr>
              <a:pPr/>
              <a:t>‹#›</a:t>
            </a:fld>
            <a:endParaRPr lang="en-US">
              <a:latin typeface="+mn-lt"/>
            </a:endParaRPr>
          </a:p>
        </p:txBody>
      </p:sp>
    </p:spTree>
    <p:extLst>
      <p:ext uri="{BB962C8B-B14F-4D97-AF65-F5344CB8AC3E}">
        <p14:creationId xmlns:p14="http://schemas.microsoft.com/office/powerpoint/2010/main" val="8324075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722" r:id="rId3"/>
    <p:sldLayoutId id="2147483718" r:id="rId4"/>
    <p:sldLayoutId id="2147483681" r:id="rId5"/>
    <p:sldLayoutId id="2147483680" r:id="rId6"/>
    <p:sldLayoutId id="2147483682" r:id="rId7"/>
    <p:sldLayoutId id="2147483683" r:id="rId8"/>
    <p:sldLayoutId id="2147483705" r:id="rId9"/>
    <p:sldLayoutId id="2147483685" r:id="rId10"/>
    <p:sldLayoutId id="2147483686" r:id="rId11"/>
    <p:sldLayoutId id="2147483687" r:id="rId12"/>
    <p:sldLayoutId id="2147483691" r:id="rId13"/>
    <p:sldLayoutId id="2147483688" r:id="rId14"/>
    <p:sldLayoutId id="2147483690" r:id="rId15"/>
    <p:sldLayoutId id="2147483689" r:id="rId16"/>
    <p:sldLayoutId id="2147483692" r:id="rId17"/>
    <p:sldLayoutId id="2147483693" r:id="rId18"/>
    <p:sldLayoutId id="2147483709" r:id="rId19"/>
    <p:sldLayoutId id="2147483723" r:id="rId20"/>
    <p:sldLayoutId id="2147483710" r:id="rId21"/>
    <p:sldLayoutId id="2147483711" r:id="rId22"/>
    <p:sldLayoutId id="2147483712" r:id="rId23"/>
    <p:sldLayoutId id="2147483713" r:id="rId24"/>
    <p:sldLayoutId id="2147483714" r:id="rId25"/>
    <p:sldLayoutId id="2147483715" r:id="rId26"/>
    <p:sldLayoutId id="2147483716" r:id="rId27"/>
    <p:sldLayoutId id="2147483717" r:id="rId28"/>
    <p:sldLayoutId id="2147483695" r:id="rId29"/>
    <p:sldLayoutId id="2147483721" r:id="rId30"/>
    <p:sldLayoutId id="2147483694" r:id="rId31"/>
    <p:sldLayoutId id="2147483719" r:id="rId32"/>
    <p:sldLayoutId id="2147483724" r:id="rId33"/>
    <p:sldLayoutId id="2147483725" r:id="rId34"/>
    <p:sldLayoutId id="2147483676" r:id="rId35"/>
    <p:sldLayoutId id="2147483684" r:id="rId36"/>
    <p:sldLayoutId id="2147483726" r:id="rId37"/>
  </p:sldLayoutIdLst>
  <mc:AlternateContent xmlns:mc="http://schemas.openxmlformats.org/markup-compatibility/2006" xmlns:p14="http://schemas.microsoft.com/office/powerpoint/2010/main">
    <mc:Choice Requires="p14">
      <p:transition p14:dur="10"/>
    </mc:Choice>
    <mc:Fallback xmlns="">
      <p:transition/>
    </mc:Fallback>
  </mc:AlternateContent>
  <p:txStyles>
    <p:title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p:titleStyle>
    <p:bodyStyle>
      <a:lvl1pPr marL="685800" indent="-685800" algn="l" defTabSz="2743200" rtl="0" eaLnBrk="1" latinLnBrk="0" hangingPunct="1">
        <a:lnSpc>
          <a:spcPct val="90000"/>
        </a:lnSpc>
        <a:spcBef>
          <a:spcPts val="3000"/>
        </a:spcBef>
        <a:buFont typeface="NVIDIA Sans" panose="020B0503020203020204" pitchFamily="34" charset="0"/>
        <a:buChar char="•"/>
        <a:defRPr sz="8400" kern="1200">
          <a:solidFill>
            <a:schemeClr val="tx1"/>
          </a:solidFill>
          <a:latin typeface="+mn-lt"/>
          <a:ea typeface="+mn-ea"/>
          <a:cs typeface="+mn-cs"/>
        </a:defRPr>
      </a:lvl1pPr>
      <a:lvl2pPr marL="2057400" indent="-685800" algn="l" defTabSz="2743200" rtl="0" eaLnBrk="1" latinLnBrk="0" hangingPunct="1">
        <a:lnSpc>
          <a:spcPct val="90000"/>
        </a:lnSpc>
        <a:spcBef>
          <a:spcPts val="1500"/>
        </a:spcBef>
        <a:buFont typeface="NVIDIA Sans" panose="020B0503020203020204" pitchFamily="34" charset="0"/>
        <a:buChar char="•"/>
        <a:defRPr sz="7200" kern="1200">
          <a:solidFill>
            <a:schemeClr val="tx1"/>
          </a:solidFill>
          <a:latin typeface="+mn-lt"/>
          <a:ea typeface="+mn-ea"/>
          <a:cs typeface="+mn-cs"/>
        </a:defRPr>
      </a:lvl2pPr>
      <a:lvl3pPr marL="3429000" indent="-685800" algn="l" defTabSz="2743200" rtl="0" eaLnBrk="1" latinLnBrk="0" hangingPunct="1">
        <a:lnSpc>
          <a:spcPct val="90000"/>
        </a:lnSpc>
        <a:spcBef>
          <a:spcPts val="1500"/>
        </a:spcBef>
        <a:buFont typeface="NVIDIA Sans" panose="020B0503020203020204" pitchFamily="34" charset="0"/>
        <a:buChar char="•"/>
        <a:defRPr sz="6000" kern="1200">
          <a:solidFill>
            <a:schemeClr val="tx1"/>
          </a:solidFill>
          <a:latin typeface="+mn-lt"/>
          <a:ea typeface="+mn-ea"/>
          <a:cs typeface="+mn-cs"/>
        </a:defRPr>
      </a:lvl3pPr>
      <a:lvl4pPr marL="4800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4pPr>
      <a:lvl5pPr marL="61722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p:bodyStyle>
    <p:otherStyle>
      <a:defPPr>
        <a:defRPr lang="en-US"/>
      </a:defPPr>
      <a:lvl1pPr marL="0" algn="l" defTabSz="2743200" rtl="0" eaLnBrk="1" latinLnBrk="0" hangingPunct="1">
        <a:defRPr sz="5400" kern="1200">
          <a:solidFill>
            <a:schemeClr val="tx1"/>
          </a:solidFill>
          <a:latin typeface="+mn-lt"/>
          <a:ea typeface="+mn-ea"/>
          <a:cs typeface="+mn-cs"/>
        </a:defRPr>
      </a:lvl1pPr>
      <a:lvl2pPr marL="1371600" algn="l" defTabSz="2743200" rtl="0" eaLnBrk="1" latinLnBrk="0" hangingPunct="1">
        <a:defRPr sz="5400" kern="1200">
          <a:solidFill>
            <a:schemeClr val="tx1"/>
          </a:solidFill>
          <a:latin typeface="+mn-lt"/>
          <a:ea typeface="+mn-ea"/>
          <a:cs typeface="+mn-cs"/>
        </a:defRPr>
      </a:lvl2pPr>
      <a:lvl3pPr marL="2743200" algn="l" defTabSz="2743200" rtl="0" eaLnBrk="1" latinLnBrk="0" hangingPunct="1">
        <a:defRPr sz="5400" kern="1200">
          <a:solidFill>
            <a:schemeClr val="tx1"/>
          </a:solidFill>
          <a:latin typeface="+mn-lt"/>
          <a:ea typeface="+mn-ea"/>
          <a:cs typeface="+mn-cs"/>
        </a:defRPr>
      </a:lvl3pPr>
      <a:lvl4pPr marL="4114800" algn="l" defTabSz="2743200" rtl="0" eaLnBrk="1" latinLnBrk="0" hangingPunct="1">
        <a:defRPr sz="5400" kern="1200">
          <a:solidFill>
            <a:schemeClr val="tx1"/>
          </a:solidFill>
          <a:latin typeface="+mn-lt"/>
          <a:ea typeface="+mn-ea"/>
          <a:cs typeface="+mn-cs"/>
        </a:defRPr>
      </a:lvl4pPr>
      <a:lvl5pPr marL="5486400" algn="l" defTabSz="2743200" rtl="0" eaLnBrk="1" latinLnBrk="0" hangingPunct="1">
        <a:defRPr sz="5400" kern="1200">
          <a:solidFill>
            <a:schemeClr val="tx1"/>
          </a:solidFill>
          <a:latin typeface="+mn-lt"/>
          <a:ea typeface="+mn-ea"/>
          <a:cs typeface="+mn-cs"/>
        </a:defRPr>
      </a:lvl5pPr>
      <a:lvl6pPr marL="6858000" algn="l" defTabSz="2743200" rtl="0" eaLnBrk="1" latinLnBrk="0" hangingPunct="1">
        <a:defRPr sz="5400" kern="1200">
          <a:solidFill>
            <a:schemeClr val="tx1"/>
          </a:solidFill>
          <a:latin typeface="+mn-lt"/>
          <a:ea typeface="+mn-ea"/>
          <a:cs typeface="+mn-cs"/>
        </a:defRPr>
      </a:lvl6pPr>
      <a:lvl7pPr marL="8229600" algn="l" defTabSz="2743200" rtl="0" eaLnBrk="1" latinLnBrk="0" hangingPunct="1">
        <a:defRPr sz="5400" kern="1200">
          <a:solidFill>
            <a:schemeClr val="tx1"/>
          </a:solidFill>
          <a:latin typeface="+mn-lt"/>
          <a:ea typeface="+mn-ea"/>
          <a:cs typeface="+mn-cs"/>
        </a:defRPr>
      </a:lvl7pPr>
      <a:lvl8pPr marL="9601200" algn="l" defTabSz="2743200" rtl="0" eaLnBrk="1" latinLnBrk="0" hangingPunct="1">
        <a:defRPr sz="5400" kern="1200">
          <a:solidFill>
            <a:schemeClr val="tx1"/>
          </a:solidFill>
          <a:latin typeface="+mn-lt"/>
          <a:ea typeface="+mn-ea"/>
          <a:cs typeface="+mn-cs"/>
        </a:defRPr>
      </a:lvl8pPr>
      <a:lvl9pPr marL="10972800" algn="l" defTabSz="2743200" rtl="0" eaLnBrk="1" latinLnBrk="0" hangingPunct="1">
        <a:defRPr sz="5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0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18.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1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27.svg"/></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40.sv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xml"/><Relationship Id="rId5" Type="http://schemas.openxmlformats.org/officeDocument/2006/relationships/image" Target="../media/image50.png"/><Relationship Id="rId4" Type="http://schemas.microsoft.com/office/2007/relationships/hdphoto" Target="../media/hdphoto1.wdp"/></Relationships>
</file>

<file path=ppt/slides/_rels/slide6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5.png"/><Relationship Id="rId4"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ctrTitle"/>
          </p:nvPr>
        </p:nvSpPr>
        <p:spPr>
          <a:xfrm>
            <a:off x="1513011" y="3571403"/>
            <a:ext cx="20399931" cy="4937760"/>
          </a:xfrm>
        </p:spPr>
        <p:txBody>
          <a:bodyPr/>
          <a:lstStyle/>
          <a:p>
            <a:r>
              <a:rPr lang="en-US"/>
              <a:t>Fundamentals of Accelerated Computing with Modern CUDA C++</a:t>
            </a:r>
          </a:p>
        </p:txBody>
      </p:sp>
    </p:spTree>
    <p:extLst>
      <p:ext uri="{BB962C8B-B14F-4D97-AF65-F5344CB8AC3E}">
        <p14:creationId xmlns:p14="http://schemas.microsoft.com/office/powerpoint/2010/main" val="18878374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C7CAE76B-19B2-46FF-A08B-3014226D9367}"/>
              </a:ext>
            </a:extLst>
          </p:cNvPr>
          <p:cNvSpPr>
            <a:spLocks noGrp="1"/>
          </p:cNvSpPr>
          <p:nvPr>
            <p:ph type="body" sz="quarter" idx="13"/>
          </p:nvPr>
        </p:nvSpPr>
        <p:spPr>
          <a:xfrm>
            <a:off x="1473200" y="1865313"/>
            <a:ext cx="18676257" cy="5943600"/>
          </a:xfrm>
        </p:spPr>
        <p:txBody>
          <a:bodyPr/>
          <a:lstStyle/>
          <a:p>
            <a:pPr marL="0" marR="0" indent="0" algn="l" defTabSz="2743200" rtl="0" eaLnBrk="1" fontAlgn="auto" latinLnBrk="0" hangingPunct="1">
              <a:lnSpc>
                <a:spcPct val="100000"/>
              </a:lnSpc>
              <a:spcBef>
                <a:spcPts val="0"/>
              </a:spcBef>
              <a:spcAft>
                <a:spcPts val="0"/>
              </a:spcAft>
              <a:buClr>
                <a:srgbClr val="B6A56F"/>
              </a:buClr>
              <a:buSzPct val="120000"/>
              <a:buFontTx/>
              <a:buNone/>
              <a:tabLst/>
              <a:defRPr/>
            </a:pPr>
            <a:r>
              <a:rPr lang="en-US" sz="9600" b="0">
                <a:solidFill>
                  <a:schemeClr val="bg1"/>
                </a:solidFill>
                <a:latin typeface="NVIDIA Sans Medium" panose="020B0603020203020204" pitchFamily="34" charset="0"/>
                <a:cs typeface="NVIDIA Sans Medium" panose="020B0603020203020204" pitchFamily="34" charset="0"/>
              </a:rPr>
              <a:t>CUDA Made Easy: </a:t>
            </a:r>
          </a:p>
          <a:p>
            <a:pPr marL="0" marR="0" indent="0" algn="l" defTabSz="2743200" rtl="0" eaLnBrk="1" fontAlgn="auto" latinLnBrk="0" hangingPunct="1">
              <a:lnSpc>
                <a:spcPct val="100000"/>
              </a:lnSpc>
              <a:spcBef>
                <a:spcPts val="0"/>
              </a:spcBef>
              <a:spcAft>
                <a:spcPts val="0"/>
              </a:spcAft>
              <a:buClr>
                <a:srgbClr val="B6A56F"/>
              </a:buClr>
              <a:buSzPct val="120000"/>
              <a:buFontTx/>
              <a:buNone/>
              <a:tabLst/>
              <a:defRPr/>
            </a:pPr>
            <a:r>
              <a:rPr lang="en-US" sz="9600" b="0">
                <a:solidFill>
                  <a:schemeClr val="bg1"/>
                </a:solidFill>
                <a:latin typeface="NVIDIA Sans Medium" panose="020B0603020203020204" pitchFamily="34" charset="0"/>
                <a:cs typeface="NVIDIA Sans Medium" panose="020B0603020203020204" pitchFamily="34" charset="0"/>
              </a:rPr>
              <a:t>Accelerating Applications with Parallel Algorithms</a:t>
            </a:r>
          </a:p>
        </p:txBody>
      </p:sp>
    </p:spTree>
    <p:extLst>
      <p:ext uri="{BB962C8B-B14F-4D97-AF65-F5344CB8AC3E}">
        <p14:creationId xmlns:p14="http://schemas.microsoft.com/office/powerpoint/2010/main" val="3106100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5A4D2-EB18-FAFA-65D4-7939512E4E7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8FC11AB-F977-802C-C8E9-383926E37E4C}"/>
              </a:ext>
            </a:extLst>
          </p:cNvPr>
          <p:cNvSpPr>
            <a:spLocks noGrp="1"/>
          </p:cNvSpPr>
          <p:nvPr>
            <p:ph type="title"/>
          </p:nvPr>
        </p:nvSpPr>
        <p:spPr/>
        <p:txBody>
          <a:bodyPr/>
          <a:lstStyle/>
          <a:p>
            <a:r>
              <a:rPr lang="en-US"/>
              <a:t>Serial vs Parallel</a:t>
            </a:r>
          </a:p>
        </p:txBody>
      </p:sp>
      <p:pic>
        <p:nvPicPr>
          <p:cNvPr id="7" name="Picture 6" descr="A diagram of numbers and symbols&#10;&#10;Description automatically generated">
            <a:extLst>
              <a:ext uri="{FF2B5EF4-FFF2-40B4-BE49-F238E27FC236}">
                <a16:creationId xmlns:a16="http://schemas.microsoft.com/office/drawing/2014/main" id="{B664507A-63F0-8723-E93A-718E3E849F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98064" y="4520878"/>
            <a:ext cx="17620960" cy="9716590"/>
          </a:xfrm>
          <a:prstGeom prst="rect">
            <a:avLst/>
          </a:prstGeom>
        </p:spPr>
      </p:pic>
      <p:sp>
        <p:nvSpPr>
          <p:cNvPr id="11" name="TextBox 10">
            <a:extLst>
              <a:ext uri="{FF2B5EF4-FFF2-40B4-BE49-F238E27FC236}">
                <a16:creationId xmlns:a16="http://schemas.microsoft.com/office/drawing/2014/main" id="{F2C6D1AB-9CC3-2E27-4D20-7546888D8CF8}"/>
              </a:ext>
            </a:extLst>
          </p:cNvPr>
          <p:cNvSpPr txBox="1"/>
          <p:nvPr/>
        </p:nvSpPr>
        <p:spPr>
          <a:xfrm>
            <a:off x="667040" y="16205793"/>
            <a:ext cx="26068829" cy="2862322"/>
          </a:xfrm>
          <a:prstGeom prst="rect">
            <a:avLst/>
          </a:prstGeom>
          <a:noFill/>
        </p:spPr>
        <p:txBody>
          <a:bodyPr wrap="square" rtlCol="0">
            <a:spAutoFit/>
          </a:bodyPr>
          <a:lstStyle/>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We can use tabulate again, and iterate each row in the unary operator</a:t>
            </a:r>
          </a:p>
          <a:p>
            <a:pPr>
              <a:buClr>
                <a:schemeClr val="tx2"/>
              </a:buClr>
            </a:pPr>
            <a:endParaRPr lang="en-US" sz="6000">
              <a:solidFill>
                <a:schemeClr val="bg1"/>
              </a:solidFill>
              <a:latin typeface="NVIDIA Sans" panose="020B0503020203020204" pitchFamily="34" charset="0"/>
              <a:cs typeface="NVIDIA Sans" panose="020B0503020203020204" pitchFamily="34" charset="0"/>
            </a:endParaRPr>
          </a:p>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But would that be a good solution?</a:t>
            </a:r>
          </a:p>
        </p:txBody>
      </p:sp>
      <p:sp>
        <p:nvSpPr>
          <p:cNvPr id="12" name="TextBox 11">
            <a:extLst>
              <a:ext uri="{FF2B5EF4-FFF2-40B4-BE49-F238E27FC236}">
                <a16:creationId xmlns:a16="http://schemas.microsoft.com/office/drawing/2014/main" id="{634D0697-BCF6-0DA4-1F51-550156C87C15}"/>
              </a:ext>
            </a:extLst>
          </p:cNvPr>
          <p:cNvSpPr txBox="1"/>
          <p:nvPr/>
        </p:nvSpPr>
        <p:spPr>
          <a:xfrm>
            <a:off x="667040" y="6371853"/>
            <a:ext cx="15566923" cy="7865615"/>
          </a:xfrm>
          <a:prstGeom prst="rect">
            <a:avLst/>
          </a:prstGeom>
          <a:noFill/>
        </p:spPr>
        <p:txBody>
          <a:bodyPr wrap="square">
            <a:spAutoFit/>
          </a:bodyPr>
          <a:lstStyle/>
          <a:p>
            <a:pPr marL="0" marR="0">
              <a:lnSpc>
                <a:spcPct val="115000"/>
              </a:lnSpc>
              <a:spcAft>
                <a:spcPts val="800"/>
              </a:spcAft>
            </a:pPr>
            <a:r>
              <a:rPr lang="en-US" sz="4400" kern="0">
                <a:solidFill>
                  <a:srgbClr val="267F99"/>
                </a:solidFill>
                <a:effectLst/>
                <a:latin typeface="Roboto Mono" pitchFamily="2" charset="0"/>
                <a:ea typeface="Roboto Mono" pitchFamily="2" charset="0"/>
                <a:cs typeface="Times New Roman" panose="02020603050405020304" pitchFamily="18" charset="0"/>
              </a:rPr>
              <a:t>thrust</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795E26"/>
                </a:solidFill>
                <a:effectLst/>
                <a:latin typeface="Roboto Mono" pitchFamily="2" charset="0"/>
                <a:ea typeface="Roboto Mono" pitchFamily="2" charset="0"/>
                <a:cs typeface="Times New Roman" panose="02020603050405020304" pitchFamily="18" charset="0"/>
              </a:rPr>
              <a:t>tabulate</a:t>
            </a:r>
            <a:r>
              <a:rPr lang="en-US" sz="4400" kern="0">
                <a:solidFill>
                  <a:srgbClr val="3B3B3B"/>
                </a:solidFill>
                <a:effectLst/>
                <a:latin typeface="Roboto Mono" pitchFamily="2" charset="0"/>
                <a:ea typeface="Roboto Mono" pitchFamily="2" charset="0"/>
                <a:cs typeface="Times New Roman" panose="02020603050405020304" pitchFamily="18" charset="0"/>
              </a:rPr>
              <a:t>(</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267F99"/>
                </a:solidFill>
                <a:effectLst/>
                <a:latin typeface="Roboto Mono" pitchFamily="2" charset="0"/>
                <a:ea typeface="Roboto Mono" pitchFamily="2" charset="0"/>
                <a:cs typeface="Times New Roman" panose="02020603050405020304" pitchFamily="18" charset="0"/>
              </a:rPr>
              <a:t>  thrust</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0070C1"/>
                </a:solidFill>
                <a:effectLst/>
                <a:latin typeface="Roboto Mono" pitchFamily="2" charset="0"/>
                <a:ea typeface="Roboto Mono" pitchFamily="2" charset="0"/>
                <a:cs typeface="Times New Roman" panose="02020603050405020304" pitchFamily="18" charset="0"/>
              </a:rPr>
              <a:t>device</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001080"/>
                </a:solidFill>
                <a:effectLst/>
                <a:latin typeface="Roboto Mono" pitchFamily="2" charset="0"/>
                <a:ea typeface="Roboto Mono" pitchFamily="2" charset="0"/>
                <a:cs typeface="Times New Roman" panose="02020603050405020304" pitchFamily="18" charset="0"/>
              </a:rPr>
              <a:t>sums</a:t>
            </a:r>
            <a:r>
              <a:rPr lang="en-US" sz="4400" kern="0" err="1">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begin</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001080"/>
                </a:solidFill>
                <a:effectLst/>
                <a:latin typeface="Roboto Mono" pitchFamily="2" charset="0"/>
                <a:ea typeface="Roboto Mono" pitchFamily="2" charset="0"/>
                <a:cs typeface="Times New Roman" panose="02020603050405020304" pitchFamily="18" charset="0"/>
              </a:rPr>
              <a:t>sums</a:t>
            </a:r>
            <a:r>
              <a:rPr lang="en-US" sz="4400" kern="0" err="1">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end</a:t>
            </a:r>
            <a:r>
              <a:rPr lang="en-US" sz="4400" kern="0">
                <a:solidFill>
                  <a:srgbClr val="3B3B3B"/>
                </a:solidFill>
                <a:effectLst/>
                <a:latin typeface="Roboto Mono" pitchFamily="2" charset="0"/>
                <a:ea typeface="Roboto Mono" pitchFamily="2" charset="0"/>
                <a:cs typeface="Times New Roman" panose="02020603050405020304" pitchFamily="18" charset="0"/>
              </a:rPr>
              <a:t>(), </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0000"/>
                </a:solidFill>
                <a:effectLst/>
                <a:latin typeface="Roboto Mono" pitchFamily="2" charset="0"/>
                <a:ea typeface="Roboto Mono" pitchFamily="2" charset="0"/>
                <a:cs typeface="Times New Roman" panose="02020603050405020304" pitchFamily="18" charset="0"/>
              </a:rPr>
              <a:t>=</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0000FF"/>
                </a:solidFill>
                <a:effectLst/>
                <a:latin typeface="Roboto Mono" pitchFamily="2" charset="0"/>
                <a:ea typeface="Roboto Mono" pitchFamily="2" charset="0"/>
                <a:cs typeface="Times New Roman" panose="02020603050405020304" pitchFamily="18" charset="0"/>
              </a:rPr>
              <a:t>__host__</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00FF"/>
                </a:solidFill>
                <a:effectLst/>
                <a:latin typeface="Roboto Mono" pitchFamily="2" charset="0"/>
                <a:ea typeface="Roboto Mono" pitchFamily="2" charset="0"/>
                <a:cs typeface="Times New Roman" panose="02020603050405020304" pitchFamily="18" charset="0"/>
              </a:rPr>
              <a:t>__device__</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0000FF"/>
                </a:solidFill>
                <a:effectLst/>
                <a:latin typeface="Roboto Mono" pitchFamily="2" charset="0"/>
                <a:ea typeface="Roboto Mono" pitchFamily="2" charset="0"/>
                <a:cs typeface="Times New Roman" panose="02020603050405020304" pitchFamily="18" charset="0"/>
              </a:rPr>
              <a:t>int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001080"/>
                </a:solidFill>
                <a:effectLst/>
                <a:latin typeface="Roboto Mono" pitchFamily="2" charset="0"/>
                <a:ea typeface="Roboto Mono" pitchFamily="2" charset="0"/>
                <a:cs typeface="Times New Roman" panose="02020603050405020304" pitchFamily="18" charset="0"/>
              </a:rPr>
              <a:t>row_id</a:t>
            </a:r>
            <a:r>
              <a:rPr lang="en-US" sz="4400" kern="0">
                <a:solidFill>
                  <a:srgbClr val="3B3B3B"/>
                </a:solidFill>
                <a:effectLst/>
                <a:latin typeface="Roboto Mono" pitchFamily="2" charset="0"/>
                <a:ea typeface="Roboto Mono" pitchFamily="2" charset="0"/>
                <a:cs typeface="Times New Roman" panose="02020603050405020304" pitchFamily="18" charset="0"/>
              </a:rPr>
              <a:t>) {</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00FF"/>
                </a:solidFill>
                <a:effectLst/>
                <a:latin typeface="Roboto Mono" pitchFamily="2" charset="0"/>
                <a:ea typeface="Roboto Mono" pitchFamily="2" charset="0"/>
                <a:cs typeface="Times New Roman" panose="02020603050405020304" pitchFamily="18" charset="0"/>
              </a:rPr>
              <a:t>float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1080"/>
                </a:solidFill>
                <a:effectLst/>
                <a:latin typeface="Roboto Mono" pitchFamily="2" charset="0"/>
                <a:ea typeface="Roboto Mono" pitchFamily="2" charset="0"/>
                <a:cs typeface="Times New Roman" panose="02020603050405020304" pitchFamily="18" charset="0"/>
              </a:rPr>
              <a:t>sum</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0000"/>
                </a:solidFill>
                <a:effectLst/>
                <a:latin typeface="Roboto Mono" pitchFamily="2" charset="0"/>
                <a:ea typeface="Roboto Mono" pitchFamily="2" charset="0"/>
                <a:cs typeface="Times New Roman" panose="02020603050405020304" pitchFamily="18" charset="0"/>
              </a:rPr>
              <a: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98658"/>
                </a:solidFill>
                <a:effectLst/>
                <a:latin typeface="Roboto Mono" pitchFamily="2" charset="0"/>
                <a:ea typeface="Roboto Mono" pitchFamily="2" charset="0"/>
                <a:cs typeface="Times New Roman" panose="02020603050405020304" pitchFamily="18" charset="0"/>
              </a:rPr>
              <a:t>0</a:t>
            </a:r>
            <a:r>
              <a:rPr lang="en-US" sz="4400" kern="0">
                <a:solidFill>
                  <a:srgbClr val="3B3B3B"/>
                </a:solidFill>
                <a:effectLst/>
                <a:latin typeface="Roboto Mono" pitchFamily="2" charset="0"/>
                <a:ea typeface="Roboto Mono" pitchFamily="2" charset="0"/>
                <a:cs typeface="Times New Roman" panose="02020603050405020304" pitchFamily="18" charset="0"/>
              </a:rPr>
              <a:t>;</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AF00DB"/>
                </a:solidFill>
                <a:effectLst/>
                <a:latin typeface="Roboto Mono" pitchFamily="2" charset="0"/>
                <a:ea typeface="Roboto Mono" pitchFamily="2" charset="0"/>
                <a:cs typeface="Times New Roman" panose="02020603050405020304" pitchFamily="18" charset="0"/>
              </a:rPr>
              <a:t>for</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00FF"/>
                </a:solidFill>
                <a:effectLst/>
                <a:latin typeface="Roboto Mono" pitchFamily="2" charset="0"/>
                <a:ea typeface="Roboto Mono" pitchFamily="2" charset="0"/>
                <a:cs typeface="Times New Roman" panose="02020603050405020304" pitchFamily="18" charset="0"/>
              </a:rPr>
              <a:t>int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1080"/>
                </a:solidFill>
                <a:effectLst/>
                <a:latin typeface="Roboto Mono" pitchFamily="2" charset="0"/>
                <a:ea typeface="Roboto Mono" pitchFamily="2" charset="0"/>
                <a:cs typeface="Times New Roman" panose="02020603050405020304" pitchFamily="18" charset="0"/>
              </a:rPr>
              <a:t>col</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0000"/>
                </a:solidFill>
                <a:effectLst/>
                <a:latin typeface="Roboto Mono" pitchFamily="2" charset="0"/>
                <a:ea typeface="Roboto Mono" pitchFamily="2" charset="0"/>
                <a:cs typeface="Times New Roman" panose="02020603050405020304" pitchFamily="18" charset="0"/>
              </a:rPr>
              <a: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98658"/>
                </a:solidFill>
                <a:effectLst/>
                <a:latin typeface="Roboto Mono" pitchFamily="2" charset="0"/>
                <a:ea typeface="Roboto Mono" pitchFamily="2" charset="0"/>
                <a:cs typeface="Times New Roman" panose="02020603050405020304" pitchFamily="18" charset="0"/>
              </a:rPr>
              <a:t>0</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1080"/>
                </a:solidFill>
                <a:effectLst/>
                <a:latin typeface="Roboto Mono" pitchFamily="2" charset="0"/>
                <a:ea typeface="Roboto Mono" pitchFamily="2" charset="0"/>
                <a:cs typeface="Times New Roman" panose="02020603050405020304" pitchFamily="18" charset="0"/>
              </a:rPr>
              <a:t>col</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0000"/>
                </a:solidFill>
                <a:effectLst/>
                <a:latin typeface="Roboto Mono" pitchFamily="2" charset="0"/>
                <a:ea typeface="Roboto Mono" pitchFamily="2" charset="0"/>
                <a:cs typeface="Times New Roman" panose="02020603050405020304" pitchFamily="18" charset="0"/>
              </a:rPr>
              <a:t>&lt;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70C1"/>
                </a:solidFill>
                <a:effectLst/>
                <a:latin typeface="Roboto Mono" pitchFamily="2" charset="0"/>
                <a:ea typeface="Roboto Mono" pitchFamily="2" charset="0"/>
                <a:cs typeface="Times New Roman" panose="02020603050405020304" pitchFamily="18" charset="0"/>
              </a:rPr>
              <a:t>width</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1080"/>
                </a:solidFill>
                <a:effectLst/>
                <a:latin typeface="Roboto Mono" pitchFamily="2" charset="0"/>
                <a:ea typeface="Roboto Mono" pitchFamily="2" charset="0"/>
                <a:cs typeface="Times New Roman" panose="02020603050405020304" pitchFamily="18" charset="0"/>
              </a:rPr>
              <a:t>col</a:t>
            </a:r>
            <a:r>
              <a:rPr lang="en-US" sz="4400" kern="0">
                <a:solidFill>
                  <a:srgbClr val="000000"/>
                </a:solidFill>
                <a:effectLst/>
                <a:latin typeface="Roboto Mono" pitchFamily="2" charset="0"/>
                <a:ea typeface="Roboto Mono" pitchFamily="2" charset="0"/>
                <a:cs typeface="Times New Roman" panose="02020603050405020304" pitchFamily="18" charset="0"/>
              </a:rPr>
              <a:t>++</a:t>
            </a:r>
            <a:r>
              <a:rPr lang="en-US" sz="4400" kern="0">
                <a:solidFill>
                  <a:srgbClr val="3B3B3B"/>
                </a:solidFill>
                <a:effectLst/>
                <a:latin typeface="Roboto Mono" pitchFamily="2" charset="0"/>
                <a:ea typeface="Roboto Mono" pitchFamily="2" charset="0"/>
                <a:cs typeface="Times New Roman" panose="02020603050405020304" pitchFamily="18" charset="0"/>
              </a:rPr>
              <a:t>) {</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1080"/>
                </a:solidFill>
                <a:effectLst/>
                <a:latin typeface="Roboto Mono" pitchFamily="2" charset="0"/>
                <a:ea typeface="Roboto Mono" pitchFamily="2" charset="0"/>
                <a:cs typeface="Times New Roman" panose="02020603050405020304" pitchFamily="18" charset="0"/>
              </a:rPr>
              <a:t>sum</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0000"/>
                </a:solidFill>
                <a:effectLst/>
                <a:latin typeface="Roboto Mono" pitchFamily="2" charset="0"/>
                <a:ea typeface="Roboto Mono" pitchFamily="2" charset="0"/>
                <a:cs typeface="Times New Roman" panose="02020603050405020304" pitchFamily="18" charset="0"/>
              </a:rPr>
              <a: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70C1"/>
                </a:solidFill>
                <a:effectLst/>
                <a:latin typeface="Roboto Mono" pitchFamily="2" charset="0"/>
                <a:ea typeface="Roboto Mono" pitchFamily="2" charset="0"/>
                <a:cs typeface="Times New Roman" panose="02020603050405020304" pitchFamily="18" charset="0"/>
              </a:rPr>
              <a:t>temp</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001080"/>
                </a:solidFill>
                <a:effectLst/>
                <a:latin typeface="Roboto Mono" pitchFamily="2" charset="0"/>
                <a:ea typeface="Roboto Mono" pitchFamily="2" charset="0"/>
                <a:cs typeface="Times New Roman" panose="02020603050405020304" pitchFamily="18" charset="0"/>
              </a:rPr>
              <a:t>row</a:t>
            </a:r>
            <a:r>
              <a:rPr lang="en-US" sz="4400" kern="0">
                <a:solidFill>
                  <a:srgbClr val="001080"/>
                </a:solidFill>
                <a:latin typeface="Roboto Mono" pitchFamily="2" charset="0"/>
                <a:ea typeface="Roboto Mono" pitchFamily="2" charset="0"/>
                <a:cs typeface="Times New Roman" panose="02020603050405020304" pitchFamily="18" charset="0"/>
              </a:rPr>
              <a: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1080"/>
                </a:solidFill>
                <a:effectLst/>
                <a:latin typeface="Roboto Mono" pitchFamily="2" charset="0"/>
                <a:ea typeface="Roboto Mono" pitchFamily="2" charset="0"/>
                <a:cs typeface="Times New Roman" panose="02020603050405020304" pitchFamily="18" charset="0"/>
              </a:rPr>
              <a:t>col</a:t>
            </a:r>
            <a:r>
              <a:rPr lang="en-US" sz="4400" kern="0">
                <a:solidFill>
                  <a:srgbClr val="3B3B3B"/>
                </a:solidFill>
                <a:effectLst/>
                <a:latin typeface="Roboto Mono" pitchFamily="2" charset="0"/>
                <a:ea typeface="Roboto Mono" pitchFamily="2" charset="0"/>
                <a:cs typeface="Times New Roman" panose="02020603050405020304" pitchFamily="18" charset="0"/>
              </a:rPr>
              <a:t>);</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AF00DB"/>
                </a:solidFill>
                <a:effectLst/>
                <a:latin typeface="Roboto Mono" pitchFamily="2" charset="0"/>
                <a:ea typeface="Roboto Mono" pitchFamily="2" charset="0"/>
                <a:cs typeface="Times New Roman" panose="02020603050405020304" pitchFamily="18" charset="0"/>
              </a:rPr>
              <a:t>return</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1080"/>
                </a:solidFill>
                <a:effectLst/>
                <a:latin typeface="Roboto Mono" pitchFamily="2" charset="0"/>
                <a:ea typeface="Roboto Mono" pitchFamily="2" charset="0"/>
                <a:cs typeface="Times New Roman" panose="02020603050405020304" pitchFamily="18" charset="0"/>
              </a:rPr>
              <a:t>sum</a:t>
            </a:r>
            <a:r>
              <a:rPr lang="en-US" sz="4400" kern="0">
                <a:solidFill>
                  <a:srgbClr val="3B3B3B"/>
                </a:solidFill>
                <a:effectLst/>
                <a:latin typeface="Roboto Mono" pitchFamily="2" charset="0"/>
                <a:ea typeface="Roboto Mono" pitchFamily="2" charset="0"/>
                <a:cs typeface="Times New Roman" panose="02020603050405020304" pitchFamily="18" charset="0"/>
              </a:rPr>
              <a:t>; </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endParaRPr lang="en-US" sz="4400" kern="100">
              <a:effectLst/>
              <a:latin typeface="Roboto Mono" pitchFamily="2" charset="0"/>
              <a:ea typeface="Roboto Mono" pitchFamily="2" charset="0"/>
              <a:cs typeface="Times New Roman" panose="02020603050405020304" pitchFamily="18" charset="0"/>
            </a:endParaRPr>
          </a:p>
        </p:txBody>
      </p:sp>
    </p:spTree>
    <p:extLst>
      <p:ext uri="{BB962C8B-B14F-4D97-AF65-F5344CB8AC3E}">
        <p14:creationId xmlns:p14="http://schemas.microsoft.com/office/powerpoint/2010/main" val="41807832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46496-9B63-4A6D-8879-3D919D3A282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C254C61-5426-9A30-66E8-9EE0154C5A4C}"/>
              </a:ext>
            </a:extLst>
          </p:cNvPr>
          <p:cNvSpPr>
            <a:spLocks noGrp="1"/>
          </p:cNvSpPr>
          <p:nvPr>
            <p:ph type="title"/>
          </p:nvPr>
        </p:nvSpPr>
        <p:spPr/>
        <p:txBody>
          <a:bodyPr/>
          <a:lstStyle/>
          <a:p>
            <a:r>
              <a:rPr lang="en-US"/>
              <a:t>Serial vs Parallel</a:t>
            </a:r>
          </a:p>
        </p:txBody>
      </p:sp>
      <p:sp>
        <p:nvSpPr>
          <p:cNvPr id="5" name="TextBox 4">
            <a:extLst>
              <a:ext uri="{FF2B5EF4-FFF2-40B4-BE49-F238E27FC236}">
                <a16:creationId xmlns:a16="http://schemas.microsoft.com/office/drawing/2014/main" id="{181167F9-1739-7F60-FDF0-609D83D0E6B7}"/>
              </a:ext>
            </a:extLst>
          </p:cNvPr>
          <p:cNvSpPr txBox="1"/>
          <p:nvPr/>
        </p:nvSpPr>
        <p:spPr>
          <a:xfrm>
            <a:off x="667040" y="6371853"/>
            <a:ext cx="15566923" cy="7865615"/>
          </a:xfrm>
          <a:prstGeom prst="rect">
            <a:avLst/>
          </a:prstGeom>
          <a:noFill/>
        </p:spPr>
        <p:txBody>
          <a:bodyPr wrap="square">
            <a:spAutoFit/>
          </a:bodyPr>
          <a:lstStyle/>
          <a:p>
            <a:pPr marL="0" marR="0">
              <a:lnSpc>
                <a:spcPct val="115000"/>
              </a:lnSpc>
              <a:spcAft>
                <a:spcPts val="800"/>
              </a:spcAft>
            </a:pPr>
            <a:r>
              <a:rPr lang="en-US" sz="4400" kern="0">
                <a:solidFill>
                  <a:srgbClr val="267F99"/>
                </a:solidFill>
                <a:effectLst/>
                <a:latin typeface="Roboto Mono" pitchFamily="2" charset="0"/>
                <a:ea typeface="Roboto Mono" pitchFamily="2" charset="0"/>
                <a:cs typeface="Times New Roman" panose="02020603050405020304" pitchFamily="18" charset="0"/>
              </a:rPr>
              <a:t>thrust</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795E26"/>
                </a:solidFill>
                <a:effectLst/>
                <a:latin typeface="Roboto Mono" pitchFamily="2" charset="0"/>
                <a:ea typeface="Roboto Mono" pitchFamily="2" charset="0"/>
                <a:cs typeface="Times New Roman" panose="02020603050405020304" pitchFamily="18" charset="0"/>
              </a:rPr>
              <a:t>tabulate</a:t>
            </a:r>
            <a:r>
              <a:rPr lang="en-US" sz="4400" kern="0">
                <a:solidFill>
                  <a:srgbClr val="3B3B3B"/>
                </a:solidFill>
                <a:effectLst/>
                <a:latin typeface="Roboto Mono" pitchFamily="2" charset="0"/>
                <a:ea typeface="Roboto Mono" pitchFamily="2" charset="0"/>
                <a:cs typeface="Times New Roman" panose="02020603050405020304" pitchFamily="18" charset="0"/>
              </a:rPr>
              <a:t>(</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267F99"/>
                </a:solidFill>
                <a:effectLst/>
                <a:latin typeface="Roboto Mono" pitchFamily="2" charset="0"/>
                <a:ea typeface="Roboto Mono" pitchFamily="2" charset="0"/>
                <a:cs typeface="Times New Roman" panose="02020603050405020304" pitchFamily="18" charset="0"/>
              </a:rPr>
              <a:t>  thrust</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0070C1"/>
                </a:solidFill>
                <a:effectLst/>
                <a:latin typeface="Roboto Mono" pitchFamily="2" charset="0"/>
                <a:ea typeface="Roboto Mono" pitchFamily="2" charset="0"/>
                <a:cs typeface="Times New Roman" panose="02020603050405020304" pitchFamily="18" charset="0"/>
              </a:rPr>
              <a:t>device</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001080"/>
                </a:solidFill>
                <a:effectLst/>
                <a:latin typeface="Roboto Mono" pitchFamily="2" charset="0"/>
                <a:ea typeface="Roboto Mono" pitchFamily="2" charset="0"/>
                <a:cs typeface="Times New Roman" panose="02020603050405020304" pitchFamily="18" charset="0"/>
              </a:rPr>
              <a:t>sums</a:t>
            </a:r>
            <a:r>
              <a:rPr lang="en-US" sz="4400" kern="0" err="1">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begin</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001080"/>
                </a:solidFill>
                <a:effectLst/>
                <a:latin typeface="Roboto Mono" pitchFamily="2" charset="0"/>
                <a:ea typeface="Roboto Mono" pitchFamily="2" charset="0"/>
                <a:cs typeface="Times New Roman" panose="02020603050405020304" pitchFamily="18" charset="0"/>
              </a:rPr>
              <a:t>sums</a:t>
            </a:r>
            <a:r>
              <a:rPr lang="en-US" sz="4400" kern="0" err="1">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end</a:t>
            </a:r>
            <a:r>
              <a:rPr lang="en-US" sz="4400" kern="0">
                <a:solidFill>
                  <a:srgbClr val="3B3B3B"/>
                </a:solidFill>
                <a:effectLst/>
                <a:latin typeface="Roboto Mono" pitchFamily="2" charset="0"/>
                <a:ea typeface="Roboto Mono" pitchFamily="2" charset="0"/>
                <a:cs typeface="Times New Roman" panose="02020603050405020304" pitchFamily="18" charset="0"/>
              </a:rPr>
              <a:t>(), </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0000"/>
                </a:solidFill>
                <a:effectLst/>
                <a:latin typeface="Roboto Mono" pitchFamily="2" charset="0"/>
                <a:ea typeface="Roboto Mono" pitchFamily="2" charset="0"/>
                <a:cs typeface="Times New Roman" panose="02020603050405020304" pitchFamily="18" charset="0"/>
              </a:rPr>
              <a:t>=</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0000FF"/>
                </a:solidFill>
                <a:effectLst/>
                <a:latin typeface="Roboto Mono" pitchFamily="2" charset="0"/>
                <a:ea typeface="Roboto Mono" pitchFamily="2" charset="0"/>
                <a:cs typeface="Times New Roman" panose="02020603050405020304" pitchFamily="18" charset="0"/>
              </a:rPr>
              <a:t>__host__</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00FF"/>
                </a:solidFill>
                <a:effectLst/>
                <a:latin typeface="Roboto Mono" pitchFamily="2" charset="0"/>
                <a:ea typeface="Roboto Mono" pitchFamily="2" charset="0"/>
                <a:cs typeface="Times New Roman" panose="02020603050405020304" pitchFamily="18" charset="0"/>
              </a:rPr>
              <a:t>__device__</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0000FF"/>
                </a:solidFill>
                <a:effectLst/>
                <a:latin typeface="Roboto Mono" pitchFamily="2" charset="0"/>
                <a:ea typeface="Roboto Mono" pitchFamily="2" charset="0"/>
                <a:cs typeface="Times New Roman" panose="02020603050405020304" pitchFamily="18" charset="0"/>
              </a:rPr>
              <a:t>int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001080"/>
                </a:solidFill>
                <a:effectLst/>
                <a:latin typeface="Roboto Mono" pitchFamily="2" charset="0"/>
                <a:ea typeface="Roboto Mono" pitchFamily="2" charset="0"/>
                <a:cs typeface="Times New Roman" panose="02020603050405020304" pitchFamily="18" charset="0"/>
              </a:rPr>
              <a:t>row_id</a:t>
            </a:r>
            <a:r>
              <a:rPr lang="en-US" sz="4400" kern="0">
                <a:solidFill>
                  <a:srgbClr val="3B3B3B"/>
                </a:solidFill>
                <a:effectLst/>
                <a:latin typeface="Roboto Mono" pitchFamily="2" charset="0"/>
                <a:ea typeface="Roboto Mono" pitchFamily="2" charset="0"/>
                <a:cs typeface="Times New Roman" panose="02020603050405020304" pitchFamily="18" charset="0"/>
              </a:rPr>
              <a:t>) {</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00FF"/>
                </a:solidFill>
                <a:effectLst/>
                <a:latin typeface="Roboto Mono" pitchFamily="2" charset="0"/>
                <a:ea typeface="Roboto Mono" pitchFamily="2" charset="0"/>
                <a:cs typeface="Times New Roman" panose="02020603050405020304" pitchFamily="18" charset="0"/>
              </a:rPr>
              <a:t>float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1080"/>
                </a:solidFill>
                <a:effectLst/>
                <a:latin typeface="Roboto Mono" pitchFamily="2" charset="0"/>
                <a:ea typeface="Roboto Mono" pitchFamily="2" charset="0"/>
                <a:cs typeface="Times New Roman" panose="02020603050405020304" pitchFamily="18" charset="0"/>
              </a:rPr>
              <a:t>sum</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0000"/>
                </a:solidFill>
                <a:effectLst/>
                <a:latin typeface="Roboto Mono" pitchFamily="2" charset="0"/>
                <a:ea typeface="Roboto Mono" pitchFamily="2" charset="0"/>
                <a:cs typeface="Times New Roman" panose="02020603050405020304" pitchFamily="18" charset="0"/>
              </a:rPr>
              <a: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98658"/>
                </a:solidFill>
                <a:effectLst/>
                <a:latin typeface="Roboto Mono" pitchFamily="2" charset="0"/>
                <a:ea typeface="Roboto Mono" pitchFamily="2" charset="0"/>
                <a:cs typeface="Times New Roman" panose="02020603050405020304" pitchFamily="18" charset="0"/>
              </a:rPr>
              <a:t>0</a:t>
            </a:r>
            <a:r>
              <a:rPr lang="en-US" sz="4400" kern="0">
                <a:solidFill>
                  <a:srgbClr val="3B3B3B"/>
                </a:solidFill>
                <a:effectLst/>
                <a:latin typeface="Roboto Mono" pitchFamily="2" charset="0"/>
                <a:ea typeface="Roboto Mono" pitchFamily="2" charset="0"/>
                <a:cs typeface="Times New Roman" panose="02020603050405020304" pitchFamily="18" charset="0"/>
              </a:rPr>
              <a:t>;</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AF00DB"/>
                </a:solidFill>
                <a:effectLst/>
                <a:latin typeface="Roboto Mono" pitchFamily="2" charset="0"/>
                <a:ea typeface="Roboto Mono" pitchFamily="2" charset="0"/>
                <a:cs typeface="Times New Roman" panose="02020603050405020304" pitchFamily="18" charset="0"/>
              </a:rPr>
              <a:t>for</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00FF"/>
                </a:solidFill>
                <a:effectLst/>
                <a:latin typeface="Roboto Mono" pitchFamily="2" charset="0"/>
                <a:ea typeface="Roboto Mono" pitchFamily="2" charset="0"/>
                <a:cs typeface="Times New Roman" panose="02020603050405020304" pitchFamily="18" charset="0"/>
              </a:rPr>
              <a:t>int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1080"/>
                </a:solidFill>
                <a:effectLst/>
                <a:latin typeface="Roboto Mono" pitchFamily="2" charset="0"/>
                <a:ea typeface="Roboto Mono" pitchFamily="2" charset="0"/>
                <a:cs typeface="Times New Roman" panose="02020603050405020304" pitchFamily="18" charset="0"/>
              </a:rPr>
              <a:t>col</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0000"/>
                </a:solidFill>
                <a:effectLst/>
                <a:latin typeface="Roboto Mono" pitchFamily="2" charset="0"/>
                <a:ea typeface="Roboto Mono" pitchFamily="2" charset="0"/>
                <a:cs typeface="Times New Roman" panose="02020603050405020304" pitchFamily="18" charset="0"/>
              </a:rPr>
              <a: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98658"/>
                </a:solidFill>
                <a:effectLst/>
                <a:latin typeface="Roboto Mono" pitchFamily="2" charset="0"/>
                <a:ea typeface="Roboto Mono" pitchFamily="2" charset="0"/>
                <a:cs typeface="Times New Roman" panose="02020603050405020304" pitchFamily="18" charset="0"/>
              </a:rPr>
              <a:t>0</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1080"/>
                </a:solidFill>
                <a:effectLst/>
                <a:latin typeface="Roboto Mono" pitchFamily="2" charset="0"/>
                <a:ea typeface="Roboto Mono" pitchFamily="2" charset="0"/>
                <a:cs typeface="Times New Roman" panose="02020603050405020304" pitchFamily="18" charset="0"/>
              </a:rPr>
              <a:t>col</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0000"/>
                </a:solidFill>
                <a:effectLst/>
                <a:latin typeface="Roboto Mono" pitchFamily="2" charset="0"/>
                <a:ea typeface="Roboto Mono" pitchFamily="2" charset="0"/>
                <a:cs typeface="Times New Roman" panose="02020603050405020304" pitchFamily="18" charset="0"/>
              </a:rPr>
              <a:t>&lt;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70C1"/>
                </a:solidFill>
                <a:effectLst/>
                <a:latin typeface="Roboto Mono" pitchFamily="2" charset="0"/>
                <a:ea typeface="Roboto Mono" pitchFamily="2" charset="0"/>
                <a:cs typeface="Times New Roman" panose="02020603050405020304" pitchFamily="18" charset="0"/>
              </a:rPr>
              <a:t>width</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1080"/>
                </a:solidFill>
                <a:effectLst/>
                <a:latin typeface="Roboto Mono" pitchFamily="2" charset="0"/>
                <a:ea typeface="Roboto Mono" pitchFamily="2" charset="0"/>
                <a:cs typeface="Times New Roman" panose="02020603050405020304" pitchFamily="18" charset="0"/>
              </a:rPr>
              <a:t>col</a:t>
            </a:r>
            <a:r>
              <a:rPr lang="en-US" sz="4400" kern="0">
                <a:solidFill>
                  <a:srgbClr val="000000"/>
                </a:solidFill>
                <a:effectLst/>
                <a:latin typeface="Roboto Mono" pitchFamily="2" charset="0"/>
                <a:ea typeface="Roboto Mono" pitchFamily="2" charset="0"/>
                <a:cs typeface="Times New Roman" panose="02020603050405020304" pitchFamily="18" charset="0"/>
              </a:rPr>
              <a:t>++</a:t>
            </a:r>
            <a:r>
              <a:rPr lang="en-US" sz="4400" kern="0">
                <a:solidFill>
                  <a:srgbClr val="3B3B3B"/>
                </a:solidFill>
                <a:effectLst/>
                <a:latin typeface="Roboto Mono" pitchFamily="2" charset="0"/>
                <a:ea typeface="Roboto Mono" pitchFamily="2" charset="0"/>
                <a:cs typeface="Times New Roman" panose="02020603050405020304" pitchFamily="18" charset="0"/>
              </a:rPr>
              <a:t>) {</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1080"/>
                </a:solidFill>
                <a:effectLst/>
                <a:latin typeface="Roboto Mono" pitchFamily="2" charset="0"/>
                <a:ea typeface="Roboto Mono" pitchFamily="2" charset="0"/>
                <a:cs typeface="Times New Roman" panose="02020603050405020304" pitchFamily="18" charset="0"/>
              </a:rPr>
              <a:t>sum</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0000"/>
                </a:solidFill>
                <a:effectLst/>
                <a:latin typeface="Roboto Mono" pitchFamily="2" charset="0"/>
                <a:ea typeface="Roboto Mono" pitchFamily="2" charset="0"/>
                <a:cs typeface="Times New Roman" panose="02020603050405020304" pitchFamily="18" charset="0"/>
              </a:rPr>
              <a: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70C1"/>
                </a:solidFill>
                <a:effectLst/>
                <a:latin typeface="Roboto Mono" pitchFamily="2" charset="0"/>
                <a:ea typeface="Roboto Mono" pitchFamily="2" charset="0"/>
                <a:cs typeface="Times New Roman" panose="02020603050405020304" pitchFamily="18" charset="0"/>
              </a:rPr>
              <a:t>temp</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001080"/>
                </a:solidFill>
                <a:effectLst/>
                <a:latin typeface="Roboto Mono" pitchFamily="2" charset="0"/>
                <a:ea typeface="Roboto Mono" pitchFamily="2" charset="0"/>
                <a:cs typeface="Times New Roman" panose="02020603050405020304" pitchFamily="18" charset="0"/>
              </a:rPr>
              <a:t>row</a:t>
            </a:r>
            <a:r>
              <a:rPr lang="en-US" sz="4400" kern="0">
                <a:solidFill>
                  <a:srgbClr val="001080"/>
                </a:solidFill>
                <a:latin typeface="Roboto Mono" pitchFamily="2" charset="0"/>
                <a:ea typeface="Roboto Mono" pitchFamily="2" charset="0"/>
                <a:cs typeface="Times New Roman" panose="02020603050405020304" pitchFamily="18" charset="0"/>
              </a:rPr>
              <a: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1080"/>
                </a:solidFill>
                <a:effectLst/>
                <a:latin typeface="Roboto Mono" pitchFamily="2" charset="0"/>
                <a:ea typeface="Roboto Mono" pitchFamily="2" charset="0"/>
                <a:cs typeface="Times New Roman" panose="02020603050405020304" pitchFamily="18" charset="0"/>
              </a:rPr>
              <a:t>col</a:t>
            </a:r>
            <a:r>
              <a:rPr lang="en-US" sz="4400" kern="0">
                <a:solidFill>
                  <a:srgbClr val="3B3B3B"/>
                </a:solidFill>
                <a:effectLst/>
                <a:latin typeface="Roboto Mono" pitchFamily="2" charset="0"/>
                <a:ea typeface="Roboto Mono" pitchFamily="2" charset="0"/>
                <a:cs typeface="Times New Roman" panose="02020603050405020304" pitchFamily="18" charset="0"/>
              </a:rPr>
              <a:t>);</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AF00DB"/>
                </a:solidFill>
                <a:effectLst/>
                <a:latin typeface="Roboto Mono" pitchFamily="2" charset="0"/>
                <a:ea typeface="Roboto Mono" pitchFamily="2" charset="0"/>
                <a:cs typeface="Times New Roman" panose="02020603050405020304" pitchFamily="18" charset="0"/>
              </a:rPr>
              <a:t>return</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1080"/>
                </a:solidFill>
                <a:effectLst/>
                <a:latin typeface="Roboto Mono" pitchFamily="2" charset="0"/>
                <a:ea typeface="Roboto Mono" pitchFamily="2" charset="0"/>
                <a:cs typeface="Times New Roman" panose="02020603050405020304" pitchFamily="18" charset="0"/>
              </a:rPr>
              <a:t>sum</a:t>
            </a:r>
            <a:r>
              <a:rPr lang="en-US" sz="4400" kern="0">
                <a:solidFill>
                  <a:srgbClr val="3B3B3B"/>
                </a:solidFill>
                <a:effectLst/>
                <a:latin typeface="Roboto Mono" pitchFamily="2" charset="0"/>
                <a:ea typeface="Roboto Mono" pitchFamily="2" charset="0"/>
                <a:cs typeface="Times New Roman" panose="02020603050405020304" pitchFamily="18" charset="0"/>
              </a:rPr>
              <a:t>; </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endParaRPr lang="en-US" sz="4400" kern="100">
              <a:effectLst/>
              <a:latin typeface="Roboto Mono" pitchFamily="2" charset="0"/>
              <a:ea typeface="Roboto Mono" pitchFamily="2" charset="0"/>
              <a:cs typeface="Times New Roman" panose="02020603050405020304" pitchFamily="18" charset="0"/>
            </a:endParaRPr>
          </a:p>
        </p:txBody>
      </p:sp>
      <p:sp>
        <p:nvSpPr>
          <p:cNvPr id="7" name="TextBox 6">
            <a:extLst>
              <a:ext uri="{FF2B5EF4-FFF2-40B4-BE49-F238E27FC236}">
                <a16:creationId xmlns:a16="http://schemas.microsoft.com/office/drawing/2014/main" id="{C29D5D78-696A-F1CC-ED47-2A6D65E282D1}"/>
              </a:ext>
            </a:extLst>
          </p:cNvPr>
          <p:cNvSpPr txBox="1"/>
          <p:nvPr/>
        </p:nvSpPr>
        <p:spPr>
          <a:xfrm>
            <a:off x="667040" y="16206415"/>
            <a:ext cx="26068829" cy="2862322"/>
          </a:xfrm>
          <a:prstGeom prst="rect">
            <a:avLst/>
          </a:prstGeom>
          <a:noFill/>
        </p:spPr>
        <p:txBody>
          <a:bodyPr wrap="square" rtlCol="0">
            <a:spAutoFit/>
          </a:bodyPr>
          <a:lstStyle/>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Code on GPU does not magically become parallel</a:t>
            </a:r>
          </a:p>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This means that the code in lambda function is serial</a:t>
            </a:r>
          </a:p>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This prevents GPU from doing what it’s good at – massive parallelism</a:t>
            </a:r>
          </a:p>
        </p:txBody>
      </p:sp>
      <p:pic>
        <p:nvPicPr>
          <p:cNvPr id="8" name="Picture 7" descr="A black board with numbers and arrows&#10;&#10;Description automatically generated">
            <a:extLst>
              <a:ext uri="{FF2B5EF4-FFF2-40B4-BE49-F238E27FC236}">
                <a16:creationId xmlns:a16="http://schemas.microsoft.com/office/drawing/2014/main" id="{4336D863-C9A4-6A07-0C5A-BF9D857CDE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2842" y="4438606"/>
            <a:ext cx="18892771" cy="9798862"/>
          </a:xfrm>
          <a:prstGeom prst="rect">
            <a:avLst/>
          </a:prstGeom>
        </p:spPr>
      </p:pic>
    </p:spTree>
    <p:extLst>
      <p:ext uri="{BB962C8B-B14F-4D97-AF65-F5344CB8AC3E}">
        <p14:creationId xmlns:p14="http://schemas.microsoft.com/office/powerpoint/2010/main" val="28163608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0D448E-F6B7-62C8-D884-AE2E9E2A2CB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6C402FD-CCD6-4B75-C66E-E777CFAB2709}"/>
              </a:ext>
            </a:extLst>
          </p:cNvPr>
          <p:cNvSpPr>
            <a:spLocks noGrp="1"/>
          </p:cNvSpPr>
          <p:nvPr>
            <p:ph type="title"/>
          </p:nvPr>
        </p:nvSpPr>
        <p:spPr/>
        <p:txBody>
          <a:bodyPr/>
          <a:lstStyle/>
          <a:p>
            <a:r>
              <a:rPr lang="en-US"/>
              <a:t>Serial vs Parallel</a:t>
            </a:r>
          </a:p>
        </p:txBody>
      </p:sp>
      <p:sp>
        <p:nvSpPr>
          <p:cNvPr id="8" name="TextBox 7">
            <a:extLst>
              <a:ext uri="{FF2B5EF4-FFF2-40B4-BE49-F238E27FC236}">
                <a16:creationId xmlns:a16="http://schemas.microsoft.com/office/drawing/2014/main" id="{36363D77-2DC6-1CC2-C7A6-777FCF732666}"/>
              </a:ext>
            </a:extLst>
          </p:cNvPr>
          <p:cNvSpPr txBox="1"/>
          <p:nvPr/>
        </p:nvSpPr>
        <p:spPr>
          <a:xfrm>
            <a:off x="19685084" y="6056353"/>
            <a:ext cx="15968980" cy="12095619"/>
          </a:xfrm>
          <a:prstGeom prst="rect">
            <a:avLst/>
          </a:prstGeom>
          <a:noFill/>
        </p:spPr>
        <p:txBody>
          <a:bodyPr wrap="square" rtlCol="0">
            <a:spAutoFit/>
          </a:bodyPr>
          <a:lstStyle/>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Observe how all values we want to reduce have common row</a:t>
            </a:r>
          </a:p>
          <a:p>
            <a:pPr>
              <a:buClr>
                <a:schemeClr val="tx2"/>
              </a:buClr>
            </a:pPr>
            <a:endParaRPr lang="en-US" sz="6000">
              <a:solidFill>
                <a:schemeClr val="bg1"/>
              </a:solidFill>
              <a:latin typeface="NVIDIA Sans" panose="020B0503020203020204" pitchFamily="34" charset="0"/>
              <a:cs typeface="NVIDIA Sans" panose="020B0503020203020204" pitchFamily="34" charset="0"/>
            </a:endParaRPr>
          </a:p>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Another non-standard Thrust algorithm is a generalization of reduction called: </a:t>
            </a:r>
            <a:r>
              <a:rPr lang="en-US" sz="6000" kern="0">
                <a:solidFill>
                  <a:srgbClr val="267F99"/>
                </a:solidFill>
                <a:effectLst/>
                <a:latin typeface="Roboto Mono" pitchFamily="2" charset="0"/>
                <a:ea typeface="Roboto Mono" pitchFamily="2" charset="0"/>
                <a:cs typeface="Times New Roman" panose="02020603050405020304" pitchFamily="18" charset="0"/>
              </a:rPr>
              <a:t>thrust</a:t>
            </a:r>
            <a:r>
              <a:rPr lang="en-US" sz="6000" kern="0">
                <a:solidFill>
                  <a:srgbClr val="3B3B3B"/>
                </a:solidFill>
                <a:effectLst/>
                <a:latin typeface="Roboto Mono" pitchFamily="2" charset="0"/>
                <a:ea typeface="Roboto Mono" pitchFamily="2" charset="0"/>
                <a:cs typeface="Times New Roman" panose="02020603050405020304" pitchFamily="18" charset="0"/>
              </a:rPr>
              <a:t>::</a:t>
            </a:r>
            <a:r>
              <a:rPr lang="en-US" sz="6000" kern="0" err="1">
                <a:solidFill>
                  <a:srgbClr val="795E26"/>
                </a:solidFill>
                <a:effectLst/>
                <a:latin typeface="Roboto Mono" pitchFamily="2" charset="0"/>
                <a:ea typeface="Roboto Mono" pitchFamily="2" charset="0"/>
                <a:cs typeface="Times New Roman" panose="02020603050405020304" pitchFamily="18" charset="0"/>
              </a:rPr>
              <a:t>reduce_by_key</a:t>
            </a:r>
            <a:endParaRPr lang="en-US" sz="6000" kern="0">
              <a:solidFill>
                <a:srgbClr val="795E26"/>
              </a:solidFill>
              <a:effectLst/>
              <a:latin typeface="Roboto Mono" pitchFamily="2" charset="0"/>
              <a:ea typeface="Roboto Mono" pitchFamily="2" charset="0"/>
              <a:cs typeface="Times New Roman" panose="02020603050405020304" pitchFamily="18" charset="0"/>
            </a:endParaRPr>
          </a:p>
          <a:p>
            <a:pPr>
              <a:buClr>
                <a:schemeClr val="tx2"/>
              </a:buClr>
            </a:pPr>
            <a:endParaRPr lang="en-US" sz="6000" kern="0">
              <a:solidFill>
                <a:srgbClr val="795E26"/>
              </a:solidFill>
              <a:effectLst/>
              <a:latin typeface="Roboto Mono" pitchFamily="2" charset="0"/>
              <a:ea typeface="Roboto Mono" pitchFamily="2" charset="0"/>
              <a:cs typeface="Times New Roman" panose="02020603050405020304" pitchFamily="18" charset="0"/>
            </a:endParaRPr>
          </a:p>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It reduces values in groups of consecutive keys that are equal</a:t>
            </a:r>
          </a:p>
          <a:p>
            <a:pPr marL="857250" indent="-85725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This algorithm provides better parallelism than our solution, because it’d associate many threads with each row</a:t>
            </a:r>
          </a:p>
        </p:txBody>
      </p:sp>
      <p:pic>
        <p:nvPicPr>
          <p:cNvPr id="6" name="Picture 5" descr="A screenshot of a computer&#10;&#10;Description automatically generated">
            <a:extLst>
              <a:ext uri="{FF2B5EF4-FFF2-40B4-BE49-F238E27FC236}">
                <a16:creationId xmlns:a16="http://schemas.microsoft.com/office/drawing/2014/main" id="{1C721D19-CC38-170A-8FA1-71DA50F2F92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2175" y="3433032"/>
            <a:ext cx="16211240" cy="16390700"/>
          </a:xfrm>
          <a:prstGeom prst="rect">
            <a:avLst/>
          </a:prstGeom>
        </p:spPr>
      </p:pic>
    </p:spTree>
    <p:extLst>
      <p:ext uri="{BB962C8B-B14F-4D97-AF65-F5344CB8AC3E}">
        <p14:creationId xmlns:p14="http://schemas.microsoft.com/office/powerpoint/2010/main" val="32124940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D18106-7628-A4DD-5225-11414DACECA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C0B7BE2-9C92-7297-6030-882203B96C0F}"/>
              </a:ext>
            </a:extLst>
          </p:cNvPr>
          <p:cNvSpPr>
            <a:spLocks noGrp="1"/>
          </p:cNvSpPr>
          <p:nvPr>
            <p:ph type="title"/>
          </p:nvPr>
        </p:nvSpPr>
        <p:spPr/>
        <p:txBody>
          <a:bodyPr/>
          <a:lstStyle/>
          <a:p>
            <a:r>
              <a:rPr lang="en-US"/>
              <a:t>Serial vs Parallel</a:t>
            </a:r>
          </a:p>
        </p:txBody>
      </p:sp>
      <p:sp>
        <p:nvSpPr>
          <p:cNvPr id="3" name="TextBox 2">
            <a:extLst>
              <a:ext uri="{FF2B5EF4-FFF2-40B4-BE49-F238E27FC236}">
                <a16:creationId xmlns:a16="http://schemas.microsoft.com/office/drawing/2014/main" id="{E64B8DE3-95F0-DCD4-A482-30E0D69CEFCC}"/>
              </a:ext>
            </a:extLst>
          </p:cNvPr>
          <p:cNvSpPr txBox="1"/>
          <p:nvPr/>
        </p:nvSpPr>
        <p:spPr>
          <a:xfrm>
            <a:off x="1729409" y="5764197"/>
            <a:ext cx="20077044" cy="3459280"/>
          </a:xfrm>
          <a:prstGeom prst="rect">
            <a:avLst/>
          </a:prstGeom>
          <a:noFill/>
        </p:spPr>
        <p:txBody>
          <a:bodyPr wrap="square">
            <a:spAutoFit/>
          </a:bodyPr>
          <a:lstStyle/>
          <a:p>
            <a:pPr marL="0" marR="0">
              <a:lnSpc>
                <a:spcPct val="115000"/>
              </a:lnSpc>
              <a:spcAft>
                <a:spcPts val="800"/>
              </a:spcAft>
            </a:pPr>
            <a:r>
              <a:rPr lang="en-US" sz="4400" kern="0">
                <a:solidFill>
                  <a:srgbClr val="267F99"/>
                </a:solidFill>
                <a:effectLst/>
                <a:latin typeface="Roboto Mono" pitchFamily="2" charset="0"/>
                <a:ea typeface="Roboto Mono" pitchFamily="2" charset="0"/>
                <a:cs typeface="Times New Roman" panose="02020603050405020304" pitchFamily="18" charset="0"/>
              </a:rPr>
              <a:t>thrust</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3B3B3B"/>
                </a:solidFill>
                <a:effectLst/>
                <a:latin typeface="Roboto Mono" pitchFamily="2" charset="0"/>
                <a:ea typeface="Roboto Mono" pitchFamily="2" charset="0"/>
                <a:cs typeface="Times New Roman" panose="02020603050405020304" pitchFamily="18" charset="0"/>
              </a:rPr>
              <a:t>universal_vector</a:t>
            </a:r>
            <a:r>
              <a:rPr lang="en-US" sz="4400" kern="0">
                <a:solidFill>
                  <a:srgbClr val="000000"/>
                </a:solidFill>
                <a:effectLst/>
                <a:latin typeface="Roboto Mono" pitchFamily="2" charset="0"/>
                <a:ea typeface="Roboto Mono" pitchFamily="2" charset="0"/>
                <a:cs typeface="Times New Roman" panose="02020603050405020304" pitchFamily="18" charset="0"/>
              </a:rPr>
              <a:t>&lt;</a:t>
            </a:r>
            <a:r>
              <a:rPr lang="en-US" sz="4400" kern="0">
                <a:solidFill>
                  <a:srgbClr val="0000FF"/>
                </a:solidFill>
                <a:effectLst/>
                <a:latin typeface="Roboto Mono" pitchFamily="2" charset="0"/>
                <a:ea typeface="Roboto Mono" pitchFamily="2" charset="0"/>
                <a:cs typeface="Times New Roman" panose="02020603050405020304" pitchFamily="18" charset="0"/>
              </a:rPr>
              <a:t>float</a:t>
            </a:r>
            <a:r>
              <a:rPr lang="en-US" sz="4400" kern="0">
                <a:solidFill>
                  <a:srgbClr val="000000"/>
                </a:solidFill>
                <a:effectLst/>
                <a:latin typeface="Roboto Mono" pitchFamily="2" charset="0"/>
                <a:ea typeface="Roboto Mono" pitchFamily="2" charset="0"/>
                <a:cs typeface="Times New Roman" panose="02020603050405020304" pitchFamily="18" charset="0"/>
              </a:rPr>
              <a:t>&gt;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795E26"/>
                </a:solidFill>
                <a:effectLst/>
                <a:latin typeface="Roboto Mono" pitchFamily="2" charset="0"/>
                <a:ea typeface="Roboto Mono" pitchFamily="2" charset="0"/>
                <a:cs typeface="Times New Roman" panose="02020603050405020304" pitchFamily="18" charset="0"/>
              </a:rPr>
              <a:t>row_ids</a:t>
            </a:r>
            <a:r>
              <a:rPr lang="en-US" sz="4400" kern="0">
                <a:solidFill>
                  <a:srgbClr val="3B3B3B"/>
                </a:solidFill>
                <a:effectLst/>
                <a:latin typeface="Roboto Mono" pitchFamily="2" charset="0"/>
                <a:ea typeface="Roboto Mono" pitchFamily="2" charset="0"/>
                <a:cs typeface="Times New Roman" panose="02020603050405020304" pitchFamily="18" charset="0"/>
              </a:rPr>
              <a:t>(height </a:t>
            </a:r>
            <a:r>
              <a:rPr lang="en-US" sz="4400" kern="0">
                <a:solidFill>
                  <a:srgbClr val="000000"/>
                </a:solidFill>
                <a:effectLst/>
                <a:latin typeface="Roboto Mono" pitchFamily="2" charset="0"/>
                <a:ea typeface="Roboto Mono" pitchFamily="2" charset="0"/>
                <a:cs typeface="Times New Roman" panose="02020603050405020304" pitchFamily="18" charset="0"/>
              </a:rPr>
              <a:t>*</a:t>
            </a:r>
            <a:r>
              <a:rPr lang="en-US" sz="4400" kern="0">
                <a:solidFill>
                  <a:srgbClr val="3B3B3B"/>
                </a:solidFill>
                <a:effectLst/>
                <a:latin typeface="Roboto Mono" pitchFamily="2" charset="0"/>
                <a:ea typeface="Roboto Mono" pitchFamily="2" charset="0"/>
                <a:cs typeface="Times New Roman" panose="02020603050405020304" pitchFamily="18" charset="0"/>
              </a:rPr>
              <a:t> width);</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267F99"/>
                </a:solidFill>
                <a:effectLst/>
                <a:latin typeface="Roboto Mono" pitchFamily="2" charset="0"/>
                <a:ea typeface="Roboto Mono" pitchFamily="2" charset="0"/>
                <a:cs typeface="Times New Roman" panose="02020603050405020304" pitchFamily="18" charset="0"/>
              </a:rPr>
              <a:t>thrust</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795E26"/>
                </a:solidFill>
                <a:effectLst/>
                <a:latin typeface="Roboto Mono" pitchFamily="2" charset="0"/>
                <a:ea typeface="Roboto Mono" pitchFamily="2" charset="0"/>
                <a:cs typeface="Times New Roman" panose="02020603050405020304" pitchFamily="18" charset="0"/>
              </a:rPr>
              <a:t>tabulate</a:t>
            </a:r>
            <a:r>
              <a:rPr lang="en-US" sz="4400" kern="0">
                <a:solidFill>
                  <a:srgbClr val="3B3B3B"/>
                </a:solidFill>
                <a:effectLst/>
                <a:latin typeface="Roboto Mono" pitchFamily="2" charset="0"/>
                <a:ea typeface="Roboto Mono" pitchFamily="2" charset="0"/>
                <a:cs typeface="Times New Roman" panose="02020603050405020304" pitchFamily="18" charset="0"/>
              </a:rPr>
              <a:t>(</a:t>
            </a:r>
          </a:p>
          <a:p>
            <a:pPr marL="0" marR="0">
              <a:lnSpc>
                <a:spcPct val="115000"/>
              </a:lnSpc>
              <a:spcAft>
                <a:spcPts val="800"/>
              </a:spcAft>
            </a:pPr>
            <a:r>
              <a:rPr lang="en-US" sz="4400" kern="0">
                <a:solidFill>
                  <a:srgbClr val="3B3B3B"/>
                </a:solidFill>
                <a:latin typeface="Roboto Mono" pitchFamily="2" charset="0"/>
                <a:ea typeface="Roboto Mono" pitchFamily="2" charset="0"/>
                <a:cs typeface="Times New Roman" panose="02020603050405020304" pitchFamily="18" charset="0"/>
              </a:rPr>
              <a:t>  </a:t>
            </a:r>
            <a:r>
              <a:rPr lang="en-US" sz="4400" kern="0" err="1">
                <a:solidFill>
                  <a:srgbClr val="001080"/>
                </a:solidFill>
                <a:effectLst/>
                <a:latin typeface="Roboto Mono" pitchFamily="2" charset="0"/>
                <a:ea typeface="Roboto Mono" pitchFamily="2" charset="0"/>
                <a:cs typeface="Times New Roman" panose="02020603050405020304" pitchFamily="18" charset="0"/>
              </a:rPr>
              <a:t>row_ids</a:t>
            </a:r>
            <a:r>
              <a:rPr lang="en-US" sz="4400" kern="0" err="1">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begin</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001080"/>
                </a:solidFill>
                <a:effectLst/>
                <a:latin typeface="Roboto Mono" pitchFamily="2" charset="0"/>
                <a:ea typeface="Roboto Mono" pitchFamily="2" charset="0"/>
                <a:cs typeface="Times New Roman" panose="02020603050405020304" pitchFamily="18" charset="0"/>
              </a:rPr>
              <a:t>row_ids</a:t>
            </a:r>
            <a:r>
              <a:rPr lang="en-US" sz="4400" kern="0" err="1">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end</a:t>
            </a:r>
            <a:r>
              <a:rPr lang="en-US" sz="4400" kern="0">
                <a:solidFill>
                  <a:srgbClr val="3B3B3B"/>
                </a:solidFill>
                <a:effectLst/>
                <a:latin typeface="Roboto Mono" pitchFamily="2" charset="0"/>
                <a:ea typeface="Roboto Mono" pitchFamily="2" charset="0"/>
                <a:cs typeface="Times New Roman" panose="02020603050405020304" pitchFamily="18" charset="0"/>
              </a:rPr>
              <a:t>(), </a:t>
            </a:r>
          </a:p>
          <a:p>
            <a:pPr marL="0" marR="0">
              <a:lnSpc>
                <a:spcPct val="115000"/>
              </a:lnSpc>
              <a:spcAft>
                <a:spcPts val="800"/>
              </a:spcAft>
            </a:pPr>
            <a:r>
              <a:rPr lang="en-US" sz="4400" kern="0">
                <a:solidFill>
                  <a:srgbClr val="3B3B3B"/>
                </a:solidFill>
                <a:latin typeface="Roboto Mono" pitchFamily="2" charset="0"/>
                <a:ea typeface="Roboto Mono" pitchFamily="2" charset="0"/>
                <a:cs typeface="Times New Roman" panose="02020603050405020304" pitchFamily="18" charset="0"/>
              </a:rPr>
              <a:t>  </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000000"/>
                </a:solidFill>
                <a:effectLst/>
                <a:latin typeface="Roboto Mono" pitchFamily="2" charset="0"/>
                <a:ea typeface="Roboto Mono" pitchFamily="2" charset="0"/>
                <a:cs typeface="Times New Roman" panose="02020603050405020304" pitchFamily="18" charset="0"/>
              </a:rPr>
              <a:t>=</a:t>
            </a:r>
            <a:r>
              <a:rPr lang="en-US" sz="4400" kern="0">
                <a:solidFill>
                  <a:srgbClr val="3B3B3B"/>
                </a:solidFill>
                <a:effectLst/>
                <a:latin typeface="Roboto Mono" pitchFamily="2" charset="0"/>
                <a:ea typeface="Roboto Mono" pitchFamily="2" charset="0"/>
                <a:cs typeface="Times New Roman" panose="02020603050405020304" pitchFamily="18" charset="0"/>
              </a:rPr>
              <a:t>]__host__ __device__(</a:t>
            </a:r>
            <a:r>
              <a:rPr lang="en-US" sz="4400" kern="0">
                <a:solidFill>
                  <a:srgbClr val="0000FF"/>
                </a:solidFill>
                <a:effectLst/>
                <a:latin typeface="Roboto Mono" pitchFamily="2" charset="0"/>
                <a:ea typeface="Roboto Mono" pitchFamily="2" charset="0"/>
                <a:cs typeface="Times New Roman" panose="02020603050405020304" pitchFamily="18" charset="0"/>
              </a:rPr>
              <a:t>int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001080"/>
                </a:solidFill>
                <a:effectLst/>
                <a:latin typeface="Roboto Mono" pitchFamily="2" charset="0"/>
                <a:ea typeface="Roboto Mono" pitchFamily="2" charset="0"/>
                <a:cs typeface="Times New Roman" panose="02020603050405020304" pitchFamily="18" charset="0"/>
              </a:rPr>
              <a:t>i</a:t>
            </a:r>
            <a:r>
              <a:rPr lang="en-US" sz="4400" kern="0">
                <a:solidFill>
                  <a:srgbClr val="3B3B3B"/>
                </a:solidFill>
                <a:effectLst/>
                <a:latin typeface="Roboto Mono" pitchFamily="2" charset="0"/>
                <a:ea typeface="Roboto Mono" pitchFamily="2" charset="0"/>
                <a:cs typeface="Times New Roman" panose="02020603050405020304" pitchFamily="18" charset="0"/>
              </a:rPr>
              <a:t>) { </a:t>
            </a:r>
            <a:r>
              <a:rPr lang="en-US" sz="4400" kern="0">
                <a:solidFill>
                  <a:srgbClr val="AF00DB"/>
                </a:solidFill>
                <a:effectLst/>
                <a:latin typeface="Roboto Mono" pitchFamily="2" charset="0"/>
                <a:ea typeface="Roboto Mono" pitchFamily="2" charset="0"/>
                <a:cs typeface="Times New Roman" panose="02020603050405020304" pitchFamily="18" charset="0"/>
              </a:rPr>
              <a:t>return</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3B3B3B"/>
                </a:solidFill>
                <a:effectLst/>
                <a:latin typeface="Roboto Mono" pitchFamily="2" charset="0"/>
                <a:ea typeface="Roboto Mono" pitchFamily="2" charset="0"/>
                <a:cs typeface="Times New Roman" panose="02020603050405020304" pitchFamily="18" charset="0"/>
              </a:rPr>
              <a:t>i</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0000"/>
                </a:solidFill>
                <a:effectLst/>
                <a:latin typeface="Roboto Mono" pitchFamily="2" charset="0"/>
                <a:ea typeface="Roboto Mono" pitchFamily="2" charset="0"/>
                <a:cs typeface="Times New Roman" panose="02020603050405020304" pitchFamily="18" charset="0"/>
              </a:rPr>
              <a:t>/</a:t>
            </a:r>
            <a:r>
              <a:rPr lang="en-US" sz="4400" kern="0">
                <a:solidFill>
                  <a:srgbClr val="3B3B3B"/>
                </a:solidFill>
                <a:effectLst/>
                <a:latin typeface="Roboto Mono" pitchFamily="2" charset="0"/>
                <a:ea typeface="Roboto Mono" pitchFamily="2" charset="0"/>
                <a:cs typeface="Times New Roman" panose="02020603050405020304" pitchFamily="18" charset="0"/>
              </a:rPr>
              <a:t> width; });</a:t>
            </a:r>
          </a:p>
        </p:txBody>
      </p:sp>
      <p:sp>
        <p:nvSpPr>
          <p:cNvPr id="6" name="TextBox 5">
            <a:extLst>
              <a:ext uri="{FF2B5EF4-FFF2-40B4-BE49-F238E27FC236}">
                <a16:creationId xmlns:a16="http://schemas.microsoft.com/office/drawing/2014/main" id="{37D30C8A-4BB9-767D-0C11-B69C55EE7C13}"/>
              </a:ext>
            </a:extLst>
          </p:cNvPr>
          <p:cNvSpPr txBox="1"/>
          <p:nvPr/>
        </p:nvSpPr>
        <p:spPr>
          <a:xfrm>
            <a:off x="6345974" y="13076585"/>
            <a:ext cx="23884052" cy="3785652"/>
          </a:xfrm>
          <a:prstGeom prst="rect">
            <a:avLst/>
          </a:prstGeom>
          <a:noFill/>
        </p:spPr>
        <p:txBody>
          <a:bodyPr wrap="square" rtlCol="0">
            <a:spAutoFit/>
          </a:bodyPr>
          <a:lstStyle/>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We can materialize keys using tabulate</a:t>
            </a:r>
          </a:p>
          <a:p>
            <a:pPr marL="857250" indent="-85725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Key is essentially a cell index divided by the number of columns</a:t>
            </a:r>
          </a:p>
          <a:p>
            <a:pPr>
              <a:buClr>
                <a:schemeClr val="tx2"/>
              </a:buClr>
            </a:pPr>
            <a:endParaRPr lang="en-US" sz="6000">
              <a:solidFill>
                <a:schemeClr val="bg1"/>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19156569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19528-20E6-1792-8DF6-D98D9E5D302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EC17899-17CB-75BE-9E99-A5E68BB3349D}"/>
              </a:ext>
            </a:extLst>
          </p:cNvPr>
          <p:cNvSpPr>
            <a:spLocks noGrp="1"/>
          </p:cNvSpPr>
          <p:nvPr>
            <p:ph type="title"/>
          </p:nvPr>
        </p:nvSpPr>
        <p:spPr/>
        <p:txBody>
          <a:bodyPr/>
          <a:lstStyle/>
          <a:p>
            <a:r>
              <a:rPr lang="en-US"/>
              <a:t>Serial vs Parallel</a:t>
            </a:r>
          </a:p>
        </p:txBody>
      </p:sp>
      <p:sp>
        <p:nvSpPr>
          <p:cNvPr id="3" name="TextBox 2">
            <a:extLst>
              <a:ext uri="{FF2B5EF4-FFF2-40B4-BE49-F238E27FC236}">
                <a16:creationId xmlns:a16="http://schemas.microsoft.com/office/drawing/2014/main" id="{2768C900-2654-7765-87D3-F1BD2833B217}"/>
              </a:ext>
            </a:extLst>
          </p:cNvPr>
          <p:cNvSpPr txBox="1"/>
          <p:nvPr/>
        </p:nvSpPr>
        <p:spPr>
          <a:xfrm>
            <a:off x="1729409" y="5764197"/>
            <a:ext cx="20077044" cy="10509352"/>
          </a:xfrm>
          <a:prstGeom prst="rect">
            <a:avLst/>
          </a:prstGeom>
          <a:noFill/>
        </p:spPr>
        <p:txBody>
          <a:bodyPr wrap="square">
            <a:spAutoFit/>
          </a:bodyPr>
          <a:lstStyle/>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Times New Roman" panose="02020603050405020304" pitchFamily="18" charset="0"/>
              </a:rPr>
              <a:t>thrust::</a:t>
            </a:r>
            <a:r>
              <a:rPr lang="en-US" sz="4400" kern="0" err="1">
                <a:solidFill>
                  <a:schemeClr val="accent5"/>
                </a:solidFill>
                <a:effectLst/>
                <a:latin typeface="Roboto Mono" pitchFamily="2" charset="0"/>
                <a:ea typeface="Roboto Mono" pitchFamily="2" charset="0"/>
                <a:cs typeface="Times New Roman" panose="02020603050405020304" pitchFamily="18" charset="0"/>
              </a:rPr>
              <a:t>universal_vector</a:t>
            </a:r>
            <a:r>
              <a:rPr lang="en-US" sz="4400" kern="0">
                <a:solidFill>
                  <a:schemeClr val="accent5"/>
                </a:solidFill>
                <a:effectLst/>
                <a:latin typeface="Roboto Mono" pitchFamily="2" charset="0"/>
                <a:ea typeface="Roboto Mono" pitchFamily="2" charset="0"/>
                <a:cs typeface="Times New Roman" panose="02020603050405020304" pitchFamily="18" charset="0"/>
              </a:rPr>
              <a:t>&lt;float&gt; </a:t>
            </a:r>
            <a:r>
              <a:rPr lang="en-US" sz="4400" kern="0" err="1">
                <a:solidFill>
                  <a:schemeClr val="accent5"/>
                </a:solidFill>
                <a:effectLst/>
                <a:latin typeface="Roboto Mono" pitchFamily="2" charset="0"/>
                <a:ea typeface="Roboto Mono" pitchFamily="2" charset="0"/>
                <a:cs typeface="Times New Roman" panose="02020603050405020304" pitchFamily="18" charset="0"/>
              </a:rPr>
              <a:t>row_ids</a:t>
            </a:r>
            <a:r>
              <a:rPr lang="en-US" sz="4400" kern="0">
                <a:solidFill>
                  <a:schemeClr val="accent5"/>
                </a:solidFill>
                <a:effectLst/>
                <a:latin typeface="Roboto Mono" pitchFamily="2" charset="0"/>
                <a:ea typeface="Roboto Mono" pitchFamily="2" charset="0"/>
                <a:cs typeface="Times New Roman" panose="02020603050405020304" pitchFamily="18" charset="0"/>
              </a:rPr>
              <a:t>(height * width);</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Times New Roman" panose="02020603050405020304" pitchFamily="18" charset="0"/>
              </a:rPr>
              <a:t>thrust::tabulate(</a:t>
            </a:r>
          </a:p>
          <a:p>
            <a:pPr marL="0" marR="0">
              <a:lnSpc>
                <a:spcPct val="115000"/>
              </a:lnSpc>
              <a:spcAft>
                <a:spcPts val="800"/>
              </a:spcAft>
            </a:pPr>
            <a:r>
              <a:rPr lang="en-US" sz="4400" kern="0">
                <a:solidFill>
                  <a:schemeClr val="accent5"/>
                </a:solidFill>
                <a:latin typeface="Roboto Mono" pitchFamily="2" charset="0"/>
                <a:ea typeface="Roboto Mono" pitchFamily="2" charset="0"/>
                <a:cs typeface="Times New Roman" panose="02020603050405020304" pitchFamily="18" charset="0"/>
              </a:rPr>
              <a:t>  </a:t>
            </a:r>
            <a:r>
              <a:rPr lang="en-US" sz="4400" kern="0" err="1">
                <a:solidFill>
                  <a:schemeClr val="accent5"/>
                </a:solidFill>
                <a:effectLst/>
                <a:latin typeface="Roboto Mono" pitchFamily="2" charset="0"/>
                <a:ea typeface="Roboto Mono" pitchFamily="2" charset="0"/>
                <a:cs typeface="Times New Roman" panose="02020603050405020304" pitchFamily="18" charset="0"/>
              </a:rPr>
              <a:t>row_ids.begin</a:t>
            </a:r>
            <a:r>
              <a:rPr lang="en-US" sz="4400" kern="0">
                <a:solidFill>
                  <a:schemeClr val="accent5"/>
                </a:solidFill>
                <a:effectLst/>
                <a:latin typeface="Roboto Mono" pitchFamily="2" charset="0"/>
                <a:ea typeface="Roboto Mono" pitchFamily="2" charset="0"/>
                <a:cs typeface="Times New Roman" panose="02020603050405020304" pitchFamily="18" charset="0"/>
              </a:rPr>
              <a:t>(), </a:t>
            </a:r>
            <a:r>
              <a:rPr lang="en-US" sz="4400" kern="0" err="1">
                <a:solidFill>
                  <a:schemeClr val="accent5"/>
                </a:solidFill>
                <a:effectLst/>
                <a:latin typeface="Roboto Mono" pitchFamily="2" charset="0"/>
                <a:ea typeface="Roboto Mono" pitchFamily="2" charset="0"/>
                <a:cs typeface="Times New Roman" panose="02020603050405020304" pitchFamily="18" charset="0"/>
              </a:rPr>
              <a:t>row_ids.end</a:t>
            </a:r>
            <a:r>
              <a:rPr lang="en-US" sz="4400" kern="0">
                <a:solidFill>
                  <a:schemeClr val="accent5"/>
                </a:solidFill>
                <a:effectLst/>
                <a:latin typeface="Roboto Mono" pitchFamily="2" charset="0"/>
                <a:ea typeface="Roboto Mono" pitchFamily="2" charset="0"/>
                <a:cs typeface="Times New Roman" panose="02020603050405020304" pitchFamily="18" charset="0"/>
              </a:rPr>
              <a:t>(), </a:t>
            </a:r>
          </a:p>
          <a:p>
            <a:pPr marL="0" marR="0">
              <a:lnSpc>
                <a:spcPct val="115000"/>
              </a:lnSpc>
              <a:spcAft>
                <a:spcPts val="800"/>
              </a:spcAft>
            </a:pPr>
            <a:r>
              <a:rPr lang="en-US" sz="4400" kern="0">
                <a:solidFill>
                  <a:schemeClr val="accent5"/>
                </a:solidFill>
                <a:latin typeface="Roboto Mono" pitchFamily="2" charset="0"/>
                <a:ea typeface="Roboto Mono" pitchFamily="2" charset="0"/>
                <a:cs typeface="Times New Roman" panose="02020603050405020304" pitchFamily="18" charset="0"/>
              </a:rPr>
              <a:t>  </a:t>
            </a:r>
            <a:r>
              <a:rPr lang="en-US" sz="4400" kern="0">
                <a:solidFill>
                  <a:schemeClr val="accent5"/>
                </a:solidFill>
                <a:effectLst/>
                <a:latin typeface="Roboto Mono" pitchFamily="2" charset="0"/>
                <a:ea typeface="Roboto Mono" pitchFamily="2" charset="0"/>
                <a:cs typeface="Times New Roman" panose="02020603050405020304" pitchFamily="18" charset="0"/>
              </a:rPr>
              <a:t>[=]__host__ __device__(int </a:t>
            </a:r>
            <a:r>
              <a:rPr lang="en-US" sz="4400" kern="0" err="1">
                <a:solidFill>
                  <a:schemeClr val="accent5"/>
                </a:solidFill>
                <a:effectLst/>
                <a:latin typeface="Roboto Mono" pitchFamily="2" charset="0"/>
                <a:ea typeface="Roboto Mono" pitchFamily="2" charset="0"/>
                <a:cs typeface="Times New Roman" panose="02020603050405020304" pitchFamily="18" charset="0"/>
              </a:rPr>
              <a:t>i</a:t>
            </a:r>
            <a:r>
              <a:rPr lang="en-US" sz="4400" kern="0">
                <a:solidFill>
                  <a:schemeClr val="accent5"/>
                </a:solidFill>
                <a:effectLst/>
                <a:latin typeface="Roboto Mono" pitchFamily="2" charset="0"/>
                <a:ea typeface="Roboto Mono" pitchFamily="2" charset="0"/>
                <a:cs typeface="Times New Roman" panose="02020603050405020304" pitchFamily="18" charset="0"/>
              </a:rPr>
              <a:t>) { return </a:t>
            </a:r>
            <a:r>
              <a:rPr lang="en-US" sz="4400" kern="0" err="1">
                <a:solidFill>
                  <a:schemeClr val="accent5"/>
                </a:solidFill>
                <a:effectLst/>
                <a:latin typeface="Roboto Mono" pitchFamily="2" charset="0"/>
                <a:ea typeface="Roboto Mono" pitchFamily="2" charset="0"/>
                <a:cs typeface="Times New Roman" panose="02020603050405020304" pitchFamily="18" charset="0"/>
              </a:rPr>
              <a:t>i</a:t>
            </a:r>
            <a:r>
              <a:rPr lang="en-US" sz="4400" kern="0">
                <a:solidFill>
                  <a:schemeClr val="accent5"/>
                </a:solidFill>
                <a:effectLst/>
                <a:latin typeface="Roboto Mono" pitchFamily="2" charset="0"/>
                <a:ea typeface="Roboto Mono" pitchFamily="2" charset="0"/>
                <a:cs typeface="Times New Roman" panose="02020603050405020304" pitchFamily="18" charset="0"/>
              </a:rPr>
              <a:t> / width; });</a:t>
            </a:r>
          </a:p>
          <a:p>
            <a:pPr marL="0" marR="0">
              <a:lnSpc>
                <a:spcPct val="115000"/>
              </a:lnSpc>
              <a:spcAft>
                <a:spcPts val="800"/>
              </a:spcAft>
            </a:pP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267F99"/>
                </a:solidFill>
                <a:effectLst/>
                <a:latin typeface="Roboto Mono" pitchFamily="2" charset="0"/>
                <a:ea typeface="Roboto Mono" pitchFamily="2" charset="0"/>
                <a:cs typeface="Times New Roman" panose="02020603050405020304" pitchFamily="18" charset="0"/>
              </a:rPr>
              <a:t>thrust</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3B3B3B"/>
                </a:solidFill>
                <a:effectLst/>
                <a:latin typeface="Roboto Mono" pitchFamily="2" charset="0"/>
                <a:ea typeface="Roboto Mono" pitchFamily="2" charset="0"/>
                <a:cs typeface="Times New Roman" panose="02020603050405020304" pitchFamily="18" charset="0"/>
              </a:rPr>
              <a:t>universal_vector</a:t>
            </a:r>
            <a:r>
              <a:rPr lang="en-US" sz="4400" kern="0">
                <a:solidFill>
                  <a:srgbClr val="000000"/>
                </a:solidFill>
                <a:effectLst/>
                <a:latin typeface="Roboto Mono" pitchFamily="2" charset="0"/>
                <a:ea typeface="Roboto Mono" pitchFamily="2" charset="0"/>
                <a:cs typeface="Times New Roman" panose="02020603050405020304" pitchFamily="18" charset="0"/>
              </a:rPr>
              <a:t>&lt;</a:t>
            </a:r>
            <a:r>
              <a:rPr lang="en-US" sz="4400" kern="0">
                <a:solidFill>
                  <a:srgbClr val="0000FF"/>
                </a:solidFill>
                <a:effectLst/>
                <a:latin typeface="Roboto Mono" pitchFamily="2" charset="0"/>
                <a:ea typeface="Roboto Mono" pitchFamily="2" charset="0"/>
                <a:cs typeface="Times New Roman" panose="02020603050405020304" pitchFamily="18" charset="0"/>
              </a:rPr>
              <a:t>float</a:t>
            </a:r>
            <a:r>
              <a:rPr lang="en-US" sz="4400" kern="0">
                <a:solidFill>
                  <a:srgbClr val="000000"/>
                </a:solidFill>
                <a:effectLst/>
                <a:latin typeface="Roboto Mono" pitchFamily="2" charset="0"/>
                <a:ea typeface="Roboto Mono" pitchFamily="2" charset="0"/>
                <a:cs typeface="Times New Roman" panose="02020603050405020304" pitchFamily="18" charset="0"/>
              </a:rPr>
              <a:t>&gt;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795E26"/>
                </a:solidFill>
                <a:effectLst/>
                <a:latin typeface="Roboto Mono" pitchFamily="2" charset="0"/>
                <a:ea typeface="Roboto Mono" pitchFamily="2" charset="0"/>
                <a:cs typeface="Times New Roman" panose="02020603050405020304" pitchFamily="18" charset="0"/>
              </a:rPr>
              <a:t>sums</a:t>
            </a:r>
            <a:r>
              <a:rPr lang="en-US" sz="4400" kern="0">
                <a:solidFill>
                  <a:srgbClr val="3B3B3B"/>
                </a:solidFill>
                <a:effectLst/>
                <a:latin typeface="Roboto Mono" pitchFamily="2" charset="0"/>
                <a:ea typeface="Roboto Mono" pitchFamily="2" charset="0"/>
                <a:cs typeface="Times New Roman" panose="02020603050405020304" pitchFamily="18" charset="0"/>
              </a:rPr>
              <a:t>(height);</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267F99"/>
                </a:solidFill>
                <a:effectLst/>
                <a:latin typeface="Roboto Mono" pitchFamily="2" charset="0"/>
                <a:ea typeface="Roboto Mono" pitchFamily="2" charset="0"/>
                <a:cs typeface="Times New Roman" panose="02020603050405020304" pitchFamily="18" charset="0"/>
              </a:rPr>
              <a:t>thrust</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reduce_by_key</a:t>
            </a:r>
            <a:r>
              <a:rPr lang="en-US" sz="4400" kern="0">
                <a:solidFill>
                  <a:srgbClr val="3B3B3B"/>
                </a:solidFill>
                <a:effectLst/>
                <a:latin typeface="Roboto Mono" pitchFamily="2" charset="0"/>
                <a:ea typeface="Roboto Mono" pitchFamily="2" charset="0"/>
                <a:cs typeface="Times New Roman" panose="02020603050405020304" pitchFamily="18" charset="0"/>
              </a:rPr>
              <a:t>(</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267F99"/>
                </a:solidFill>
                <a:effectLst/>
                <a:latin typeface="Roboto Mono" pitchFamily="2" charset="0"/>
                <a:ea typeface="Roboto Mono" pitchFamily="2" charset="0"/>
                <a:cs typeface="Times New Roman" panose="02020603050405020304" pitchFamily="18" charset="0"/>
              </a:rPr>
              <a:t>  thrust</a:t>
            </a:r>
            <a:r>
              <a:rPr lang="en-US" sz="4400" kern="0">
                <a:solidFill>
                  <a:srgbClr val="3B3B3B"/>
                </a:solidFill>
                <a:effectLst/>
                <a:latin typeface="Roboto Mono" pitchFamily="2" charset="0"/>
                <a:ea typeface="Roboto Mono" pitchFamily="2" charset="0"/>
                <a:cs typeface="Times New Roman" panose="02020603050405020304" pitchFamily="18" charset="0"/>
              </a:rPr>
              <a:t>::device, </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001080"/>
                </a:solidFill>
                <a:effectLst/>
                <a:latin typeface="Roboto Mono" pitchFamily="2" charset="0"/>
                <a:ea typeface="Roboto Mono" pitchFamily="2" charset="0"/>
                <a:cs typeface="Times New Roman" panose="02020603050405020304" pitchFamily="18" charset="0"/>
              </a:rPr>
              <a:t>row_ids</a:t>
            </a:r>
            <a:r>
              <a:rPr lang="en-US" sz="4400" kern="0" err="1">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begin</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001080"/>
                </a:solidFill>
                <a:effectLst/>
                <a:latin typeface="Roboto Mono" pitchFamily="2" charset="0"/>
                <a:ea typeface="Roboto Mono" pitchFamily="2" charset="0"/>
                <a:cs typeface="Times New Roman" panose="02020603050405020304" pitchFamily="18" charset="0"/>
              </a:rPr>
              <a:t>row_ids</a:t>
            </a:r>
            <a:r>
              <a:rPr lang="en-US" sz="4400" kern="0" err="1">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end</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008000"/>
                </a:solidFill>
                <a:effectLst/>
                <a:latin typeface="Roboto Mono" pitchFamily="2" charset="0"/>
                <a:ea typeface="Roboto Mono" pitchFamily="2" charset="0"/>
                <a:cs typeface="Times New Roman" panose="02020603050405020304" pitchFamily="18" charset="0"/>
              </a:rPr>
              <a:t>   // input keys </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001080"/>
                </a:solidFill>
                <a:effectLst/>
                <a:latin typeface="Roboto Mono" pitchFamily="2" charset="0"/>
                <a:ea typeface="Roboto Mono" pitchFamily="2" charset="0"/>
                <a:cs typeface="Times New Roman" panose="02020603050405020304" pitchFamily="18" charset="0"/>
              </a:rPr>
              <a:t>temp</a:t>
            </a:r>
            <a:r>
              <a:rPr lang="en-US" sz="4400" kern="0" err="1">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begin</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008000"/>
                </a:solidFill>
                <a:effectLst/>
                <a:latin typeface="Roboto Mono" pitchFamily="2" charset="0"/>
                <a:ea typeface="Roboto Mono" pitchFamily="2" charset="0"/>
                <a:cs typeface="Times New Roman" panose="02020603050405020304" pitchFamily="18" charset="0"/>
              </a:rPr>
              <a:t>                     // input values</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267F99"/>
                </a:solidFill>
                <a:effectLst/>
                <a:latin typeface="Roboto Mono" pitchFamily="2" charset="0"/>
                <a:ea typeface="Roboto Mono" pitchFamily="2" charset="0"/>
                <a:cs typeface="Times New Roman" panose="02020603050405020304" pitchFamily="18" charset="0"/>
              </a:rPr>
              <a:t>thrust</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make_discard_iterator</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008000"/>
                </a:solidFill>
                <a:effectLst/>
                <a:latin typeface="Roboto Mono" pitchFamily="2" charset="0"/>
                <a:ea typeface="Roboto Mono" pitchFamily="2" charset="0"/>
                <a:cs typeface="Times New Roman" panose="02020603050405020304" pitchFamily="18" charset="0"/>
              </a:rPr>
              <a:t>  // output keys</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001080"/>
                </a:solidFill>
                <a:effectLst/>
                <a:latin typeface="Roboto Mono" pitchFamily="2" charset="0"/>
                <a:ea typeface="Roboto Mono" pitchFamily="2" charset="0"/>
                <a:cs typeface="Times New Roman" panose="02020603050405020304" pitchFamily="18" charset="0"/>
              </a:rPr>
              <a:t>sums</a:t>
            </a:r>
            <a:r>
              <a:rPr lang="en-US" sz="4400" kern="0" err="1">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begin</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008000"/>
                </a:solidFill>
                <a:effectLst/>
                <a:latin typeface="Roboto Mono" pitchFamily="2" charset="0"/>
                <a:ea typeface="Roboto Mono" pitchFamily="2" charset="0"/>
                <a:cs typeface="Times New Roman" panose="02020603050405020304" pitchFamily="18" charset="0"/>
              </a:rPr>
              <a:t>                    // output values</a:t>
            </a:r>
            <a:endParaRPr lang="en-US" sz="4400" kern="100">
              <a:effectLst/>
              <a:latin typeface="Roboto Mono" pitchFamily="2" charset="0"/>
              <a:ea typeface="Roboto Mono" pitchFamily="2" charset="0"/>
              <a:cs typeface="Times New Roman" panose="02020603050405020304" pitchFamily="18" charset="0"/>
            </a:endParaRPr>
          </a:p>
        </p:txBody>
      </p:sp>
      <p:sp>
        <p:nvSpPr>
          <p:cNvPr id="2" name="TextBox 1">
            <a:extLst>
              <a:ext uri="{FF2B5EF4-FFF2-40B4-BE49-F238E27FC236}">
                <a16:creationId xmlns:a16="http://schemas.microsoft.com/office/drawing/2014/main" id="{8CBD0CC8-EB40-71E0-5FEE-48824C782783}"/>
              </a:ext>
            </a:extLst>
          </p:cNvPr>
          <p:cNvSpPr txBox="1"/>
          <p:nvPr/>
        </p:nvSpPr>
        <p:spPr>
          <a:xfrm>
            <a:off x="21806453" y="7741052"/>
            <a:ext cx="13501186" cy="6555641"/>
          </a:xfrm>
          <a:prstGeom prst="rect">
            <a:avLst/>
          </a:prstGeom>
          <a:noFill/>
        </p:spPr>
        <p:txBody>
          <a:bodyPr wrap="square" rtlCol="0">
            <a:spAutoFit/>
          </a:bodyPr>
          <a:lstStyle/>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Apart from aggregates, reduce by key provides keys as output</a:t>
            </a:r>
          </a:p>
          <a:p>
            <a:pPr marL="857250" indent="-85725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We are not interested in them</a:t>
            </a:r>
          </a:p>
          <a:p>
            <a:pPr marL="857250" indent="-85725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We can save bandwidth using discard iterator</a:t>
            </a:r>
          </a:p>
        </p:txBody>
      </p:sp>
    </p:spTree>
    <p:extLst>
      <p:ext uri="{BB962C8B-B14F-4D97-AF65-F5344CB8AC3E}">
        <p14:creationId xmlns:p14="http://schemas.microsoft.com/office/powerpoint/2010/main" val="39980465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425D44-918E-3411-379F-6F6BB4015AD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7DE5553-D364-3B49-826C-B6DEE9AF2F28}"/>
              </a:ext>
            </a:extLst>
          </p:cNvPr>
          <p:cNvSpPr>
            <a:spLocks noGrp="1"/>
          </p:cNvSpPr>
          <p:nvPr>
            <p:ph type="title"/>
          </p:nvPr>
        </p:nvSpPr>
        <p:spPr/>
        <p:txBody>
          <a:bodyPr/>
          <a:lstStyle/>
          <a:p>
            <a:r>
              <a:rPr lang="en-US"/>
              <a:t>Serial vs Parallel</a:t>
            </a:r>
          </a:p>
        </p:txBody>
      </p:sp>
      <p:sp>
        <p:nvSpPr>
          <p:cNvPr id="3" name="TextBox 2">
            <a:extLst>
              <a:ext uri="{FF2B5EF4-FFF2-40B4-BE49-F238E27FC236}">
                <a16:creationId xmlns:a16="http://schemas.microsoft.com/office/drawing/2014/main" id="{4D0C8543-C5C8-A1AA-2924-79D831B8C523}"/>
              </a:ext>
            </a:extLst>
          </p:cNvPr>
          <p:cNvSpPr txBox="1"/>
          <p:nvPr/>
        </p:nvSpPr>
        <p:spPr>
          <a:xfrm>
            <a:off x="1729409" y="5764197"/>
            <a:ext cx="20077044" cy="10509352"/>
          </a:xfrm>
          <a:prstGeom prst="rect">
            <a:avLst/>
          </a:prstGeom>
          <a:noFill/>
        </p:spPr>
        <p:txBody>
          <a:bodyPr wrap="square">
            <a:spAutoFit/>
          </a:bodyPr>
          <a:lstStyle/>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Times New Roman" panose="02020603050405020304" pitchFamily="18" charset="0"/>
              </a:rPr>
              <a:t>thrust::</a:t>
            </a:r>
            <a:r>
              <a:rPr lang="en-US" sz="4400" kern="0" err="1">
                <a:solidFill>
                  <a:schemeClr val="accent5"/>
                </a:solidFill>
                <a:effectLst/>
                <a:latin typeface="Roboto Mono" pitchFamily="2" charset="0"/>
                <a:ea typeface="Roboto Mono" pitchFamily="2" charset="0"/>
                <a:cs typeface="Times New Roman" panose="02020603050405020304" pitchFamily="18" charset="0"/>
              </a:rPr>
              <a:t>universal_vector</a:t>
            </a:r>
            <a:r>
              <a:rPr lang="en-US" sz="4400" kern="0">
                <a:solidFill>
                  <a:schemeClr val="accent5"/>
                </a:solidFill>
                <a:effectLst/>
                <a:latin typeface="Roboto Mono" pitchFamily="2" charset="0"/>
                <a:ea typeface="Roboto Mono" pitchFamily="2" charset="0"/>
                <a:cs typeface="Times New Roman" panose="02020603050405020304" pitchFamily="18" charset="0"/>
              </a:rPr>
              <a:t>&lt;float&gt; </a:t>
            </a:r>
            <a:r>
              <a:rPr lang="en-US" sz="4400" kern="0" err="1">
                <a:solidFill>
                  <a:schemeClr val="accent5"/>
                </a:solidFill>
                <a:effectLst/>
                <a:latin typeface="Roboto Mono" pitchFamily="2" charset="0"/>
                <a:ea typeface="Roboto Mono" pitchFamily="2" charset="0"/>
                <a:cs typeface="Times New Roman" panose="02020603050405020304" pitchFamily="18" charset="0"/>
              </a:rPr>
              <a:t>row_ids</a:t>
            </a:r>
            <a:r>
              <a:rPr lang="en-US" sz="4400" kern="0">
                <a:solidFill>
                  <a:schemeClr val="accent5"/>
                </a:solidFill>
                <a:effectLst/>
                <a:latin typeface="Roboto Mono" pitchFamily="2" charset="0"/>
                <a:ea typeface="Roboto Mono" pitchFamily="2" charset="0"/>
                <a:cs typeface="Times New Roman" panose="02020603050405020304" pitchFamily="18" charset="0"/>
              </a:rPr>
              <a:t>(height * width);</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Times New Roman" panose="02020603050405020304" pitchFamily="18" charset="0"/>
              </a:rPr>
              <a:t>thrust::tabulate(</a:t>
            </a:r>
          </a:p>
          <a:p>
            <a:pPr marL="0" marR="0">
              <a:lnSpc>
                <a:spcPct val="115000"/>
              </a:lnSpc>
              <a:spcAft>
                <a:spcPts val="800"/>
              </a:spcAft>
            </a:pPr>
            <a:r>
              <a:rPr lang="en-US" sz="4400" kern="0">
                <a:solidFill>
                  <a:schemeClr val="accent5"/>
                </a:solidFill>
                <a:latin typeface="Roboto Mono" pitchFamily="2" charset="0"/>
                <a:ea typeface="Roboto Mono" pitchFamily="2" charset="0"/>
                <a:cs typeface="Times New Roman" panose="02020603050405020304" pitchFamily="18" charset="0"/>
              </a:rPr>
              <a:t>  </a:t>
            </a:r>
            <a:r>
              <a:rPr lang="en-US" sz="4400" kern="0" err="1">
                <a:solidFill>
                  <a:schemeClr val="accent5"/>
                </a:solidFill>
                <a:effectLst/>
                <a:latin typeface="Roboto Mono" pitchFamily="2" charset="0"/>
                <a:ea typeface="Roboto Mono" pitchFamily="2" charset="0"/>
                <a:cs typeface="Times New Roman" panose="02020603050405020304" pitchFamily="18" charset="0"/>
              </a:rPr>
              <a:t>row_ids.begin</a:t>
            </a:r>
            <a:r>
              <a:rPr lang="en-US" sz="4400" kern="0">
                <a:solidFill>
                  <a:schemeClr val="accent5"/>
                </a:solidFill>
                <a:effectLst/>
                <a:latin typeface="Roboto Mono" pitchFamily="2" charset="0"/>
                <a:ea typeface="Roboto Mono" pitchFamily="2" charset="0"/>
                <a:cs typeface="Times New Roman" panose="02020603050405020304" pitchFamily="18" charset="0"/>
              </a:rPr>
              <a:t>(), </a:t>
            </a:r>
            <a:r>
              <a:rPr lang="en-US" sz="4400" kern="0" err="1">
                <a:solidFill>
                  <a:schemeClr val="accent5"/>
                </a:solidFill>
                <a:effectLst/>
                <a:latin typeface="Roboto Mono" pitchFamily="2" charset="0"/>
                <a:ea typeface="Roboto Mono" pitchFamily="2" charset="0"/>
                <a:cs typeface="Times New Roman" panose="02020603050405020304" pitchFamily="18" charset="0"/>
              </a:rPr>
              <a:t>row_ids.end</a:t>
            </a:r>
            <a:r>
              <a:rPr lang="en-US" sz="4400" kern="0">
                <a:solidFill>
                  <a:schemeClr val="accent5"/>
                </a:solidFill>
                <a:effectLst/>
                <a:latin typeface="Roboto Mono" pitchFamily="2" charset="0"/>
                <a:ea typeface="Roboto Mono" pitchFamily="2" charset="0"/>
                <a:cs typeface="Times New Roman" panose="02020603050405020304" pitchFamily="18" charset="0"/>
              </a:rPr>
              <a:t>(), </a:t>
            </a:r>
          </a:p>
          <a:p>
            <a:pPr marL="0" marR="0">
              <a:lnSpc>
                <a:spcPct val="115000"/>
              </a:lnSpc>
              <a:spcAft>
                <a:spcPts val="800"/>
              </a:spcAft>
            </a:pPr>
            <a:r>
              <a:rPr lang="en-US" sz="4400" kern="0">
                <a:solidFill>
                  <a:schemeClr val="accent5"/>
                </a:solidFill>
                <a:latin typeface="Roboto Mono" pitchFamily="2" charset="0"/>
                <a:ea typeface="Roboto Mono" pitchFamily="2" charset="0"/>
                <a:cs typeface="Times New Roman" panose="02020603050405020304" pitchFamily="18" charset="0"/>
              </a:rPr>
              <a:t>  </a:t>
            </a:r>
            <a:r>
              <a:rPr lang="en-US" sz="4400" kern="0">
                <a:solidFill>
                  <a:schemeClr val="accent5"/>
                </a:solidFill>
                <a:effectLst/>
                <a:latin typeface="Roboto Mono" pitchFamily="2" charset="0"/>
                <a:ea typeface="Roboto Mono" pitchFamily="2" charset="0"/>
                <a:cs typeface="Times New Roman" panose="02020603050405020304" pitchFamily="18" charset="0"/>
              </a:rPr>
              <a:t>[=]__host__ __device__(int </a:t>
            </a:r>
            <a:r>
              <a:rPr lang="en-US" sz="4400" kern="0" err="1">
                <a:solidFill>
                  <a:schemeClr val="accent5"/>
                </a:solidFill>
                <a:effectLst/>
                <a:latin typeface="Roboto Mono" pitchFamily="2" charset="0"/>
                <a:ea typeface="Roboto Mono" pitchFamily="2" charset="0"/>
                <a:cs typeface="Times New Roman" panose="02020603050405020304" pitchFamily="18" charset="0"/>
              </a:rPr>
              <a:t>i</a:t>
            </a:r>
            <a:r>
              <a:rPr lang="en-US" sz="4400" kern="0">
                <a:solidFill>
                  <a:schemeClr val="accent5"/>
                </a:solidFill>
                <a:effectLst/>
                <a:latin typeface="Roboto Mono" pitchFamily="2" charset="0"/>
                <a:ea typeface="Roboto Mono" pitchFamily="2" charset="0"/>
                <a:cs typeface="Times New Roman" panose="02020603050405020304" pitchFamily="18" charset="0"/>
              </a:rPr>
              <a:t>) { return </a:t>
            </a:r>
            <a:r>
              <a:rPr lang="en-US" sz="4400" kern="0" err="1">
                <a:solidFill>
                  <a:schemeClr val="accent5"/>
                </a:solidFill>
                <a:effectLst/>
                <a:latin typeface="Roboto Mono" pitchFamily="2" charset="0"/>
                <a:ea typeface="Roboto Mono" pitchFamily="2" charset="0"/>
                <a:cs typeface="Times New Roman" panose="02020603050405020304" pitchFamily="18" charset="0"/>
              </a:rPr>
              <a:t>i</a:t>
            </a:r>
            <a:r>
              <a:rPr lang="en-US" sz="4400" kern="0">
                <a:solidFill>
                  <a:schemeClr val="accent5"/>
                </a:solidFill>
                <a:effectLst/>
                <a:latin typeface="Roboto Mono" pitchFamily="2" charset="0"/>
                <a:ea typeface="Roboto Mono" pitchFamily="2" charset="0"/>
                <a:cs typeface="Times New Roman" panose="02020603050405020304" pitchFamily="18" charset="0"/>
              </a:rPr>
              <a:t> / width; });</a:t>
            </a:r>
          </a:p>
          <a:p>
            <a:pPr marL="0" marR="0">
              <a:lnSpc>
                <a:spcPct val="115000"/>
              </a:lnSpc>
              <a:spcAft>
                <a:spcPts val="800"/>
              </a:spcAft>
            </a:pP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Times New Roman" panose="02020603050405020304" pitchFamily="18" charset="0"/>
              </a:rPr>
              <a:t>thrust::</a:t>
            </a:r>
            <a:r>
              <a:rPr lang="en-US" sz="4400" kern="0" err="1">
                <a:solidFill>
                  <a:schemeClr val="accent5"/>
                </a:solidFill>
                <a:effectLst/>
                <a:latin typeface="Roboto Mono" pitchFamily="2" charset="0"/>
                <a:ea typeface="Roboto Mono" pitchFamily="2" charset="0"/>
                <a:cs typeface="Times New Roman" panose="02020603050405020304" pitchFamily="18" charset="0"/>
              </a:rPr>
              <a:t>universal_vector</a:t>
            </a:r>
            <a:r>
              <a:rPr lang="en-US" sz="4400" kern="0">
                <a:solidFill>
                  <a:schemeClr val="accent5"/>
                </a:solidFill>
                <a:effectLst/>
                <a:latin typeface="Roboto Mono" pitchFamily="2" charset="0"/>
                <a:ea typeface="Roboto Mono" pitchFamily="2" charset="0"/>
                <a:cs typeface="Times New Roman" panose="02020603050405020304" pitchFamily="18" charset="0"/>
              </a:rPr>
              <a:t>&lt;float&gt; sums(height);</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Times New Roman" panose="02020603050405020304" pitchFamily="18" charset="0"/>
              </a:rPr>
              <a:t>thrust::</a:t>
            </a:r>
            <a:r>
              <a:rPr lang="en-US" sz="4400" kern="0" err="1">
                <a:solidFill>
                  <a:schemeClr val="accent5"/>
                </a:solidFill>
                <a:effectLst/>
                <a:latin typeface="Roboto Mono" pitchFamily="2" charset="0"/>
                <a:ea typeface="Roboto Mono" pitchFamily="2" charset="0"/>
                <a:cs typeface="Times New Roman" panose="02020603050405020304" pitchFamily="18" charset="0"/>
              </a:rPr>
              <a:t>reduce_by_key</a:t>
            </a:r>
            <a:r>
              <a:rPr lang="en-US" sz="4400" kern="0">
                <a:solidFill>
                  <a:schemeClr val="accent5"/>
                </a:solidFill>
                <a:effectLst/>
                <a:latin typeface="Roboto Mono" pitchFamily="2" charset="0"/>
                <a:ea typeface="Roboto Mono" pitchFamily="2" charset="0"/>
                <a:cs typeface="Times New Roman" panose="02020603050405020304" pitchFamily="18" charset="0"/>
              </a:rPr>
              <a:t>(</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Times New Roman" panose="02020603050405020304" pitchFamily="18" charset="0"/>
              </a:rPr>
              <a:t>  thrust::device, </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Times New Roman" panose="02020603050405020304" pitchFamily="18" charset="0"/>
              </a:rPr>
              <a:t>  </a:t>
            </a:r>
            <a:r>
              <a:rPr lang="en-US" sz="4400" kern="0" err="1">
                <a:solidFill>
                  <a:schemeClr val="accent5"/>
                </a:solidFill>
                <a:effectLst/>
                <a:latin typeface="Roboto Mono" pitchFamily="2" charset="0"/>
                <a:ea typeface="Roboto Mono" pitchFamily="2" charset="0"/>
                <a:cs typeface="Times New Roman" panose="02020603050405020304" pitchFamily="18" charset="0"/>
              </a:rPr>
              <a:t>row_ids.begin</a:t>
            </a:r>
            <a:r>
              <a:rPr lang="en-US" sz="4400" kern="0">
                <a:solidFill>
                  <a:schemeClr val="accent5"/>
                </a:solidFill>
                <a:effectLst/>
                <a:latin typeface="Roboto Mono" pitchFamily="2" charset="0"/>
                <a:ea typeface="Roboto Mono" pitchFamily="2" charset="0"/>
                <a:cs typeface="Times New Roman" panose="02020603050405020304" pitchFamily="18" charset="0"/>
              </a:rPr>
              <a:t>(), </a:t>
            </a:r>
            <a:r>
              <a:rPr lang="en-US" sz="4400" kern="0" err="1">
                <a:solidFill>
                  <a:schemeClr val="accent5"/>
                </a:solidFill>
                <a:effectLst/>
                <a:latin typeface="Roboto Mono" pitchFamily="2" charset="0"/>
                <a:ea typeface="Roboto Mono" pitchFamily="2" charset="0"/>
                <a:cs typeface="Times New Roman" panose="02020603050405020304" pitchFamily="18" charset="0"/>
              </a:rPr>
              <a:t>row_ids.end</a:t>
            </a:r>
            <a:r>
              <a:rPr lang="en-US" sz="4400" kern="0">
                <a:solidFill>
                  <a:schemeClr val="accent5"/>
                </a:solidFill>
                <a:effectLst/>
                <a:latin typeface="Roboto Mono" pitchFamily="2" charset="0"/>
                <a:ea typeface="Roboto Mono" pitchFamily="2" charset="0"/>
                <a:cs typeface="Times New Roman" panose="02020603050405020304" pitchFamily="18" charset="0"/>
              </a:rPr>
              <a:t>(),   // input keys </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Times New Roman" panose="02020603050405020304" pitchFamily="18" charset="0"/>
              </a:rPr>
              <a:t>  </a:t>
            </a:r>
            <a:r>
              <a:rPr lang="en-US" sz="4400" kern="0" err="1">
                <a:solidFill>
                  <a:schemeClr val="accent5"/>
                </a:solidFill>
                <a:effectLst/>
                <a:latin typeface="Roboto Mono" pitchFamily="2" charset="0"/>
                <a:ea typeface="Roboto Mono" pitchFamily="2" charset="0"/>
                <a:cs typeface="Times New Roman" panose="02020603050405020304" pitchFamily="18" charset="0"/>
              </a:rPr>
              <a:t>temp.begin</a:t>
            </a:r>
            <a:r>
              <a:rPr lang="en-US" sz="4400" kern="0">
                <a:solidFill>
                  <a:schemeClr val="accent5"/>
                </a:solidFill>
                <a:effectLst/>
                <a:latin typeface="Roboto Mono" pitchFamily="2" charset="0"/>
                <a:ea typeface="Roboto Mono" pitchFamily="2" charset="0"/>
                <a:cs typeface="Times New Roman" panose="02020603050405020304" pitchFamily="18" charset="0"/>
              </a:rPr>
              <a:t>(),                     // input values</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267F99"/>
                </a:solidFill>
                <a:effectLst/>
                <a:latin typeface="Roboto Mono" pitchFamily="2" charset="0"/>
                <a:ea typeface="Roboto Mono" pitchFamily="2" charset="0"/>
                <a:cs typeface="Times New Roman" panose="02020603050405020304" pitchFamily="18" charset="0"/>
              </a:rPr>
              <a:t>thrust</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make_discard_iterator</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008000"/>
                </a:solidFill>
                <a:effectLst/>
                <a:latin typeface="Roboto Mono" pitchFamily="2" charset="0"/>
                <a:ea typeface="Roboto Mono" pitchFamily="2" charset="0"/>
                <a:cs typeface="Times New Roman" panose="02020603050405020304" pitchFamily="18" charset="0"/>
              </a:rPr>
              <a:t>  // output keys</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chemeClr val="accent5"/>
                </a:solidFill>
                <a:effectLst/>
                <a:latin typeface="Roboto Mono" pitchFamily="2" charset="0"/>
                <a:ea typeface="Roboto Mono" pitchFamily="2" charset="0"/>
                <a:cs typeface="Times New Roman" panose="02020603050405020304" pitchFamily="18" charset="0"/>
              </a:rPr>
              <a:t>sums.begin</a:t>
            </a:r>
            <a:r>
              <a:rPr lang="en-US" sz="4400" kern="0">
                <a:solidFill>
                  <a:schemeClr val="accent5"/>
                </a:solidFill>
                <a:effectLst/>
                <a:latin typeface="Roboto Mono" pitchFamily="2" charset="0"/>
                <a:ea typeface="Roboto Mono" pitchFamily="2" charset="0"/>
                <a:cs typeface="Times New Roman" panose="02020603050405020304" pitchFamily="18" charset="0"/>
              </a:rPr>
              <a:t>());                    // output values</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p:txBody>
      </p:sp>
      <p:sp>
        <p:nvSpPr>
          <p:cNvPr id="2" name="TextBox 1">
            <a:extLst>
              <a:ext uri="{FF2B5EF4-FFF2-40B4-BE49-F238E27FC236}">
                <a16:creationId xmlns:a16="http://schemas.microsoft.com/office/drawing/2014/main" id="{DDF18AC0-AD13-0192-57DA-7F3DE4BBE46B}"/>
              </a:ext>
            </a:extLst>
          </p:cNvPr>
          <p:cNvSpPr txBox="1"/>
          <p:nvPr/>
        </p:nvSpPr>
        <p:spPr>
          <a:xfrm>
            <a:off x="21806453" y="7741052"/>
            <a:ext cx="13501186" cy="6555641"/>
          </a:xfrm>
          <a:prstGeom prst="rect">
            <a:avLst/>
          </a:prstGeom>
          <a:noFill/>
        </p:spPr>
        <p:txBody>
          <a:bodyPr wrap="square" rtlCol="0">
            <a:spAutoFit/>
          </a:bodyPr>
          <a:lstStyle/>
          <a:p>
            <a:pPr marL="857250" indent="-857250">
              <a:buClr>
                <a:schemeClr val="tx2"/>
              </a:buClr>
              <a:buFont typeface="Arial" panose="020B0604020202020204" pitchFamily="34" charset="0"/>
              <a:buChar char="•"/>
            </a:pPr>
            <a:r>
              <a:rPr lang="en-US" sz="6000">
                <a:solidFill>
                  <a:schemeClr val="accent5"/>
                </a:solidFill>
                <a:latin typeface="NVIDIA Sans" panose="020B0503020203020204" pitchFamily="34" charset="0"/>
                <a:cs typeface="NVIDIA Sans" panose="020B0503020203020204" pitchFamily="34" charset="0"/>
              </a:rPr>
              <a:t>Apart from aggregates, reduce by key provides keys as output</a:t>
            </a:r>
          </a:p>
          <a:p>
            <a:pPr marL="857250" indent="-857250">
              <a:buClr>
                <a:schemeClr val="tx2"/>
              </a:buClr>
              <a:buFont typeface="Arial" panose="020B0604020202020204" pitchFamily="34" charset="0"/>
              <a:buChar char="•"/>
            </a:pPr>
            <a:endParaRPr lang="en-US" sz="6000">
              <a:solidFill>
                <a:schemeClr val="accent5"/>
              </a:solidFill>
              <a:latin typeface="NVIDIA Sans" panose="020B0503020203020204" pitchFamily="34" charset="0"/>
              <a:cs typeface="NVIDIA Sans" panose="020B0503020203020204" pitchFamily="34" charset="0"/>
            </a:endParaRPr>
          </a:p>
          <a:p>
            <a:pPr marL="857250" indent="-857250">
              <a:buClr>
                <a:schemeClr val="tx2"/>
              </a:buClr>
              <a:buFont typeface="Arial" panose="020B0604020202020204" pitchFamily="34" charset="0"/>
              <a:buChar char="•"/>
            </a:pPr>
            <a:r>
              <a:rPr lang="en-US" sz="6000">
                <a:solidFill>
                  <a:schemeClr val="accent5"/>
                </a:solidFill>
                <a:latin typeface="NVIDIA Sans" panose="020B0503020203020204" pitchFamily="34" charset="0"/>
                <a:cs typeface="NVIDIA Sans" panose="020B0503020203020204" pitchFamily="34" charset="0"/>
              </a:rPr>
              <a:t>We are not interested in them</a:t>
            </a:r>
          </a:p>
          <a:p>
            <a:pPr marL="857250" indent="-85725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We can save bandwidth using discard iterator</a:t>
            </a:r>
          </a:p>
        </p:txBody>
      </p:sp>
      <p:graphicFrame>
        <p:nvGraphicFramePr>
          <p:cNvPr id="6" name="Table 5">
            <a:extLst>
              <a:ext uri="{FF2B5EF4-FFF2-40B4-BE49-F238E27FC236}">
                <a16:creationId xmlns:a16="http://schemas.microsoft.com/office/drawing/2014/main" id="{A69FEC1C-2287-D926-3283-E9FA15433686}"/>
              </a:ext>
            </a:extLst>
          </p:cNvPr>
          <p:cNvGraphicFramePr>
            <a:graphicFrameLocks noGrp="1"/>
          </p:cNvGraphicFramePr>
          <p:nvPr>
            <p:extLst>
              <p:ext uri="{D42A27DB-BD31-4B8C-83A1-F6EECF244321}">
                <p14:modId xmlns:p14="http://schemas.microsoft.com/office/powerpoint/2010/main" val="2655808228"/>
              </p:ext>
            </p:extLst>
          </p:nvPr>
        </p:nvGraphicFramePr>
        <p:xfrm>
          <a:off x="643468" y="17167688"/>
          <a:ext cx="4673600" cy="2621280"/>
        </p:xfrm>
        <a:graphic>
          <a:graphicData uri="http://schemas.openxmlformats.org/drawingml/2006/table">
            <a:tbl>
              <a:tblPr firstRow="1" bandRow="1">
                <a:tableStyleId>{073A0DAA-6AF3-43AB-8588-CEC1D06C72B9}</a:tableStyleId>
              </a:tblPr>
              <a:tblGrid>
                <a:gridCol w="2336800">
                  <a:extLst>
                    <a:ext uri="{9D8B030D-6E8A-4147-A177-3AD203B41FA5}">
                      <a16:colId xmlns:a16="http://schemas.microsoft.com/office/drawing/2014/main" val="1799311622"/>
                    </a:ext>
                  </a:extLst>
                </a:gridCol>
                <a:gridCol w="2336800">
                  <a:extLst>
                    <a:ext uri="{9D8B030D-6E8A-4147-A177-3AD203B41FA5}">
                      <a16:colId xmlns:a16="http://schemas.microsoft.com/office/drawing/2014/main" val="76245477"/>
                    </a:ext>
                  </a:extLst>
                </a:gridCol>
              </a:tblGrid>
              <a:tr h="1047836">
                <a:tc>
                  <a:txBody>
                    <a:bodyPr/>
                    <a:lstStyle/>
                    <a:p>
                      <a:pPr algn="ct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183452"/>
                  </a:ext>
                </a:extLst>
              </a:tr>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a:solidFill>
                            <a:srgbClr val="FF0000"/>
                          </a:solidFill>
                          <a:latin typeface="Roboto Mono" pitchFamily="49" charset="0"/>
                          <a:ea typeface="Roboto Mono" pitchFamily="49" charset="0"/>
                        </a:rPr>
                        <a:t>2</a:t>
                      </a:r>
                      <a:r>
                        <a:rPr lang="en-US" sz="7200">
                          <a:solidFill>
                            <a:schemeClr val="accent6"/>
                          </a:solidFill>
                          <a:latin typeface="Roboto Mono" pitchFamily="49" charset="0"/>
                          <a:ea typeface="Roboto Mono" pitchFamily="49" charset="0"/>
                        </a:rPr>
                        <a:t>N</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b="1">
                          <a:solidFill>
                            <a:srgbClr val="FF0000"/>
                          </a:solidFill>
                          <a:latin typeface="Roboto Mono" pitchFamily="49" charset="0"/>
                          <a:ea typeface="Roboto Mono" pitchFamily="49" charset="0"/>
                          <a:cs typeface="NVIDIA Sans" panose="020B0503020203020204" pitchFamily="34" charset="0"/>
                        </a:rPr>
                        <a:t>2</a:t>
                      </a:r>
                      <a:r>
                        <a:rPr lang="en-US" sz="7200" b="1">
                          <a:solidFill>
                            <a:schemeClr val="accent6"/>
                          </a:solidFill>
                          <a:latin typeface="Roboto Mono" pitchFamily="49" charset="0"/>
                          <a:ea typeface="Roboto Mono" pitchFamily="49" charset="0"/>
                          <a:cs typeface="NVIDIA Sans" panose="020B0503020203020204" pitchFamily="34" charset="0"/>
                        </a:rPr>
                        <a:t>N</a:t>
                      </a:r>
                      <a:endParaRPr lang="en-US" sz="7200">
                        <a:solidFill>
                          <a:schemeClr val="accent6"/>
                        </a:solidFill>
                        <a:latin typeface="Roboto Mono" pitchFamily="49" charset="0"/>
                        <a:ea typeface="Roboto Mono" pitchFamily="49" charset="0"/>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6703859"/>
                  </a:ext>
                </a:extLst>
              </a:tr>
            </a:tbl>
          </a:graphicData>
        </a:graphic>
      </p:graphicFrame>
    </p:spTree>
    <p:extLst>
      <p:ext uri="{BB962C8B-B14F-4D97-AF65-F5344CB8AC3E}">
        <p14:creationId xmlns:p14="http://schemas.microsoft.com/office/powerpoint/2010/main" val="10352888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E0118A-991F-FB02-5868-0B93A7A8759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36D2C71-AD98-59DF-7007-A03AF4EADDF1}"/>
              </a:ext>
            </a:extLst>
          </p:cNvPr>
          <p:cNvSpPr>
            <a:spLocks noGrp="1"/>
          </p:cNvSpPr>
          <p:nvPr>
            <p:ph type="title"/>
          </p:nvPr>
        </p:nvSpPr>
        <p:spPr/>
        <p:txBody>
          <a:bodyPr/>
          <a:lstStyle/>
          <a:p>
            <a:r>
              <a:rPr lang="en-US"/>
              <a:t>Discard Iterator</a:t>
            </a:r>
          </a:p>
        </p:txBody>
      </p:sp>
      <p:sp>
        <p:nvSpPr>
          <p:cNvPr id="8" name="TextBox 7">
            <a:extLst>
              <a:ext uri="{FF2B5EF4-FFF2-40B4-BE49-F238E27FC236}">
                <a16:creationId xmlns:a16="http://schemas.microsoft.com/office/drawing/2014/main" id="{20F4CBFC-00A6-E90F-7097-10AC4DE1697B}"/>
              </a:ext>
            </a:extLst>
          </p:cNvPr>
          <p:cNvSpPr txBox="1"/>
          <p:nvPr/>
        </p:nvSpPr>
        <p:spPr>
          <a:xfrm>
            <a:off x="20631098" y="4075644"/>
            <a:ext cx="14936396" cy="13634502"/>
          </a:xfrm>
          <a:prstGeom prst="rect">
            <a:avLst/>
          </a:prstGeom>
          <a:noFill/>
        </p:spPr>
        <p:txBody>
          <a:bodyPr wrap="square">
            <a:spAutoFit/>
          </a:bodyPr>
          <a:lstStyle/>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struct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wrapper</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void</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operator</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value</a:t>
            </a:r>
            <a:r>
              <a:rPr lang="en-US" sz="44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400" kern="0">
                <a:solidFill>
                  <a:srgbClr val="3B3B3B"/>
                </a:solidFill>
                <a:latin typeface="Roboto Mono" pitchFamily="49" charset="0"/>
                <a:ea typeface="Roboto Mono" pitchFamily="49" charset="0"/>
                <a:cs typeface="Times New Roman" panose="02020603050405020304" pitchFamily="18" charset="0"/>
              </a:rPr>
              <a:t>  </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008000"/>
                </a:solidFill>
                <a:effectLst/>
                <a:latin typeface="Roboto Mono" pitchFamily="49" charset="0"/>
                <a:ea typeface="Roboto Mono" pitchFamily="49" charset="0"/>
                <a:cs typeface="Times New Roman" panose="02020603050405020304" pitchFamily="18" charset="0"/>
              </a:rPr>
              <a:t>    // discard value</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struct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267F99"/>
                </a:solidFill>
                <a:effectLst/>
                <a:latin typeface="Roboto Mono" pitchFamily="49" charset="0"/>
                <a:ea typeface="Roboto Mono" pitchFamily="49" charset="0"/>
                <a:cs typeface="Times New Roman" panose="02020603050405020304" pitchFamily="18" charset="0"/>
              </a:rPr>
              <a:t>discard_iterator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wrapper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operator</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i</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100">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100">
                <a:latin typeface="Roboto Mono" pitchFamily="49" charset="0"/>
                <a:ea typeface="Roboto Mono" pitchFamily="49" charset="0"/>
                <a:cs typeface="Times New Roman" panose="02020603050405020304" pitchFamily="18" charset="0"/>
              </a:rPr>
              <a:t> </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795E26"/>
                </a:solidFill>
                <a:effectLst/>
                <a:latin typeface="Roboto Mono" pitchFamily="49" charset="0"/>
                <a:ea typeface="Roboto Mono" pitchFamily="49" charset="0"/>
                <a:cs typeface="Times New Roman" panose="02020603050405020304" pitchFamily="18" charset="0"/>
              </a:rPr>
              <a:t>main</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267F99"/>
                </a:solidFill>
                <a:effectLst/>
                <a:latin typeface="Roboto Mono" pitchFamily="49" charset="0"/>
                <a:ea typeface="Roboto Mono" pitchFamily="49" charset="0"/>
                <a:cs typeface="Times New Roman" panose="02020603050405020304" pitchFamily="18" charset="0"/>
              </a:rPr>
              <a:t>discard_iterator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it</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it</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10</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it</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20</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p:txBody>
      </p:sp>
      <p:sp>
        <p:nvSpPr>
          <p:cNvPr id="5" name="TextBox 4">
            <a:extLst>
              <a:ext uri="{FF2B5EF4-FFF2-40B4-BE49-F238E27FC236}">
                <a16:creationId xmlns:a16="http://schemas.microsoft.com/office/drawing/2014/main" id="{8DDF632E-92A4-6AF7-2DBF-257E4C577154}"/>
              </a:ext>
            </a:extLst>
          </p:cNvPr>
          <p:cNvSpPr txBox="1"/>
          <p:nvPr/>
        </p:nvSpPr>
        <p:spPr>
          <a:xfrm>
            <a:off x="2514600" y="13548754"/>
            <a:ext cx="16883742" cy="3785652"/>
          </a:xfrm>
          <a:prstGeom prst="rect">
            <a:avLst/>
          </a:prstGeom>
          <a:noFill/>
        </p:spPr>
        <p:txBody>
          <a:bodyPr wrap="square" rtlCol="0">
            <a:spAutoFit/>
          </a:bodyPr>
          <a:lstStyle/>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We can even discard the value</a:t>
            </a:r>
          </a:p>
          <a:p>
            <a:pPr marL="857250" indent="-85725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This iterator is helpful when you don’t need some of the algorithm’s outputs</a:t>
            </a:r>
            <a:endParaRPr lang="en-US" sz="6000">
              <a:solidFill>
                <a:schemeClr val="tx2"/>
              </a:solidFill>
              <a:latin typeface="NVIDIA Sans" panose="020B0503020203020204" pitchFamily="34" charset="0"/>
              <a:cs typeface="NVIDIA Sans" panose="020B0503020203020204" pitchFamily="34" charset="0"/>
            </a:endParaRPr>
          </a:p>
        </p:txBody>
      </p:sp>
      <p:pic>
        <p:nvPicPr>
          <p:cNvPr id="6" name="Picture 5" descr="A black background with red and green lines and a green arrow pointing to a red x&#10;&#10;Description automatically generated">
            <a:extLst>
              <a:ext uri="{FF2B5EF4-FFF2-40B4-BE49-F238E27FC236}">
                <a16:creationId xmlns:a16="http://schemas.microsoft.com/office/drawing/2014/main" id="{1DA2F0DA-A34D-028F-23A6-524ECF294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18437" y="4686139"/>
            <a:ext cx="5676067" cy="6206756"/>
          </a:xfrm>
          <a:prstGeom prst="rect">
            <a:avLst/>
          </a:prstGeom>
        </p:spPr>
      </p:pic>
      <p:graphicFrame>
        <p:nvGraphicFramePr>
          <p:cNvPr id="2" name="Table 1">
            <a:extLst>
              <a:ext uri="{FF2B5EF4-FFF2-40B4-BE49-F238E27FC236}">
                <a16:creationId xmlns:a16="http://schemas.microsoft.com/office/drawing/2014/main" id="{787E5875-6955-E8CD-317E-89AE31F15959}"/>
              </a:ext>
            </a:extLst>
          </p:cNvPr>
          <p:cNvGraphicFramePr>
            <a:graphicFrameLocks noGrp="1"/>
          </p:cNvGraphicFramePr>
          <p:nvPr>
            <p:extLst>
              <p:ext uri="{D42A27DB-BD31-4B8C-83A1-F6EECF244321}">
                <p14:modId xmlns:p14="http://schemas.microsoft.com/office/powerpoint/2010/main" val="4260857500"/>
              </p:ext>
            </p:extLst>
          </p:nvPr>
        </p:nvGraphicFramePr>
        <p:xfrm>
          <a:off x="541868" y="17201554"/>
          <a:ext cx="2336800" cy="2621280"/>
        </p:xfrm>
        <a:graphic>
          <a:graphicData uri="http://schemas.openxmlformats.org/drawingml/2006/table">
            <a:tbl>
              <a:tblPr firstRow="1" bandRow="1">
                <a:tableStyleId>{073A0DAA-6AF3-43AB-8588-CEC1D06C72B9}</a:tableStyleId>
              </a:tblPr>
              <a:tblGrid>
                <a:gridCol w="2336800">
                  <a:extLst>
                    <a:ext uri="{9D8B030D-6E8A-4147-A177-3AD203B41FA5}">
                      <a16:colId xmlns:a16="http://schemas.microsoft.com/office/drawing/2014/main" val="1799311622"/>
                    </a:ext>
                  </a:extLst>
                </a:gridCol>
              </a:tblGrid>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183452"/>
                  </a:ext>
                </a:extLst>
              </a:tr>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b="1">
                          <a:solidFill>
                            <a:schemeClr val="tx2"/>
                          </a:solidFill>
                          <a:latin typeface="Roboto Mono" pitchFamily="49" charset="0"/>
                          <a:ea typeface="Roboto Mono" pitchFamily="49" charset="0"/>
                          <a:cs typeface="NVIDIA Sans" panose="020B0503020203020204" pitchFamily="34" charset="0"/>
                        </a:rPr>
                        <a:t>0</a:t>
                      </a:r>
                      <a:endParaRPr lang="en-US" sz="7200">
                        <a:solidFill>
                          <a:schemeClr val="accent6"/>
                        </a:solidFill>
                        <a:latin typeface="Roboto Mono" pitchFamily="49" charset="0"/>
                        <a:ea typeface="Roboto Mono"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6703859"/>
                  </a:ext>
                </a:extLst>
              </a:tr>
            </a:tbl>
          </a:graphicData>
        </a:graphic>
      </p:graphicFrame>
      <p:sp>
        <p:nvSpPr>
          <p:cNvPr id="3" name="TextBox 2">
            <a:extLst>
              <a:ext uri="{FF2B5EF4-FFF2-40B4-BE49-F238E27FC236}">
                <a16:creationId xmlns:a16="http://schemas.microsoft.com/office/drawing/2014/main" id="{0FA2F60C-3A10-9E57-59D9-3E711169BD55}"/>
              </a:ext>
            </a:extLst>
          </p:cNvPr>
          <p:cNvSpPr txBox="1"/>
          <p:nvPr/>
        </p:nvSpPr>
        <p:spPr>
          <a:xfrm>
            <a:off x="5659649" y="11405408"/>
            <a:ext cx="10593642" cy="815416"/>
          </a:xfrm>
          <a:prstGeom prst="rect">
            <a:avLst/>
          </a:prstGeom>
          <a:noFill/>
        </p:spPr>
        <p:txBody>
          <a:bodyPr wrap="square">
            <a:spAutoFit/>
          </a:bodyPr>
          <a:lstStyle/>
          <a:p>
            <a:pPr marL="0" marR="0">
              <a:lnSpc>
                <a:spcPct val="115000"/>
              </a:lnSpc>
              <a:spcAft>
                <a:spcPts val="800"/>
              </a:spcAft>
            </a:pPr>
            <a:r>
              <a:rPr lang="en-US" sz="4400" kern="0">
                <a:solidFill>
                  <a:srgbClr val="267F99"/>
                </a:solidFill>
                <a:effectLst/>
                <a:latin typeface="Roboto Mono" pitchFamily="2" charset="0"/>
                <a:ea typeface="Roboto Mono" pitchFamily="2" charset="0"/>
                <a:cs typeface="Menlo" panose="020B0609030804020204" pitchFamily="49" charset="0"/>
              </a:rPr>
              <a:t>thrust</a:t>
            </a:r>
            <a:r>
              <a:rPr lang="en-US" sz="4400" kern="0">
                <a:solidFill>
                  <a:srgbClr val="3B3B3B"/>
                </a:solidFill>
                <a:effectLst/>
                <a:latin typeface="Roboto Mono" pitchFamily="2" charset="0"/>
                <a:ea typeface="Roboto Mono" pitchFamily="2" charset="0"/>
                <a:cs typeface="Menlo" panose="020B0609030804020204" pitchFamily="49" charset="0"/>
              </a:rPr>
              <a:t>::</a:t>
            </a:r>
            <a:r>
              <a:rPr lang="en-US" sz="4400" kern="0" err="1">
                <a:solidFill>
                  <a:srgbClr val="795E26"/>
                </a:solidFill>
                <a:effectLst/>
                <a:latin typeface="Roboto Mono" pitchFamily="2" charset="0"/>
                <a:ea typeface="Roboto Mono" pitchFamily="2" charset="0"/>
                <a:cs typeface="Menlo" panose="020B0609030804020204" pitchFamily="49" charset="0"/>
              </a:rPr>
              <a:t>make_discard_iterator</a:t>
            </a:r>
            <a:r>
              <a:rPr lang="en-US" sz="4400" kern="0">
                <a:solidFill>
                  <a:srgbClr val="3B3B3B"/>
                </a:solidFill>
                <a:effectLst/>
                <a:latin typeface="Roboto Mono" pitchFamily="2" charset="0"/>
                <a:ea typeface="Roboto Mono" pitchFamily="2" charset="0"/>
                <a:cs typeface="Menlo" panose="020B0609030804020204" pitchFamily="49" charset="0"/>
              </a:rPr>
              <a:t>()</a:t>
            </a:r>
          </a:p>
        </p:txBody>
      </p:sp>
    </p:spTree>
    <p:extLst>
      <p:ext uri="{BB962C8B-B14F-4D97-AF65-F5344CB8AC3E}">
        <p14:creationId xmlns:p14="http://schemas.microsoft.com/office/powerpoint/2010/main" val="16945882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EB3DA9-6C7F-5EE6-1596-EC4CCEA0D3F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E386189-AFA7-3348-772E-1DCE57266A8C}"/>
              </a:ext>
            </a:extLst>
          </p:cNvPr>
          <p:cNvSpPr>
            <a:spLocks noGrp="1"/>
          </p:cNvSpPr>
          <p:nvPr>
            <p:ph type="title"/>
          </p:nvPr>
        </p:nvSpPr>
        <p:spPr/>
        <p:txBody>
          <a:bodyPr/>
          <a:lstStyle/>
          <a:p>
            <a:r>
              <a:rPr lang="en-US"/>
              <a:t>tabulate vs </a:t>
            </a:r>
            <a:r>
              <a:rPr lang="en-US" err="1"/>
              <a:t>reduce_by_key</a:t>
            </a:r>
            <a:endParaRPr lang="en-US"/>
          </a:p>
        </p:txBody>
      </p:sp>
      <p:sp>
        <p:nvSpPr>
          <p:cNvPr id="10" name="Subtitle 9">
            <a:extLst>
              <a:ext uri="{FF2B5EF4-FFF2-40B4-BE49-F238E27FC236}">
                <a16:creationId xmlns:a16="http://schemas.microsoft.com/office/drawing/2014/main" id="{C1200940-F6B6-49E8-E414-8AC4D993D896}"/>
              </a:ext>
            </a:extLst>
          </p:cNvPr>
          <p:cNvSpPr>
            <a:spLocks noGrp="1"/>
          </p:cNvSpPr>
          <p:nvPr>
            <p:ph idx="1"/>
          </p:nvPr>
        </p:nvSpPr>
        <p:spPr>
          <a:xfrm>
            <a:off x="12494623" y="18059399"/>
            <a:ext cx="11586754" cy="1137681"/>
          </a:xfrm>
        </p:spPr>
        <p:txBody>
          <a:bodyPr/>
          <a:lstStyle/>
          <a:p>
            <a:r>
              <a:rPr lang="en-US" sz="5400"/>
              <a:t>Reduce by key is </a:t>
            </a:r>
            <a:r>
              <a:rPr lang="en-US" sz="5400" b="1">
                <a:solidFill>
                  <a:schemeClr val="tx2"/>
                </a:solidFill>
              </a:rPr>
              <a:t>100x</a:t>
            </a:r>
            <a:r>
              <a:rPr lang="en-US" sz="5400"/>
              <a:t> faster</a:t>
            </a:r>
          </a:p>
        </p:txBody>
      </p:sp>
      <p:graphicFrame>
        <p:nvGraphicFramePr>
          <p:cNvPr id="2" name="Chart 1">
            <a:extLst>
              <a:ext uri="{FF2B5EF4-FFF2-40B4-BE49-F238E27FC236}">
                <a16:creationId xmlns:a16="http://schemas.microsoft.com/office/drawing/2014/main" id="{2258CE44-3CAB-E275-F612-82F81140D8F8}"/>
              </a:ext>
            </a:extLst>
          </p:cNvPr>
          <p:cNvGraphicFramePr>
            <a:graphicFrameLocks/>
          </p:cNvGraphicFramePr>
          <p:nvPr>
            <p:extLst>
              <p:ext uri="{D42A27DB-BD31-4B8C-83A1-F6EECF244321}">
                <p14:modId xmlns:p14="http://schemas.microsoft.com/office/powerpoint/2010/main" val="882023325"/>
              </p:ext>
            </p:extLst>
          </p:nvPr>
        </p:nvGraphicFramePr>
        <p:xfrm>
          <a:off x="2514600" y="3925837"/>
          <a:ext cx="31546800" cy="1272232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2442218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4F7F66-E861-B961-AD29-827DF57F9D0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746D6D0-EB7D-19A0-0CAE-C440EA487ED8}"/>
              </a:ext>
            </a:extLst>
          </p:cNvPr>
          <p:cNvSpPr>
            <a:spLocks noGrp="1"/>
          </p:cNvSpPr>
          <p:nvPr>
            <p:ph type="title"/>
          </p:nvPr>
        </p:nvSpPr>
        <p:spPr/>
        <p:txBody>
          <a:bodyPr/>
          <a:lstStyle/>
          <a:p>
            <a:r>
              <a:rPr lang="en-US"/>
              <a:t>Exercise: Segmented Sum Optimization</a:t>
            </a:r>
          </a:p>
        </p:txBody>
      </p:sp>
      <p:sp>
        <p:nvSpPr>
          <p:cNvPr id="2" name="Text Placeholder 1">
            <a:extLst>
              <a:ext uri="{FF2B5EF4-FFF2-40B4-BE49-F238E27FC236}">
                <a16:creationId xmlns:a16="http://schemas.microsoft.com/office/drawing/2014/main" id="{76ECE7A5-F6F9-8284-714A-27A6CFF98D4D}"/>
              </a:ext>
            </a:extLst>
          </p:cNvPr>
          <p:cNvSpPr>
            <a:spLocks noGrp="1"/>
          </p:cNvSpPr>
          <p:nvPr>
            <p:ph type="body" sz="quarter" idx="10"/>
          </p:nvPr>
        </p:nvSpPr>
        <p:spPr/>
        <p:txBody>
          <a:bodyPr/>
          <a:lstStyle/>
          <a:p>
            <a:r>
              <a:rPr lang="en-US"/>
              <a:t>10 minutes</a:t>
            </a:r>
          </a:p>
        </p:txBody>
      </p:sp>
      <p:sp>
        <p:nvSpPr>
          <p:cNvPr id="7" name="TextBox 6">
            <a:extLst>
              <a:ext uri="{FF2B5EF4-FFF2-40B4-BE49-F238E27FC236}">
                <a16:creationId xmlns:a16="http://schemas.microsoft.com/office/drawing/2014/main" id="{18762763-AF27-3FF5-247C-7172E625867F}"/>
              </a:ext>
            </a:extLst>
          </p:cNvPr>
          <p:cNvSpPr txBox="1"/>
          <p:nvPr/>
        </p:nvSpPr>
        <p:spPr>
          <a:xfrm>
            <a:off x="5228810" y="4787707"/>
            <a:ext cx="26118378" cy="2123658"/>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Use counting and transform iterators to generate row indices without materializing them in memory</a:t>
            </a:r>
            <a:endParaRPr lang="en-US" sz="6600">
              <a:solidFill>
                <a:schemeClr val="tx2"/>
              </a:solidFill>
              <a:latin typeface="NVIDIA Sans" panose="020B0503020203020204" pitchFamily="34" charset="0"/>
              <a:cs typeface="NVIDIA Sans" panose="020B0503020203020204" pitchFamily="34" charset="0"/>
            </a:endParaRPr>
          </a:p>
        </p:txBody>
      </p:sp>
      <p:sp>
        <p:nvSpPr>
          <p:cNvPr id="3" name="TextBox 2">
            <a:extLst>
              <a:ext uri="{FF2B5EF4-FFF2-40B4-BE49-F238E27FC236}">
                <a16:creationId xmlns:a16="http://schemas.microsoft.com/office/drawing/2014/main" id="{CBFF66B0-4D6D-89A5-4ED3-8BFAC62230B2}"/>
              </a:ext>
            </a:extLst>
          </p:cNvPr>
          <p:cNvSpPr txBox="1"/>
          <p:nvPr/>
        </p:nvSpPr>
        <p:spPr>
          <a:xfrm>
            <a:off x="6411566" y="7803728"/>
            <a:ext cx="23752865" cy="9961510"/>
          </a:xfrm>
          <a:prstGeom prst="rect">
            <a:avLst/>
          </a:prstGeom>
          <a:noFill/>
        </p:spPr>
        <p:txBody>
          <a:bodyPr wrap="square">
            <a:spAutoFit/>
          </a:bodyPr>
          <a:lstStyle/>
          <a:p>
            <a:pPr marL="0" marR="0"/>
            <a:r>
              <a:rPr lang="en-US" sz="4400" kern="0">
                <a:solidFill>
                  <a:srgbClr val="0000FF"/>
                </a:solidFill>
                <a:effectLst/>
                <a:latin typeface="Roboto Mono" pitchFamily="2" charset="0"/>
                <a:ea typeface="Roboto Mono" pitchFamily="2" charset="0"/>
                <a:cs typeface="Times New Roman" panose="02020603050405020304" pitchFamily="18" charset="0"/>
              </a:rPr>
              <a:t>auto </a:t>
            </a:r>
            <a:r>
              <a:rPr lang="en-US" sz="4400" kern="0" err="1">
                <a:solidFill>
                  <a:srgbClr val="001080"/>
                </a:solidFill>
                <a:effectLst/>
                <a:latin typeface="Roboto Mono" pitchFamily="49" charset="0"/>
                <a:ea typeface="Roboto Mono" pitchFamily="49" charset="0"/>
                <a:cs typeface="Menlo" panose="020B0609030804020204" pitchFamily="49" charset="0"/>
              </a:rPr>
              <a:t>row_ids_begin</a:t>
            </a:r>
            <a:r>
              <a:rPr lang="en-US" sz="4400" kern="0">
                <a:solidFill>
                  <a:srgbClr val="3B3B3B"/>
                </a:solidFill>
                <a:effectLst/>
                <a:latin typeface="Roboto Mono" pitchFamily="49" charset="0"/>
                <a:ea typeface="Roboto Mono" pitchFamily="49" charset="0"/>
                <a:cs typeface="Menlo" panose="020B0609030804020204" pitchFamily="49" charset="0"/>
              </a:rPr>
              <a:t> </a:t>
            </a:r>
            <a:r>
              <a:rPr lang="en-US" sz="4400" kern="0">
                <a:solidFill>
                  <a:srgbClr val="000000"/>
                </a:solidFill>
                <a:effectLst/>
                <a:latin typeface="Roboto Mono" pitchFamily="49" charset="0"/>
                <a:ea typeface="Roboto Mono" pitchFamily="49" charset="0"/>
                <a:cs typeface="Menlo" panose="020B0609030804020204" pitchFamily="49" charset="0"/>
              </a:rPr>
              <a:t>=</a:t>
            </a:r>
            <a:r>
              <a:rPr lang="en-US" sz="4400" kern="0">
                <a:solidFill>
                  <a:srgbClr val="3B3B3B"/>
                </a:solidFill>
                <a:effectLst/>
                <a:latin typeface="Roboto Mono" pitchFamily="49" charset="0"/>
                <a:ea typeface="Roboto Mono" pitchFamily="49" charset="0"/>
                <a:cs typeface="Menlo" panose="020B0609030804020204" pitchFamily="49" charset="0"/>
              </a:rPr>
              <a:t> </a:t>
            </a:r>
            <a:r>
              <a:rPr lang="en-US" sz="4400" b="1" kern="0">
                <a:solidFill>
                  <a:schemeClr val="tx2"/>
                </a:solidFill>
                <a:effectLst/>
                <a:latin typeface="Roboto Mono" pitchFamily="49" charset="0"/>
                <a:ea typeface="Roboto Mono" pitchFamily="49" charset="0"/>
                <a:cs typeface="Menlo" panose="020B0609030804020204" pitchFamily="49" charset="0"/>
              </a:rPr>
              <a:t>// ... ;</a:t>
            </a:r>
          </a:p>
          <a:p>
            <a:pPr marL="0" marR="0"/>
            <a:endParaRPr lang="en-US" sz="4400" kern="0">
              <a:solidFill>
                <a:srgbClr val="267F99"/>
              </a:solidFill>
              <a:latin typeface="Roboto Mono" pitchFamily="49" charset="0"/>
              <a:ea typeface="Roboto Mono" pitchFamily="49" charset="0"/>
              <a:cs typeface="Menlo" panose="020B0609030804020204" pitchFamily="49" charset="0"/>
            </a:endParaRPr>
          </a:p>
          <a:p>
            <a:pPr marL="0" marR="0"/>
            <a:endParaRPr lang="en-US" sz="4400" kern="0">
              <a:solidFill>
                <a:srgbClr val="267F99"/>
              </a:solidFill>
              <a:effectLst/>
              <a:latin typeface="Roboto Mono" pitchFamily="49" charset="0"/>
              <a:ea typeface="Roboto Mono" pitchFamily="49" charset="0"/>
              <a:cs typeface="Menlo" panose="020B0609030804020204" pitchFamily="49" charset="0"/>
            </a:endParaRPr>
          </a:p>
          <a:p>
            <a:pPr marL="0" marR="0"/>
            <a:endParaRPr lang="en-US" sz="4400" kern="0">
              <a:solidFill>
                <a:srgbClr val="267F99"/>
              </a:solidFill>
              <a:latin typeface="Roboto Mono" pitchFamily="49" charset="0"/>
              <a:ea typeface="Roboto Mono" pitchFamily="49" charset="0"/>
              <a:cs typeface="Menlo" panose="020B0609030804020204" pitchFamily="49" charset="0"/>
            </a:endParaRPr>
          </a:p>
          <a:p>
            <a:pPr marL="0" marR="0"/>
            <a:endParaRPr lang="en-US" sz="4400" kern="0">
              <a:solidFill>
                <a:srgbClr val="267F99"/>
              </a:solidFill>
              <a:effectLst/>
              <a:latin typeface="Roboto Mono" pitchFamily="49" charset="0"/>
              <a:ea typeface="Roboto Mono" pitchFamily="49" charset="0"/>
              <a:cs typeface="Menlo" panose="020B0609030804020204" pitchFamily="49" charset="0"/>
            </a:endParaRPr>
          </a:p>
          <a:p>
            <a:pPr marL="0" marR="0"/>
            <a:r>
              <a:rPr lang="en-US" sz="4400" kern="0">
                <a:solidFill>
                  <a:srgbClr val="0000FF"/>
                </a:solidFill>
                <a:effectLst/>
                <a:latin typeface="Roboto Mono" pitchFamily="2" charset="0"/>
                <a:ea typeface="Roboto Mono" pitchFamily="2" charset="0"/>
                <a:cs typeface="Times New Roman" panose="02020603050405020304" pitchFamily="18" charset="0"/>
              </a:rPr>
              <a:t>auto </a:t>
            </a:r>
            <a:r>
              <a:rPr lang="en-US" sz="4400" kern="0" err="1">
                <a:solidFill>
                  <a:srgbClr val="001080"/>
                </a:solidFill>
                <a:effectLst/>
                <a:latin typeface="Roboto Mono" pitchFamily="49" charset="0"/>
                <a:ea typeface="Roboto Mono" pitchFamily="49" charset="0"/>
                <a:cs typeface="Menlo" panose="020B0609030804020204" pitchFamily="49" charset="0"/>
              </a:rPr>
              <a:t>row_ids_end</a:t>
            </a:r>
            <a:r>
              <a:rPr lang="en-US" sz="4400" kern="0">
                <a:solidFill>
                  <a:srgbClr val="3B3B3B"/>
                </a:solidFill>
                <a:effectLst/>
                <a:latin typeface="Roboto Mono" pitchFamily="49" charset="0"/>
                <a:ea typeface="Roboto Mono" pitchFamily="49" charset="0"/>
                <a:cs typeface="Menlo" panose="020B0609030804020204" pitchFamily="49" charset="0"/>
              </a:rPr>
              <a:t> </a:t>
            </a:r>
            <a:r>
              <a:rPr lang="en-US" sz="4400" kern="0">
                <a:solidFill>
                  <a:srgbClr val="000000"/>
                </a:solidFill>
                <a:effectLst/>
                <a:latin typeface="Roboto Mono" pitchFamily="49" charset="0"/>
                <a:ea typeface="Roboto Mono" pitchFamily="49" charset="0"/>
                <a:cs typeface="Menlo" panose="020B0609030804020204" pitchFamily="49" charset="0"/>
              </a:rPr>
              <a:t>=</a:t>
            </a:r>
            <a:r>
              <a:rPr lang="en-US" sz="4400" kern="0">
                <a:solidFill>
                  <a:srgbClr val="3B3B3B"/>
                </a:solidFill>
                <a:effectLst/>
                <a:latin typeface="Roboto Mono" pitchFamily="49" charset="0"/>
                <a:ea typeface="Roboto Mono" pitchFamily="49" charset="0"/>
                <a:cs typeface="Menlo" panose="020B0609030804020204" pitchFamily="49" charset="0"/>
              </a:rPr>
              <a:t> </a:t>
            </a:r>
            <a:r>
              <a:rPr lang="en-US" sz="4400" kern="0" err="1">
                <a:solidFill>
                  <a:srgbClr val="001080"/>
                </a:solidFill>
                <a:effectLst/>
                <a:latin typeface="Roboto Mono" pitchFamily="49" charset="0"/>
                <a:ea typeface="Roboto Mono" pitchFamily="49" charset="0"/>
                <a:cs typeface="Menlo" panose="020B0609030804020204" pitchFamily="49" charset="0"/>
              </a:rPr>
              <a:t>row_ids_begin</a:t>
            </a:r>
            <a:r>
              <a:rPr lang="en-US" sz="4400" kern="0">
                <a:solidFill>
                  <a:srgbClr val="3B3B3B"/>
                </a:solidFill>
                <a:effectLst/>
                <a:latin typeface="Roboto Mono" pitchFamily="49" charset="0"/>
                <a:ea typeface="Roboto Mono" pitchFamily="49" charset="0"/>
                <a:cs typeface="Menlo" panose="020B0609030804020204" pitchFamily="49" charset="0"/>
              </a:rPr>
              <a:t> </a:t>
            </a:r>
            <a:r>
              <a:rPr lang="en-US" sz="4400" kern="0">
                <a:solidFill>
                  <a:srgbClr val="000000"/>
                </a:solidFill>
                <a:effectLst/>
                <a:latin typeface="Roboto Mono" pitchFamily="49" charset="0"/>
                <a:ea typeface="Roboto Mono" pitchFamily="49" charset="0"/>
                <a:cs typeface="Menlo" panose="020B0609030804020204" pitchFamily="49" charset="0"/>
              </a:rPr>
              <a:t>+</a:t>
            </a:r>
            <a:r>
              <a:rPr lang="en-US" sz="4400" kern="0">
                <a:solidFill>
                  <a:srgbClr val="3B3B3B"/>
                </a:solidFill>
                <a:effectLst/>
                <a:latin typeface="Roboto Mono" pitchFamily="49" charset="0"/>
                <a:ea typeface="Roboto Mono" pitchFamily="49" charset="0"/>
                <a:cs typeface="Menlo" panose="020B0609030804020204" pitchFamily="49" charset="0"/>
              </a:rPr>
              <a:t> </a:t>
            </a:r>
            <a:r>
              <a:rPr lang="en-US" sz="4400" kern="0" err="1">
                <a:solidFill>
                  <a:srgbClr val="001080"/>
                </a:solidFill>
                <a:effectLst/>
                <a:latin typeface="Roboto Mono" pitchFamily="49" charset="0"/>
                <a:ea typeface="Roboto Mono" pitchFamily="49" charset="0"/>
                <a:cs typeface="Menlo" panose="020B0609030804020204" pitchFamily="49" charset="0"/>
              </a:rPr>
              <a:t>temp</a:t>
            </a:r>
            <a:r>
              <a:rPr lang="en-US" sz="4400" kern="0" err="1">
                <a:solidFill>
                  <a:srgbClr val="3B3B3B"/>
                </a:solidFill>
                <a:effectLst/>
                <a:latin typeface="Roboto Mono" pitchFamily="49" charset="0"/>
                <a:ea typeface="Roboto Mono" pitchFamily="49" charset="0"/>
                <a:cs typeface="Menlo" panose="020B0609030804020204" pitchFamily="49" charset="0"/>
              </a:rPr>
              <a:t>.</a:t>
            </a:r>
            <a:r>
              <a:rPr lang="en-US" sz="4400" kern="0" err="1">
                <a:solidFill>
                  <a:srgbClr val="795E26"/>
                </a:solidFill>
                <a:effectLst/>
                <a:latin typeface="Roboto Mono" pitchFamily="49" charset="0"/>
                <a:ea typeface="Roboto Mono" pitchFamily="49" charset="0"/>
                <a:cs typeface="Menlo" panose="020B0609030804020204" pitchFamily="49" charset="0"/>
              </a:rPr>
              <a:t>size</a:t>
            </a:r>
            <a:r>
              <a:rPr lang="en-US" sz="4400" kern="0">
                <a:solidFill>
                  <a:srgbClr val="3B3B3B"/>
                </a:solidFill>
                <a:effectLst/>
                <a:latin typeface="Roboto Mono" pitchFamily="49" charset="0"/>
                <a:ea typeface="Roboto Mono" pitchFamily="49" charset="0"/>
                <a:cs typeface="Menlo" panose="020B0609030804020204" pitchFamily="49"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100">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267F99"/>
                </a:solidFill>
                <a:effectLst/>
                <a:latin typeface="Roboto Mono" pitchFamily="2" charset="0"/>
                <a:ea typeface="Roboto Mono" pitchFamily="2" charset="0"/>
                <a:cs typeface="Times New Roman" panose="02020603050405020304" pitchFamily="18" charset="0"/>
              </a:rPr>
              <a:t>thrust</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3B3B3B"/>
                </a:solidFill>
                <a:effectLst/>
                <a:latin typeface="Roboto Mono" pitchFamily="2" charset="0"/>
                <a:ea typeface="Roboto Mono" pitchFamily="2" charset="0"/>
                <a:cs typeface="Times New Roman" panose="02020603050405020304" pitchFamily="18" charset="0"/>
              </a:rPr>
              <a:t>universal_vector</a:t>
            </a:r>
            <a:r>
              <a:rPr lang="en-US" sz="4400" kern="0">
                <a:solidFill>
                  <a:srgbClr val="000000"/>
                </a:solidFill>
                <a:effectLst/>
                <a:latin typeface="Roboto Mono" pitchFamily="2" charset="0"/>
                <a:ea typeface="Roboto Mono" pitchFamily="2" charset="0"/>
                <a:cs typeface="Times New Roman" panose="02020603050405020304" pitchFamily="18" charset="0"/>
              </a:rPr>
              <a:t>&lt;</a:t>
            </a:r>
            <a:r>
              <a:rPr lang="en-US" sz="4400" kern="0">
                <a:solidFill>
                  <a:srgbClr val="0000FF"/>
                </a:solidFill>
                <a:effectLst/>
                <a:latin typeface="Roboto Mono" pitchFamily="2" charset="0"/>
                <a:ea typeface="Roboto Mono" pitchFamily="2" charset="0"/>
                <a:cs typeface="Times New Roman" panose="02020603050405020304" pitchFamily="18" charset="0"/>
              </a:rPr>
              <a:t>float</a:t>
            </a:r>
            <a:r>
              <a:rPr lang="en-US" sz="4400" kern="0">
                <a:solidFill>
                  <a:srgbClr val="000000"/>
                </a:solidFill>
                <a:effectLst/>
                <a:latin typeface="Roboto Mono" pitchFamily="2" charset="0"/>
                <a:ea typeface="Roboto Mono" pitchFamily="2" charset="0"/>
                <a:cs typeface="Times New Roman" panose="02020603050405020304" pitchFamily="18" charset="0"/>
              </a:rPr>
              <a:t>&gt;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795E26"/>
                </a:solidFill>
                <a:effectLst/>
                <a:latin typeface="Roboto Mono" pitchFamily="2" charset="0"/>
                <a:ea typeface="Roboto Mono" pitchFamily="2" charset="0"/>
                <a:cs typeface="Times New Roman" panose="02020603050405020304" pitchFamily="18" charset="0"/>
              </a:rPr>
              <a:t>sums</a:t>
            </a:r>
            <a:r>
              <a:rPr lang="en-US" sz="4400" kern="0">
                <a:solidFill>
                  <a:srgbClr val="3B3B3B"/>
                </a:solidFill>
                <a:effectLst/>
                <a:latin typeface="Roboto Mono" pitchFamily="2" charset="0"/>
                <a:ea typeface="Roboto Mono" pitchFamily="2" charset="0"/>
                <a:cs typeface="Times New Roman" panose="02020603050405020304" pitchFamily="18" charset="0"/>
              </a:rPr>
              <a:t>(height); </a:t>
            </a:r>
          </a:p>
          <a:p>
            <a:pPr marL="0" marR="0">
              <a:lnSpc>
                <a:spcPct val="115000"/>
              </a:lnSpc>
              <a:spcAft>
                <a:spcPts val="800"/>
              </a:spcAft>
            </a:pP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267F99"/>
                </a:solidFill>
                <a:effectLst/>
                <a:latin typeface="Roboto Mono" pitchFamily="2" charset="0"/>
                <a:ea typeface="Roboto Mono" pitchFamily="2" charset="0"/>
                <a:cs typeface="Times New Roman" panose="02020603050405020304" pitchFamily="18" charset="0"/>
              </a:rPr>
              <a:t>thrust</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reduce_by_key</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267F99"/>
                </a:solidFill>
                <a:effectLst/>
                <a:latin typeface="Roboto Mono" pitchFamily="2" charset="0"/>
                <a:ea typeface="Roboto Mono" pitchFamily="2" charset="0"/>
                <a:cs typeface="Times New Roman" panose="02020603050405020304" pitchFamily="18" charset="0"/>
              </a:rPr>
              <a:t>thrust</a:t>
            </a:r>
            <a:r>
              <a:rPr lang="en-US" sz="4400" kern="0">
                <a:solidFill>
                  <a:srgbClr val="3B3B3B"/>
                </a:solidFill>
                <a:effectLst/>
                <a:latin typeface="Roboto Mono" pitchFamily="2" charset="0"/>
                <a:ea typeface="Roboto Mono" pitchFamily="2" charset="0"/>
                <a:cs typeface="Times New Roman" panose="02020603050405020304" pitchFamily="18" charset="0"/>
              </a:rPr>
              <a:t>::device, </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Menlo" panose="020B0609030804020204" pitchFamily="49" charset="0"/>
              </a:rPr>
              <a:t>row_ids_begin</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Menlo" panose="020B0609030804020204" pitchFamily="49" charset="0"/>
              </a:rPr>
              <a:t>row_ids_end</a:t>
            </a:r>
            <a:r>
              <a:rPr lang="en-US" sz="4400" kern="0">
                <a:solidFill>
                  <a:srgbClr val="3B3B3B"/>
                </a:solidFill>
                <a:effectLst/>
                <a:latin typeface="Roboto Mono" pitchFamily="2" charset="0"/>
                <a:ea typeface="Roboto Mono" pitchFamily="2" charset="0"/>
                <a:cs typeface="Times New Roman" panose="02020603050405020304" pitchFamily="18" charset="0"/>
              </a:rPr>
              <a:t>, </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001080"/>
                </a:solidFill>
                <a:effectLst/>
                <a:latin typeface="Roboto Mono" pitchFamily="2" charset="0"/>
                <a:ea typeface="Roboto Mono" pitchFamily="2" charset="0"/>
                <a:cs typeface="Times New Roman" panose="02020603050405020304" pitchFamily="18" charset="0"/>
              </a:rPr>
              <a:t>temp</a:t>
            </a:r>
            <a:r>
              <a:rPr lang="en-US" sz="4400" kern="0" err="1">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begin</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267F99"/>
                </a:solidFill>
                <a:effectLst/>
                <a:latin typeface="Roboto Mono" pitchFamily="2" charset="0"/>
                <a:ea typeface="Roboto Mono" pitchFamily="2" charset="0"/>
                <a:cs typeface="Times New Roman" panose="02020603050405020304" pitchFamily="18" charset="0"/>
              </a:rPr>
              <a:t>thrust</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make_discard_iterator</a:t>
            </a:r>
            <a:r>
              <a:rPr lang="en-US" sz="4400" kern="0">
                <a:solidFill>
                  <a:srgbClr val="3B3B3B"/>
                </a:solidFill>
                <a:effectLst/>
                <a:latin typeface="Roboto Mono" pitchFamily="2" charset="0"/>
                <a:ea typeface="Roboto Mono" pitchFamily="2" charset="0"/>
                <a:cs typeface="Times New Roman" panose="02020603050405020304" pitchFamily="18" charset="0"/>
              </a:rPr>
              <a:t>(), </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001080"/>
                </a:solidFill>
                <a:effectLst/>
                <a:latin typeface="Roboto Mono" pitchFamily="2" charset="0"/>
                <a:ea typeface="Roboto Mono" pitchFamily="2" charset="0"/>
                <a:cs typeface="Times New Roman" panose="02020603050405020304" pitchFamily="18" charset="0"/>
              </a:rPr>
              <a:t>sums</a:t>
            </a:r>
            <a:r>
              <a:rPr lang="en-US" sz="4400" kern="0" err="1">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begin</a:t>
            </a:r>
            <a:r>
              <a:rPr lang="en-US" sz="4400" kern="0">
                <a:solidFill>
                  <a:srgbClr val="3B3B3B"/>
                </a:solidFill>
                <a:effectLst/>
                <a:latin typeface="Roboto Mono" pitchFamily="2" charset="0"/>
                <a:ea typeface="Roboto Mono" pitchFamily="2" charset="0"/>
                <a:cs typeface="Times New Roman" panose="02020603050405020304" pitchFamily="18" charset="0"/>
              </a:rPr>
              <a:t>());</a:t>
            </a:r>
            <a:endParaRPr lang="en-US" sz="4400" kern="100">
              <a:effectLst/>
              <a:latin typeface="Roboto Mono" pitchFamily="2" charset="0"/>
              <a:ea typeface="Roboto Mono" pitchFamily="2" charset="0"/>
              <a:cs typeface="Times New Roman" panose="02020603050405020304" pitchFamily="18" charset="0"/>
            </a:endParaRPr>
          </a:p>
        </p:txBody>
      </p:sp>
      <p:sp>
        <p:nvSpPr>
          <p:cNvPr id="5" name="TextBox 4">
            <a:extLst>
              <a:ext uri="{FF2B5EF4-FFF2-40B4-BE49-F238E27FC236}">
                <a16:creationId xmlns:a16="http://schemas.microsoft.com/office/drawing/2014/main" id="{F705149C-F1AB-A046-ED60-D47AC82074DD}"/>
              </a:ext>
            </a:extLst>
          </p:cNvPr>
          <p:cNvSpPr txBox="1"/>
          <p:nvPr/>
        </p:nvSpPr>
        <p:spPr>
          <a:xfrm>
            <a:off x="5564936" y="18657601"/>
            <a:ext cx="25446123" cy="769441"/>
          </a:xfrm>
          <a:prstGeom prst="rect">
            <a:avLst/>
          </a:prstGeom>
          <a:noFill/>
        </p:spPr>
        <p:txBody>
          <a:bodyPr wrap="square">
            <a:spAutoFit/>
          </a:bodyPr>
          <a:lstStyle/>
          <a:p>
            <a:r>
              <a:rPr lang="en-US" sz="4400">
                <a:solidFill>
                  <a:schemeClr val="accent4"/>
                </a:solidFill>
                <a:latin typeface="Roboto Mono" pitchFamily="49" charset="0"/>
                <a:ea typeface="Roboto Mono" pitchFamily="49" charset="0"/>
              </a:rPr>
              <a:t>01.05-Serial-vs-Parallel/01.05.02-Exercise-Segmented-Sum-Optimization.ipynb</a:t>
            </a:r>
          </a:p>
        </p:txBody>
      </p:sp>
      <p:graphicFrame>
        <p:nvGraphicFramePr>
          <p:cNvPr id="6" name="Table 5">
            <a:extLst>
              <a:ext uri="{FF2B5EF4-FFF2-40B4-BE49-F238E27FC236}">
                <a16:creationId xmlns:a16="http://schemas.microsoft.com/office/drawing/2014/main" id="{216BEF02-E673-6C11-BDEF-806A6085D916}"/>
              </a:ext>
            </a:extLst>
          </p:cNvPr>
          <p:cNvGraphicFramePr>
            <a:graphicFrameLocks noGrp="1"/>
          </p:cNvGraphicFramePr>
          <p:nvPr>
            <p:extLst>
              <p:ext uri="{D42A27DB-BD31-4B8C-83A1-F6EECF244321}">
                <p14:modId xmlns:p14="http://schemas.microsoft.com/office/powerpoint/2010/main" val="373833065"/>
              </p:ext>
            </p:extLst>
          </p:nvPr>
        </p:nvGraphicFramePr>
        <p:xfrm>
          <a:off x="643468" y="17167688"/>
          <a:ext cx="4673600" cy="2621280"/>
        </p:xfrm>
        <a:graphic>
          <a:graphicData uri="http://schemas.openxmlformats.org/drawingml/2006/table">
            <a:tbl>
              <a:tblPr firstRow="1" bandRow="1">
                <a:tableStyleId>{073A0DAA-6AF3-43AB-8588-CEC1D06C72B9}</a:tableStyleId>
              </a:tblPr>
              <a:tblGrid>
                <a:gridCol w="2336800">
                  <a:extLst>
                    <a:ext uri="{9D8B030D-6E8A-4147-A177-3AD203B41FA5}">
                      <a16:colId xmlns:a16="http://schemas.microsoft.com/office/drawing/2014/main" val="1799311622"/>
                    </a:ext>
                  </a:extLst>
                </a:gridCol>
                <a:gridCol w="2336800">
                  <a:extLst>
                    <a:ext uri="{9D8B030D-6E8A-4147-A177-3AD203B41FA5}">
                      <a16:colId xmlns:a16="http://schemas.microsoft.com/office/drawing/2014/main" val="76245477"/>
                    </a:ext>
                  </a:extLst>
                </a:gridCol>
              </a:tblGrid>
              <a:tr h="1047836">
                <a:tc>
                  <a:txBody>
                    <a:bodyPr/>
                    <a:lstStyle/>
                    <a:p>
                      <a:pPr algn="ct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183452"/>
                  </a:ext>
                </a:extLst>
              </a:tr>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a:solidFill>
                            <a:srgbClr val="FF0000"/>
                          </a:solidFill>
                          <a:latin typeface="Roboto Mono" pitchFamily="49" charset="0"/>
                          <a:ea typeface="Roboto Mono" pitchFamily="49" charset="0"/>
                        </a:rPr>
                        <a:t>2</a:t>
                      </a:r>
                      <a:r>
                        <a:rPr lang="en-US" sz="7200">
                          <a:solidFill>
                            <a:schemeClr val="accent6"/>
                          </a:solidFill>
                          <a:latin typeface="Roboto Mono" pitchFamily="49" charset="0"/>
                          <a:ea typeface="Roboto Mono" pitchFamily="49" charset="0"/>
                        </a:rPr>
                        <a:t>N</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b="1">
                          <a:solidFill>
                            <a:srgbClr val="FF0000"/>
                          </a:solidFill>
                          <a:latin typeface="Roboto Mono" pitchFamily="49" charset="0"/>
                          <a:ea typeface="Roboto Mono" pitchFamily="49" charset="0"/>
                          <a:cs typeface="NVIDIA Sans" panose="020B0503020203020204" pitchFamily="34" charset="0"/>
                        </a:rPr>
                        <a:t>2</a:t>
                      </a:r>
                      <a:r>
                        <a:rPr lang="en-US" sz="7200" b="1">
                          <a:solidFill>
                            <a:schemeClr val="accent6"/>
                          </a:solidFill>
                          <a:latin typeface="Roboto Mono" pitchFamily="49" charset="0"/>
                          <a:ea typeface="Roboto Mono" pitchFamily="49" charset="0"/>
                          <a:cs typeface="NVIDIA Sans" panose="020B0503020203020204" pitchFamily="34" charset="0"/>
                        </a:rPr>
                        <a:t>N</a:t>
                      </a:r>
                      <a:endParaRPr lang="en-US" sz="7200">
                        <a:solidFill>
                          <a:schemeClr val="accent6"/>
                        </a:solidFill>
                        <a:latin typeface="Roboto Mono" pitchFamily="49" charset="0"/>
                        <a:ea typeface="Roboto Mono" pitchFamily="49" charset="0"/>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6703859"/>
                  </a:ext>
                </a:extLst>
              </a:tr>
            </a:tbl>
          </a:graphicData>
        </a:graphic>
      </p:graphicFrame>
    </p:spTree>
    <p:extLst>
      <p:ext uri="{BB962C8B-B14F-4D97-AF65-F5344CB8AC3E}">
        <p14:creationId xmlns:p14="http://schemas.microsoft.com/office/powerpoint/2010/main" val="376544288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77DB68-2B2B-2138-7007-BAF92589F01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7155C2-B24D-FC40-FDC6-C38443F07B08}"/>
              </a:ext>
            </a:extLst>
          </p:cNvPr>
          <p:cNvSpPr>
            <a:spLocks noGrp="1"/>
          </p:cNvSpPr>
          <p:nvPr>
            <p:ph type="title"/>
          </p:nvPr>
        </p:nvSpPr>
        <p:spPr/>
        <p:txBody>
          <a:bodyPr/>
          <a:lstStyle/>
          <a:p>
            <a:r>
              <a:rPr lang="en-US"/>
              <a:t>Exercise: Segmented Sum Optimization</a:t>
            </a:r>
          </a:p>
        </p:txBody>
      </p:sp>
      <p:sp>
        <p:nvSpPr>
          <p:cNvPr id="2" name="Text Placeholder 1">
            <a:extLst>
              <a:ext uri="{FF2B5EF4-FFF2-40B4-BE49-F238E27FC236}">
                <a16:creationId xmlns:a16="http://schemas.microsoft.com/office/drawing/2014/main" id="{59148CE9-8279-609F-EEFC-B21A6DF09FC9}"/>
              </a:ext>
            </a:extLst>
          </p:cNvPr>
          <p:cNvSpPr>
            <a:spLocks noGrp="1"/>
          </p:cNvSpPr>
          <p:nvPr>
            <p:ph type="body" sz="quarter" idx="10"/>
          </p:nvPr>
        </p:nvSpPr>
        <p:spPr/>
        <p:txBody>
          <a:bodyPr/>
          <a:lstStyle/>
          <a:p>
            <a:r>
              <a:rPr lang="en-US"/>
              <a:t>Solution</a:t>
            </a:r>
          </a:p>
        </p:txBody>
      </p:sp>
      <p:sp>
        <p:nvSpPr>
          <p:cNvPr id="5" name="TextBox 4">
            <a:extLst>
              <a:ext uri="{FF2B5EF4-FFF2-40B4-BE49-F238E27FC236}">
                <a16:creationId xmlns:a16="http://schemas.microsoft.com/office/drawing/2014/main" id="{E62972AE-36F8-4049-7722-1B5D73A22F53}"/>
              </a:ext>
            </a:extLst>
          </p:cNvPr>
          <p:cNvSpPr txBox="1"/>
          <p:nvPr/>
        </p:nvSpPr>
        <p:spPr>
          <a:xfrm>
            <a:off x="6411566" y="7803728"/>
            <a:ext cx="23752865" cy="9961510"/>
          </a:xfrm>
          <a:prstGeom prst="rect">
            <a:avLst/>
          </a:prstGeom>
          <a:noFill/>
        </p:spPr>
        <p:txBody>
          <a:bodyPr wrap="square">
            <a:spAutoFit/>
          </a:bodyPr>
          <a:lstStyle/>
          <a:p>
            <a:pPr marL="0" marR="0"/>
            <a:r>
              <a:rPr lang="en-US" sz="4400" kern="0">
                <a:solidFill>
                  <a:srgbClr val="0000FF"/>
                </a:solidFill>
                <a:effectLst/>
                <a:latin typeface="Roboto Mono" pitchFamily="2" charset="0"/>
                <a:ea typeface="Roboto Mono" pitchFamily="2" charset="0"/>
                <a:cs typeface="Times New Roman" panose="02020603050405020304" pitchFamily="18" charset="0"/>
              </a:rPr>
              <a:t>auto </a:t>
            </a:r>
            <a:r>
              <a:rPr lang="en-US" sz="4400" kern="0" err="1">
                <a:solidFill>
                  <a:srgbClr val="001080"/>
                </a:solidFill>
                <a:effectLst/>
                <a:latin typeface="Roboto Mono" pitchFamily="49" charset="0"/>
                <a:ea typeface="Roboto Mono" pitchFamily="49" charset="0"/>
                <a:cs typeface="Menlo" panose="020B0609030804020204" pitchFamily="49" charset="0"/>
              </a:rPr>
              <a:t>row_ids_begin</a:t>
            </a:r>
            <a:r>
              <a:rPr lang="en-US" sz="4400" kern="0">
                <a:solidFill>
                  <a:srgbClr val="3B3B3B"/>
                </a:solidFill>
                <a:effectLst/>
                <a:latin typeface="Roboto Mono" pitchFamily="49" charset="0"/>
                <a:ea typeface="Roboto Mono" pitchFamily="49" charset="0"/>
                <a:cs typeface="Menlo" panose="020B0609030804020204" pitchFamily="49" charset="0"/>
              </a:rPr>
              <a:t> </a:t>
            </a:r>
            <a:r>
              <a:rPr lang="en-US" sz="4400" kern="0">
                <a:solidFill>
                  <a:srgbClr val="000000"/>
                </a:solidFill>
                <a:effectLst/>
                <a:latin typeface="Roboto Mono" pitchFamily="49" charset="0"/>
                <a:ea typeface="Roboto Mono" pitchFamily="49" charset="0"/>
                <a:cs typeface="Menlo" panose="020B0609030804020204" pitchFamily="49" charset="0"/>
              </a:rPr>
              <a:t>=</a:t>
            </a:r>
            <a:r>
              <a:rPr lang="en-US" sz="4400" kern="0">
                <a:solidFill>
                  <a:srgbClr val="3B3B3B"/>
                </a:solidFill>
                <a:effectLst/>
                <a:latin typeface="Roboto Mono" pitchFamily="49" charset="0"/>
                <a:ea typeface="Roboto Mono" pitchFamily="49" charset="0"/>
                <a:cs typeface="Menlo" panose="020B0609030804020204" pitchFamily="49" charset="0"/>
              </a:rPr>
              <a:t> </a:t>
            </a:r>
            <a:r>
              <a:rPr lang="en-US" sz="4400" kern="0">
                <a:solidFill>
                  <a:srgbClr val="267F99"/>
                </a:solidFill>
                <a:effectLst/>
                <a:latin typeface="Roboto Mono" pitchFamily="49" charset="0"/>
                <a:ea typeface="Roboto Mono" pitchFamily="49" charset="0"/>
                <a:cs typeface="Menlo" panose="020B0609030804020204" pitchFamily="49" charset="0"/>
              </a:rPr>
              <a:t>thrust</a:t>
            </a:r>
            <a:r>
              <a:rPr lang="en-US" sz="4400" kern="0">
                <a:solidFill>
                  <a:srgbClr val="3B3B3B"/>
                </a:solidFill>
                <a:effectLst/>
                <a:latin typeface="Roboto Mono" pitchFamily="49" charset="0"/>
                <a:ea typeface="Roboto Mono" pitchFamily="49" charset="0"/>
                <a:cs typeface="Menlo" panose="020B0609030804020204" pitchFamily="49" charset="0"/>
              </a:rPr>
              <a:t>::</a:t>
            </a:r>
            <a:r>
              <a:rPr lang="en-US" sz="4400" kern="0" err="1">
                <a:solidFill>
                  <a:srgbClr val="795E26"/>
                </a:solidFill>
                <a:effectLst/>
                <a:latin typeface="Roboto Mono" pitchFamily="49" charset="0"/>
                <a:ea typeface="Roboto Mono" pitchFamily="49" charset="0"/>
                <a:cs typeface="Menlo" panose="020B0609030804020204" pitchFamily="49" charset="0"/>
              </a:rPr>
              <a:t>make_transform_iterator</a:t>
            </a:r>
            <a:r>
              <a:rPr lang="en-US" sz="4400" kern="0">
                <a:solidFill>
                  <a:srgbClr val="3B3B3B"/>
                </a:solidFill>
                <a:effectLst/>
                <a:latin typeface="Roboto Mono" pitchFamily="49" charset="0"/>
                <a:ea typeface="Roboto Mono" pitchFamily="49" charset="0"/>
                <a:cs typeface="Menlo" panose="020B0609030804020204" pitchFamily="49" charset="0"/>
              </a:rPr>
              <a:t>(</a:t>
            </a:r>
            <a:endParaRPr lang="en-US" sz="4400" kern="100">
              <a:latin typeface="Roboto Mono" pitchFamily="49" charset="0"/>
              <a:ea typeface="Roboto Mono" pitchFamily="49" charset="0"/>
              <a:cs typeface="Times New Roman" panose="02020603050405020304" pitchFamily="18" charset="0"/>
            </a:endParaRPr>
          </a:p>
          <a:p>
            <a:pPr marL="0" marR="0"/>
            <a:r>
              <a:rPr lang="en-US" sz="4400" kern="100">
                <a:solidFill>
                  <a:srgbClr val="267F99"/>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Menlo" panose="020B0609030804020204" pitchFamily="49" charset="0"/>
              </a:rPr>
              <a:t>thrust</a:t>
            </a:r>
            <a:r>
              <a:rPr lang="en-US" sz="4400" kern="0">
                <a:solidFill>
                  <a:srgbClr val="3B3B3B"/>
                </a:solidFill>
                <a:effectLst/>
                <a:latin typeface="Roboto Mono" pitchFamily="49" charset="0"/>
                <a:ea typeface="Roboto Mono" pitchFamily="49" charset="0"/>
                <a:cs typeface="Menlo" panose="020B0609030804020204" pitchFamily="49" charset="0"/>
              </a:rPr>
              <a:t>::</a:t>
            </a:r>
            <a:r>
              <a:rPr lang="en-US" sz="4400" kern="0" err="1">
                <a:solidFill>
                  <a:srgbClr val="795E26"/>
                </a:solidFill>
                <a:effectLst/>
                <a:latin typeface="Roboto Mono" pitchFamily="49" charset="0"/>
                <a:ea typeface="Roboto Mono" pitchFamily="49" charset="0"/>
                <a:cs typeface="Menlo" panose="020B0609030804020204" pitchFamily="49" charset="0"/>
              </a:rPr>
              <a:t>make_counting_iterator</a:t>
            </a:r>
            <a:r>
              <a:rPr lang="en-US" sz="4400" kern="0">
                <a:solidFill>
                  <a:srgbClr val="3B3B3B"/>
                </a:solidFill>
                <a:effectLst/>
                <a:latin typeface="Roboto Mono" pitchFamily="49" charset="0"/>
                <a:ea typeface="Roboto Mono" pitchFamily="49" charset="0"/>
                <a:cs typeface="Menlo" panose="020B0609030804020204" pitchFamily="49" charset="0"/>
              </a:rPr>
              <a:t>(</a:t>
            </a:r>
            <a:r>
              <a:rPr lang="en-US" sz="4400" kern="0">
                <a:solidFill>
                  <a:srgbClr val="098658"/>
                </a:solidFill>
                <a:effectLst/>
                <a:latin typeface="Roboto Mono" pitchFamily="49" charset="0"/>
                <a:ea typeface="Roboto Mono" pitchFamily="49" charset="0"/>
                <a:cs typeface="Menlo" panose="020B0609030804020204" pitchFamily="49" charset="0"/>
              </a:rPr>
              <a:t>0</a:t>
            </a:r>
            <a:r>
              <a:rPr lang="en-US" sz="4400" kern="0">
                <a:solidFill>
                  <a:srgbClr val="3B3B3B"/>
                </a:solidFill>
                <a:effectLst/>
                <a:latin typeface="Roboto Mono" pitchFamily="49" charset="0"/>
                <a:ea typeface="Roboto Mono" pitchFamily="49" charset="0"/>
                <a:cs typeface="Menlo" panose="020B0609030804020204" pitchFamily="49"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Menlo" panose="020B0609030804020204" pitchFamily="49" charset="0"/>
              </a:rPr>
              <a:t>                       [</a:t>
            </a:r>
            <a:r>
              <a:rPr lang="en-US" sz="4400" kern="0">
                <a:solidFill>
                  <a:srgbClr val="000000"/>
                </a:solidFill>
                <a:effectLst/>
                <a:latin typeface="Roboto Mono" pitchFamily="49" charset="0"/>
                <a:ea typeface="Roboto Mono" pitchFamily="49" charset="0"/>
                <a:cs typeface="Menlo" panose="020B0609030804020204" pitchFamily="49" charset="0"/>
              </a:rPr>
              <a:t>=</a:t>
            </a:r>
            <a:r>
              <a:rPr lang="en-US" sz="4400" kern="0">
                <a:solidFill>
                  <a:srgbClr val="3B3B3B"/>
                </a:solidFill>
                <a:effectLst/>
                <a:latin typeface="Roboto Mono" pitchFamily="49" charset="0"/>
                <a:ea typeface="Roboto Mono" pitchFamily="49" charset="0"/>
                <a:cs typeface="Menlo" panose="020B0609030804020204" pitchFamily="49" charset="0"/>
              </a:rPr>
              <a:t>]</a:t>
            </a:r>
            <a:r>
              <a:rPr lang="en-US" sz="4400" kern="0">
                <a:solidFill>
                  <a:srgbClr val="0000FF"/>
                </a:solidFill>
                <a:effectLst/>
                <a:latin typeface="Roboto Mono" pitchFamily="49" charset="0"/>
                <a:ea typeface="Roboto Mono" pitchFamily="49" charset="0"/>
                <a:cs typeface="Menlo" panose="020B0609030804020204" pitchFamily="49" charset="0"/>
              </a:rPr>
              <a:t>__host__</a:t>
            </a:r>
            <a:r>
              <a:rPr lang="en-US" sz="4400" kern="0">
                <a:solidFill>
                  <a:srgbClr val="3B3B3B"/>
                </a:solidFill>
                <a:effectLst/>
                <a:latin typeface="Roboto Mono" pitchFamily="49" charset="0"/>
                <a:ea typeface="Roboto Mono" pitchFamily="49" charset="0"/>
                <a:cs typeface="Menlo" panose="020B0609030804020204" pitchFamily="49" charset="0"/>
              </a:rPr>
              <a:t> </a:t>
            </a:r>
            <a:r>
              <a:rPr lang="en-US" sz="4400" kern="0">
                <a:solidFill>
                  <a:srgbClr val="0000FF"/>
                </a:solidFill>
                <a:effectLst/>
                <a:latin typeface="Roboto Mono" pitchFamily="49" charset="0"/>
                <a:ea typeface="Roboto Mono" pitchFamily="49" charset="0"/>
                <a:cs typeface="Menlo" panose="020B0609030804020204" pitchFamily="49" charset="0"/>
              </a:rPr>
              <a:t>__device__</a:t>
            </a:r>
            <a:r>
              <a:rPr lang="en-US" sz="4400" kern="0">
                <a:solidFill>
                  <a:srgbClr val="3B3B3B"/>
                </a:solidFill>
                <a:effectLst/>
                <a:latin typeface="Roboto Mono" pitchFamily="49" charset="0"/>
                <a:ea typeface="Roboto Mono" pitchFamily="49" charset="0"/>
                <a:cs typeface="Menlo" panose="020B0609030804020204" pitchFamily="49" charset="0"/>
              </a:rPr>
              <a:t>(</a:t>
            </a:r>
            <a:r>
              <a:rPr lang="en-US" sz="4400" kern="0">
                <a:solidFill>
                  <a:srgbClr val="0000FF"/>
                </a:solidFill>
                <a:effectLst/>
                <a:latin typeface="Roboto Mono" pitchFamily="49" charset="0"/>
                <a:ea typeface="Roboto Mono" pitchFamily="49" charset="0"/>
                <a:cs typeface="Menlo" panose="020B0609030804020204" pitchFamily="49" charset="0"/>
              </a:rPr>
              <a:t>int</a:t>
            </a:r>
            <a:r>
              <a:rPr lang="en-US" sz="4400" kern="0">
                <a:solidFill>
                  <a:srgbClr val="3B3B3B"/>
                </a:solidFill>
                <a:effectLst/>
                <a:latin typeface="Roboto Mono" pitchFamily="49" charset="0"/>
                <a:ea typeface="Roboto Mono" pitchFamily="49" charset="0"/>
                <a:cs typeface="Menlo" panose="020B0609030804020204" pitchFamily="49" charset="0"/>
              </a:rPr>
              <a:t> </a:t>
            </a:r>
            <a:r>
              <a:rPr lang="en-US" sz="4400" kern="0" err="1">
                <a:solidFill>
                  <a:srgbClr val="001080"/>
                </a:solidFill>
                <a:effectLst/>
                <a:latin typeface="Roboto Mono" pitchFamily="49" charset="0"/>
                <a:ea typeface="Roboto Mono" pitchFamily="49" charset="0"/>
                <a:cs typeface="Menlo" panose="020B0609030804020204" pitchFamily="49" charset="0"/>
              </a:rPr>
              <a:t>i</a:t>
            </a:r>
            <a:r>
              <a:rPr lang="en-US" sz="4400" kern="0">
                <a:solidFill>
                  <a:srgbClr val="3B3B3B"/>
                </a:solidFill>
                <a:effectLst/>
                <a:latin typeface="Roboto Mono" pitchFamily="49" charset="0"/>
                <a:ea typeface="Roboto Mono" pitchFamily="49" charset="0"/>
                <a:cs typeface="Menlo" panose="020B0609030804020204" pitchFamily="49"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Menlo" panose="020B0609030804020204" pitchFamily="49" charset="0"/>
              </a:rPr>
              <a:t>       </a:t>
            </a:r>
            <a:r>
              <a:rPr lang="en-US" sz="4400" kern="0">
                <a:solidFill>
                  <a:srgbClr val="3B3B3B"/>
                </a:solidFill>
                <a:latin typeface="Roboto Mono" pitchFamily="49" charset="0"/>
                <a:ea typeface="Roboto Mono" pitchFamily="49" charset="0"/>
                <a:cs typeface="Menlo" panose="020B0609030804020204" pitchFamily="49" charset="0"/>
              </a:rPr>
              <a:t>                  </a:t>
            </a:r>
            <a:r>
              <a:rPr lang="en-US" sz="4400" kern="0">
                <a:solidFill>
                  <a:srgbClr val="AF00DB"/>
                </a:solidFill>
                <a:effectLst/>
                <a:latin typeface="Roboto Mono" pitchFamily="49" charset="0"/>
                <a:ea typeface="Roboto Mono" pitchFamily="49" charset="0"/>
                <a:cs typeface="Menlo" panose="020B0609030804020204" pitchFamily="49" charset="0"/>
              </a:rPr>
              <a:t>return</a:t>
            </a:r>
            <a:r>
              <a:rPr lang="en-US" sz="4400" kern="0">
                <a:solidFill>
                  <a:srgbClr val="3B3B3B"/>
                </a:solidFill>
                <a:effectLst/>
                <a:latin typeface="Roboto Mono" pitchFamily="49" charset="0"/>
                <a:ea typeface="Roboto Mono" pitchFamily="49" charset="0"/>
                <a:cs typeface="Menlo" panose="020B0609030804020204" pitchFamily="49" charset="0"/>
              </a:rPr>
              <a:t> </a:t>
            </a:r>
            <a:r>
              <a:rPr lang="en-US" sz="4400" kern="0" err="1">
                <a:solidFill>
                  <a:srgbClr val="001080"/>
                </a:solidFill>
                <a:effectLst/>
                <a:latin typeface="Roboto Mono" pitchFamily="49" charset="0"/>
                <a:ea typeface="Roboto Mono" pitchFamily="49" charset="0"/>
                <a:cs typeface="Menlo" panose="020B0609030804020204" pitchFamily="49" charset="0"/>
              </a:rPr>
              <a:t>i</a:t>
            </a:r>
            <a:r>
              <a:rPr lang="en-US" sz="4400" kern="0">
                <a:solidFill>
                  <a:srgbClr val="3B3B3B"/>
                </a:solidFill>
                <a:effectLst/>
                <a:latin typeface="Roboto Mono" pitchFamily="49" charset="0"/>
                <a:ea typeface="Roboto Mono" pitchFamily="49" charset="0"/>
                <a:cs typeface="Menlo" panose="020B0609030804020204" pitchFamily="49" charset="0"/>
              </a:rPr>
              <a:t> </a:t>
            </a:r>
            <a:r>
              <a:rPr lang="en-US" sz="4400" kern="0">
                <a:solidFill>
                  <a:srgbClr val="000000"/>
                </a:solidFill>
                <a:effectLst/>
                <a:latin typeface="Roboto Mono" pitchFamily="49" charset="0"/>
                <a:ea typeface="Roboto Mono" pitchFamily="49" charset="0"/>
                <a:cs typeface="Menlo" panose="020B0609030804020204" pitchFamily="49" charset="0"/>
              </a:rPr>
              <a:t>/</a:t>
            </a:r>
            <a:r>
              <a:rPr lang="en-US" sz="4400" kern="0">
                <a:solidFill>
                  <a:srgbClr val="3B3B3B"/>
                </a:solidFill>
                <a:effectLst/>
                <a:latin typeface="Roboto Mono" pitchFamily="49" charset="0"/>
                <a:ea typeface="Roboto Mono" pitchFamily="49" charset="0"/>
                <a:cs typeface="Menlo" panose="020B0609030804020204" pitchFamily="49" charset="0"/>
              </a:rPr>
              <a:t> </a:t>
            </a:r>
            <a:r>
              <a:rPr lang="en-US" sz="4400" kern="0">
                <a:solidFill>
                  <a:srgbClr val="0070C1"/>
                </a:solidFill>
                <a:effectLst/>
                <a:latin typeface="Roboto Mono" pitchFamily="49" charset="0"/>
                <a:ea typeface="Roboto Mono" pitchFamily="49" charset="0"/>
                <a:cs typeface="Menlo" panose="020B0609030804020204" pitchFamily="49" charset="0"/>
              </a:rPr>
              <a:t>width</a:t>
            </a:r>
            <a:r>
              <a:rPr lang="en-US" sz="4400" kern="0">
                <a:solidFill>
                  <a:srgbClr val="3B3B3B"/>
                </a:solidFill>
                <a:effectLst/>
                <a:latin typeface="Roboto Mono" pitchFamily="49" charset="0"/>
                <a:ea typeface="Roboto Mono" pitchFamily="49" charset="0"/>
                <a:cs typeface="Menlo" panose="020B0609030804020204" pitchFamily="49"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Menlo" panose="020B0609030804020204" pitchFamily="49" charset="0"/>
              </a:rPr>
              <a:t>                       });</a:t>
            </a:r>
            <a:endParaRPr lang="en-US" sz="4400" kern="0">
              <a:solidFill>
                <a:srgbClr val="267F99"/>
              </a:solidFill>
              <a:effectLst/>
              <a:latin typeface="Roboto Mono" pitchFamily="49" charset="0"/>
              <a:ea typeface="Roboto Mono" pitchFamily="49" charset="0"/>
              <a:cs typeface="Menlo" panose="020B0609030804020204" pitchFamily="49" charset="0"/>
            </a:endParaRPr>
          </a:p>
          <a:p>
            <a:pPr marL="0" marR="0"/>
            <a:r>
              <a:rPr lang="en-US" sz="4400" kern="0">
                <a:solidFill>
                  <a:schemeClr val="accent5"/>
                </a:solidFill>
                <a:effectLst/>
                <a:latin typeface="Roboto Mono" pitchFamily="2" charset="0"/>
                <a:ea typeface="Roboto Mono" pitchFamily="2" charset="0"/>
                <a:cs typeface="Times New Roman" panose="02020603050405020304" pitchFamily="18" charset="0"/>
              </a:rPr>
              <a:t>auto </a:t>
            </a:r>
            <a:r>
              <a:rPr lang="en-US" sz="4400" kern="0" err="1">
                <a:solidFill>
                  <a:schemeClr val="accent5"/>
                </a:solidFill>
                <a:effectLst/>
                <a:latin typeface="Roboto Mono" pitchFamily="49" charset="0"/>
                <a:ea typeface="Roboto Mono" pitchFamily="49" charset="0"/>
                <a:cs typeface="Menlo" panose="020B0609030804020204" pitchFamily="49" charset="0"/>
              </a:rPr>
              <a:t>row_ids_end</a:t>
            </a:r>
            <a:r>
              <a:rPr lang="en-US" sz="4400" kern="0">
                <a:solidFill>
                  <a:schemeClr val="accent5"/>
                </a:solidFill>
                <a:effectLst/>
                <a:latin typeface="Roboto Mono" pitchFamily="49" charset="0"/>
                <a:ea typeface="Roboto Mono" pitchFamily="49" charset="0"/>
                <a:cs typeface="Menlo" panose="020B0609030804020204" pitchFamily="49" charset="0"/>
              </a:rPr>
              <a:t> = </a:t>
            </a:r>
            <a:r>
              <a:rPr lang="en-US" sz="4400" kern="0" err="1">
                <a:solidFill>
                  <a:schemeClr val="accent5"/>
                </a:solidFill>
                <a:effectLst/>
                <a:latin typeface="Roboto Mono" pitchFamily="49" charset="0"/>
                <a:ea typeface="Roboto Mono" pitchFamily="49" charset="0"/>
                <a:cs typeface="Menlo" panose="020B0609030804020204" pitchFamily="49" charset="0"/>
              </a:rPr>
              <a:t>row_ids_begin</a:t>
            </a:r>
            <a:r>
              <a:rPr lang="en-US" sz="4400" kern="0">
                <a:solidFill>
                  <a:schemeClr val="accent5"/>
                </a:solidFill>
                <a:effectLst/>
                <a:latin typeface="Roboto Mono" pitchFamily="49" charset="0"/>
                <a:ea typeface="Roboto Mono" pitchFamily="49" charset="0"/>
                <a:cs typeface="Menlo" panose="020B0609030804020204" pitchFamily="49" charset="0"/>
              </a:rPr>
              <a:t> + </a:t>
            </a:r>
            <a:r>
              <a:rPr lang="en-US" sz="4400" kern="0" err="1">
                <a:solidFill>
                  <a:schemeClr val="accent5"/>
                </a:solidFill>
                <a:effectLst/>
                <a:latin typeface="Roboto Mono" pitchFamily="49" charset="0"/>
                <a:ea typeface="Roboto Mono" pitchFamily="49" charset="0"/>
                <a:cs typeface="Menlo" panose="020B0609030804020204" pitchFamily="49" charset="0"/>
              </a:rPr>
              <a:t>temp.size</a:t>
            </a:r>
            <a:r>
              <a:rPr lang="en-US" sz="4400" kern="0">
                <a:solidFill>
                  <a:schemeClr val="accent5"/>
                </a:solidFill>
                <a:effectLst/>
                <a:latin typeface="Roboto Mono" pitchFamily="49" charset="0"/>
                <a:ea typeface="Roboto Mono" pitchFamily="49" charset="0"/>
                <a:cs typeface="Menlo" panose="020B0609030804020204" pitchFamily="49"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10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Times New Roman" panose="02020603050405020304" pitchFamily="18" charset="0"/>
              </a:rPr>
              <a:t>thrust::</a:t>
            </a:r>
            <a:r>
              <a:rPr lang="en-US" sz="4400" kern="0" err="1">
                <a:solidFill>
                  <a:schemeClr val="accent5"/>
                </a:solidFill>
                <a:effectLst/>
                <a:latin typeface="Roboto Mono" pitchFamily="2" charset="0"/>
                <a:ea typeface="Roboto Mono" pitchFamily="2" charset="0"/>
                <a:cs typeface="Times New Roman" panose="02020603050405020304" pitchFamily="18" charset="0"/>
              </a:rPr>
              <a:t>universal_vector</a:t>
            </a:r>
            <a:r>
              <a:rPr lang="en-US" sz="4400" kern="0">
                <a:solidFill>
                  <a:schemeClr val="accent5"/>
                </a:solidFill>
                <a:effectLst/>
                <a:latin typeface="Roboto Mono" pitchFamily="2" charset="0"/>
                <a:ea typeface="Roboto Mono" pitchFamily="2" charset="0"/>
                <a:cs typeface="Times New Roman" panose="02020603050405020304" pitchFamily="18" charset="0"/>
              </a:rPr>
              <a:t>&lt;float&gt; sums(height); </a:t>
            </a:r>
          </a:p>
          <a:p>
            <a:pPr marL="0" marR="0">
              <a:lnSpc>
                <a:spcPct val="115000"/>
              </a:lnSpc>
              <a:spcAft>
                <a:spcPts val="800"/>
              </a:spcAft>
            </a:pP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Times New Roman" panose="02020603050405020304" pitchFamily="18" charset="0"/>
              </a:rPr>
              <a:t>thrust::</a:t>
            </a:r>
            <a:r>
              <a:rPr lang="en-US" sz="4400" kern="0" err="1">
                <a:solidFill>
                  <a:schemeClr val="accent5"/>
                </a:solidFill>
                <a:effectLst/>
                <a:latin typeface="Roboto Mono" pitchFamily="2" charset="0"/>
                <a:ea typeface="Roboto Mono" pitchFamily="2" charset="0"/>
                <a:cs typeface="Times New Roman" panose="02020603050405020304" pitchFamily="18" charset="0"/>
              </a:rPr>
              <a:t>reduce_by_key</a:t>
            </a:r>
            <a:r>
              <a:rPr lang="en-US" sz="4400" kern="0">
                <a:solidFill>
                  <a:schemeClr val="accent5"/>
                </a:solidFill>
                <a:effectLst/>
                <a:latin typeface="Roboto Mono" pitchFamily="2" charset="0"/>
                <a:ea typeface="Roboto Mono" pitchFamily="2" charset="0"/>
                <a:cs typeface="Times New Roman" panose="02020603050405020304" pitchFamily="18" charset="0"/>
              </a:rPr>
              <a:t>(thrust::device, </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Menlo" panose="020B0609030804020204" pitchFamily="49" charset="0"/>
              </a:rPr>
              <a:t>row_ids_begin</a:t>
            </a:r>
            <a:r>
              <a:rPr lang="en-US" sz="4400" kern="0">
                <a:solidFill>
                  <a:schemeClr val="accent5"/>
                </a:solidFill>
                <a:effectLst/>
                <a:latin typeface="Roboto Mono" pitchFamily="2" charset="0"/>
                <a:ea typeface="Roboto Mono" pitchFamily="2"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Menlo" panose="020B0609030804020204" pitchFamily="49" charset="0"/>
              </a:rPr>
              <a:t>row_ids_end</a:t>
            </a:r>
            <a:r>
              <a:rPr lang="en-US" sz="4400" kern="0">
                <a:solidFill>
                  <a:schemeClr val="accent5"/>
                </a:solidFill>
                <a:effectLst/>
                <a:latin typeface="Roboto Mono" pitchFamily="2" charset="0"/>
                <a:ea typeface="Roboto Mono" pitchFamily="2" charset="0"/>
                <a:cs typeface="Times New Roman" panose="02020603050405020304" pitchFamily="18" charset="0"/>
              </a:rPr>
              <a:t>, </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Times New Roman" panose="02020603050405020304" pitchFamily="18" charset="0"/>
              </a:rPr>
              <a:t>                      </a:t>
            </a:r>
            <a:r>
              <a:rPr lang="en-US" sz="4400" kern="0" err="1">
                <a:solidFill>
                  <a:schemeClr val="accent5"/>
                </a:solidFill>
                <a:effectLst/>
                <a:latin typeface="Roboto Mono" pitchFamily="2" charset="0"/>
                <a:ea typeface="Roboto Mono" pitchFamily="2" charset="0"/>
                <a:cs typeface="Times New Roman" panose="02020603050405020304" pitchFamily="18" charset="0"/>
              </a:rPr>
              <a:t>temp.begin</a:t>
            </a:r>
            <a:r>
              <a:rPr lang="en-US" sz="4400" kern="0">
                <a:solidFill>
                  <a:schemeClr val="accent5"/>
                </a:solidFill>
                <a:effectLst/>
                <a:latin typeface="Roboto Mono" pitchFamily="2" charset="0"/>
                <a:ea typeface="Roboto Mono" pitchFamily="2" charset="0"/>
                <a:cs typeface="Times New Roman" panose="02020603050405020304" pitchFamily="18" charset="0"/>
              </a:rPr>
              <a:t>(), thrust::</a:t>
            </a:r>
            <a:r>
              <a:rPr lang="en-US" sz="4400" kern="0" err="1">
                <a:solidFill>
                  <a:schemeClr val="accent5"/>
                </a:solidFill>
                <a:effectLst/>
                <a:latin typeface="Roboto Mono" pitchFamily="2" charset="0"/>
                <a:ea typeface="Roboto Mono" pitchFamily="2" charset="0"/>
                <a:cs typeface="Times New Roman" panose="02020603050405020304" pitchFamily="18" charset="0"/>
              </a:rPr>
              <a:t>make_discard_iterator</a:t>
            </a:r>
            <a:r>
              <a:rPr lang="en-US" sz="4400" kern="0">
                <a:solidFill>
                  <a:schemeClr val="accent5"/>
                </a:solidFill>
                <a:effectLst/>
                <a:latin typeface="Roboto Mono" pitchFamily="2" charset="0"/>
                <a:ea typeface="Roboto Mono" pitchFamily="2" charset="0"/>
                <a:cs typeface="Times New Roman" panose="02020603050405020304" pitchFamily="18" charset="0"/>
              </a:rPr>
              <a:t>(), </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Times New Roman" panose="02020603050405020304" pitchFamily="18" charset="0"/>
              </a:rPr>
              <a:t>                      </a:t>
            </a:r>
            <a:r>
              <a:rPr lang="en-US" sz="4400" kern="0" err="1">
                <a:solidFill>
                  <a:schemeClr val="accent5"/>
                </a:solidFill>
                <a:effectLst/>
                <a:latin typeface="Roboto Mono" pitchFamily="2" charset="0"/>
                <a:ea typeface="Roboto Mono" pitchFamily="2" charset="0"/>
                <a:cs typeface="Times New Roman" panose="02020603050405020304" pitchFamily="18" charset="0"/>
              </a:rPr>
              <a:t>sums.begin</a:t>
            </a:r>
            <a:r>
              <a:rPr lang="en-US" sz="4400" kern="0">
                <a:solidFill>
                  <a:schemeClr val="accent5"/>
                </a:solidFill>
                <a:effectLst/>
                <a:latin typeface="Roboto Mono" pitchFamily="2" charset="0"/>
                <a:ea typeface="Roboto Mono" pitchFamily="2" charset="0"/>
                <a:cs typeface="Times New Roman" panose="02020603050405020304" pitchFamily="18" charset="0"/>
              </a:rPr>
              <a:t>());</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p:txBody>
      </p:sp>
      <p:graphicFrame>
        <p:nvGraphicFramePr>
          <p:cNvPr id="3" name="Table 2">
            <a:extLst>
              <a:ext uri="{FF2B5EF4-FFF2-40B4-BE49-F238E27FC236}">
                <a16:creationId xmlns:a16="http://schemas.microsoft.com/office/drawing/2014/main" id="{39A3FB83-FBC8-6EB3-0EF6-8884004F0831}"/>
              </a:ext>
            </a:extLst>
          </p:cNvPr>
          <p:cNvGraphicFramePr>
            <a:graphicFrameLocks noGrp="1"/>
          </p:cNvGraphicFramePr>
          <p:nvPr>
            <p:extLst>
              <p:ext uri="{D42A27DB-BD31-4B8C-83A1-F6EECF244321}">
                <p14:modId xmlns:p14="http://schemas.microsoft.com/office/powerpoint/2010/main" val="863932017"/>
              </p:ext>
            </p:extLst>
          </p:nvPr>
        </p:nvGraphicFramePr>
        <p:xfrm>
          <a:off x="643468" y="17167688"/>
          <a:ext cx="4673600" cy="2621280"/>
        </p:xfrm>
        <a:graphic>
          <a:graphicData uri="http://schemas.openxmlformats.org/drawingml/2006/table">
            <a:tbl>
              <a:tblPr firstRow="1" bandRow="1">
                <a:tableStyleId>{073A0DAA-6AF3-43AB-8588-CEC1D06C72B9}</a:tableStyleId>
              </a:tblPr>
              <a:tblGrid>
                <a:gridCol w="2336800">
                  <a:extLst>
                    <a:ext uri="{9D8B030D-6E8A-4147-A177-3AD203B41FA5}">
                      <a16:colId xmlns:a16="http://schemas.microsoft.com/office/drawing/2014/main" val="1799311622"/>
                    </a:ext>
                  </a:extLst>
                </a:gridCol>
                <a:gridCol w="2336800">
                  <a:extLst>
                    <a:ext uri="{9D8B030D-6E8A-4147-A177-3AD203B41FA5}">
                      <a16:colId xmlns:a16="http://schemas.microsoft.com/office/drawing/2014/main" val="76245477"/>
                    </a:ext>
                  </a:extLst>
                </a:gridCol>
              </a:tblGrid>
              <a:tr h="1047836">
                <a:tc>
                  <a:txBody>
                    <a:bodyPr/>
                    <a:lstStyle/>
                    <a:p>
                      <a:pPr algn="ct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183452"/>
                  </a:ext>
                </a:extLst>
              </a:tr>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a:solidFill>
                            <a:schemeClr val="tx2"/>
                          </a:solidFill>
                          <a:latin typeface="Roboto Mono" pitchFamily="49" charset="0"/>
                          <a:ea typeface="Roboto Mono" pitchFamily="49" charset="0"/>
                        </a:rPr>
                        <a:t>N</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b="1">
                          <a:solidFill>
                            <a:schemeClr val="tx2"/>
                          </a:solidFill>
                          <a:latin typeface="Roboto Mono" pitchFamily="49" charset="0"/>
                          <a:ea typeface="Roboto Mono" pitchFamily="49" charset="0"/>
                          <a:cs typeface="NVIDIA Sans" panose="020B0503020203020204" pitchFamily="34" charset="0"/>
                        </a:rPr>
                        <a:t>N</a:t>
                      </a:r>
                      <a:endParaRPr lang="en-US" sz="7200">
                        <a:solidFill>
                          <a:schemeClr val="tx2"/>
                        </a:solidFill>
                        <a:latin typeface="Roboto Mono" pitchFamily="49" charset="0"/>
                        <a:ea typeface="Roboto Mono" pitchFamily="49" charset="0"/>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6703859"/>
                  </a:ext>
                </a:extLst>
              </a:tr>
            </a:tbl>
          </a:graphicData>
        </a:graphic>
      </p:graphicFrame>
    </p:spTree>
    <p:extLst>
      <p:ext uri="{BB962C8B-B14F-4D97-AF65-F5344CB8AC3E}">
        <p14:creationId xmlns:p14="http://schemas.microsoft.com/office/powerpoint/2010/main" val="823883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9F7E36-CECB-CE2F-AE8A-CB6A7A8D113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F2C2085-1E43-DE6B-1BBC-5A83214F26AB}"/>
              </a:ext>
            </a:extLst>
          </p:cNvPr>
          <p:cNvSpPr>
            <a:spLocks noGrp="1"/>
          </p:cNvSpPr>
          <p:nvPr>
            <p:ph type="title"/>
          </p:nvPr>
        </p:nvSpPr>
        <p:spPr>
          <a:xfrm>
            <a:off x="2514600" y="1"/>
            <a:ext cx="31546800" cy="1569660"/>
          </a:xfrm>
        </p:spPr>
        <p:txBody>
          <a:bodyPr/>
          <a:lstStyle/>
          <a:p>
            <a:r>
              <a:rPr lang="en-US"/>
              <a:t>Section at a Glance</a:t>
            </a:r>
          </a:p>
        </p:txBody>
      </p:sp>
      <p:sp>
        <p:nvSpPr>
          <p:cNvPr id="8" name="TextBox 7">
            <a:extLst>
              <a:ext uri="{FF2B5EF4-FFF2-40B4-BE49-F238E27FC236}">
                <a16:creationId xmlns:a16="http://schemas.microsoft.com/office/drawing/2014/main" id="{8FC6DADB-C58F-2FD4-3C9C-DAE21CC23F63}"/>
              </a:ext>
            </a:extLst>
          </p:cNvPr>
          <p:cNvSpPr txBox="1"/>
          <p:nvPr/>
        </p:nvSpPr>
        <p:spPr>
          <a:xfrm>
            <a:off x="2729368" y="7956379"/>
            <a:ext cx="8681044" cy="1938992"/>
          </a:xfrm>
          <a:prstGeom prst="rect">
            <a:avLst/>
          </a:prstGeom>
          <a:noFill/>
        </p:spPr>
        <p:txBody>
          <a:bodyPr wrap="square" rtlCol="0">
            <a:spAutoFit/>
          </a:bodyPr>
          <a:lstStyle/>
          <a:p>
            <a:pPr algn="ctr">
              <a:buClr>
                <a:schemeClr val="tx2"/>
              </a:buClr>
            </a:pPr>
            <a:r>
              <a:rPr lang="en-US" sz="4000">
                <a:solidFill>
                  <a:schemeClr val="bg1"/>
                </a:solidFill>
                <a:latin typeface="NVIDIA Sans" panose="020B0503020203020204" pitchFamily="34" charset="0"/>
                <a:cs typeface="NVIDIA Sans" panose="020B0503020203020204" pitchFamily="34" charset="0"/>
              </a:rPr>
              <a:t>Learn 1.2 </a:t>
            </a:r>
            <a:r>
              <a:rPr lang="en-US" sz="4000" b="1">
                <a:solidFill>
                  <a:schemeClr val="tx2"/>
                </a:solidFill>
                <a:latin typeface="NVIDIA Sans" panose="020B0503020203020204" pitchFamily="34" charset="0"/>
                <a:cs typeface="NVIDIA Sans" panose="020B0503020203020204" pitchFamily="34" charset="0"/>
              </a:rPr>
              <a:t>Execution Spaces</a:t>
            </a:r>
            <a:r>
              <a:rPr lang="en-US" sz="4000">
                <a:solidFill>
                  <a:schemeClr val="bg1"/>
                </a:solidFill>
                <a:latin typeface="NVIDIA Sans" panose="020B0503020203020204" pitchFamily="34" charset="0"/>
                <a:cs typeface="NVIDIA Sans" panose="020B0503020203020204" pitchFamily="34" charset="0"/>
              </a:rPr>
              <a:t> as we accelerate naïve cooling simulator and achieve </a:t>
            </a:r>
            <a:r>
              <a:rPr lang="en-US" sz="4000">
                <a:solidFill>
                  <a:schemeClr val="tx2"/>
                </a:solidFill>
                <a:latin typeface="NVIDIA Sans" panose="020B0503020203020204" pitchFamily="34" charset="0"/>
                <a:cs typeface="NVIDIA Sans" panose="020B0503020203020204" pitchFamily="34" charset="0"/>
              </a:rPr>
              <a:t>16x speedup</a:t>
            </a:r>
          </a:p>
        </p:txBody>
      </p:sp>
      <p:pic>
        <p:nvPicPr>
          <p:cNvPr id="5" name="Picture 4" descr="A diagram of a room temperature&#10;&#10;Description automatically generated">
            <a:extLst>
              <a:ext uri="{FF2B5EF4-FFF2-40B4-BE49-F238E27FC236}">
                <a16:creationId xmlns:a16="http://schemas.microsoft.com/office/drawing/2014/main" id="{31256F8A-2BC5-800A-B88A-FD9137C1CFD9}"/>
              </a:ext>
            </a:extLst>
          </p:cNvPr>
          <p:cNvPicPr>
            <a:picLocks noChangeAspect="1"/>
          </p:cNvPicPr>
          <p:nvPr/>
        </p:nvPicPr>
        <p:blipFill>
          <a:blip r:embed="rId3">
            <a:extLst>
              <a:ext uri="{28A0092B-C50C-407E-A947-70E740481C1C}">
                <a14:useLocalDpi xmlns:a14="http://schemas.microsoft.com/office/drawing/2010/main" val="0"/>
              </a:ext>
            </a:extLst>
          </a:blip>
          <a:srcRect l="32635" t="16483"/>
          <a:stretch/>
        </p:blipFill>
        <p:spPr>
          <a:xfrm>
            <a:off x="2917680" y="3489657"/>
            <a:ext cx="8168882" cy="4235530"/>
          </a:xfrm>
          <a:prstGeom prst="rect">
            <a:avLst/>
          </a:prstGeom>
        </p:spPr>
      </p:pic>
      <p:pic>
        <p:nvPicPr>
          <p:cNvPr id="6" name="Picture 5" descr="A diagram of a grid with a yellow square&#10;&#10;Description automatically generated with medium confidence">
            <a:extLst>
              <a:ext uri="{FF2B5EF4-FFF2-40B4-BE49-F238E27FC236}">
                <a16:creationId xmlns:a16="http://schemas.microsoft.com/office/drawing/2014/main" id="{0A599FF5-29C0-EE4C-C60E-A13CDF4336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77438" y="3675309"/>
            <a:ext cx="5013819" cy="3864226"/>
          </a:xfrm>
          <a:prstGeom prst="rect">
            <a:avLst/>
          </a:prstGeom>
        </p:spPr>
      </p:pic>
      <p:sp>
        <p:nvSpPr>
          <p:cNvPr id="7" name="TextBox 6">
            <a:extLst>
              <a:ext uri="{FF2B5EF4-FFF2-40B4-BE49-F238E27FC236}">
                <a16:creationId xmlns:a16="http://schemas.microsoft.com/office/drawing/2014/main" id="{980CA033-C6D1-A6DE-C493-7DF897A381E9}"/>
              </a:ext>
            </a:extLst>
          </p:cNvPr>
          <p:cNvSpPr txBox="1"/>
          <p:nvPr/>
        </p:nvSpPr>
        <p:spPr>
          <a:xfrm>
            <a:off x="25193281" y="7956379"/>
            <a:ext cx="8182132" cy="1938992"/>
          </a:xfrm>
          <a:prstGeom prst="rect">
            <a:avLst/>
          </a:prstGeom>
          <a:noFill/>
        </p:spPr>
        <p:txBody>
          <a:bodyPr wrap="square" rtlCol="0">
            <a:spAutoFit/>
          </a:bodyPr>
          <a:lstStyle/>
          <a:p>
            <a:pPr algn="ctr">
              <a:buClr>
                <a:schemeClr val="tx2"/>
              </a:buClr>
            </a:pPr>
            <a:r>
              <a:rPr lang="en-US" sz="4000">
                <a:solidFill>
                  <a:schemeClr val="bg1"/>
                </a:solidFill>
                <a:latin typeface="NVIDIA Sans" panose="020B0503020203020204" pitchFamily="34" charset="0"/>
                <a:cs typeface="NVIDIA Sans" panose="020B0503020203020204" pitchFamily="34" charset="0"/>
              </a:rPr>
              <a:t>Learn 1.4 </a:t>
            </a:r>
            <a:r>
              <a:rPr lang="en-US" sz="4000" b="1">
                <a:solidFill>
                  <a:schemeClr val="tx2"/>
                </a:solidFill>
                <a:latin typeface="NVIDIA Sans" panose="020B0503020203020204" pitchFamily="34" charset="0"/>
                <a:cs typeface="NVIDIA Sans" panose="020B0503020203020204" pitchFamily="34" charset="0"/>
              </a:rPr>
              <a:t>Vocabulary Types </a:t>
            </a:r>
            <a:r>
              <a:rPr lang="en-US" sz="4000">
                <a:solidFill>
                  <a:schemeClr val="bg1"/>
                </a:solidFill>
                <a:latin typeface="NVIDIA Sans" panose="020B0503020203020204" pitchFamily="34" charset="0"/>
                <a:cs typeface="NVIDIA Sans" panose="020B0503020203020204" pitchFamily="34" charset="0"/>
              </a:rPr>
              <a:t>as we transition from naive cooling to stencil-based simulation</a:t>
            </a:r>
          </a:p>
        </p:txBody>
      </p:sp>
      <p:pic>
        <p:nvPicPr>
          <p:cNvPr id="9" name="Picture 8" descr="A diagram of a number&#10;&#10;Description automatically generated">
            <a:extLst>
              <a:ext uri="{FF2B5EF4-FFF2-40B4-BE49-F238E27FC236}">
                <a16:creationId xmlns:a16="http://schemas.microsoft.com/office/drawing/2014/main" id="{0FC2F694-FD07-1223-212E-B8C638F944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98845" y="3675309"/>
            <a:ext cx="6398555" cy="3864226"/>
          </a:xfrm>
          <a:prstGeom prst="rect">
            <a:avLst/>
          </a:prstGeom>
        </p:spPr>
      </p:pic>
      <p:sp>
        <p:nvSpPr>
          <p:cNvPr id="10" name="TextBox 9">
            <a:extLst>
              <a:ext uri="{FF2B5EF4-FFF2-40B4-BE49-F238E27FC236}">
                <a16:creationId xmlns:a16="http://schemas.microsoft.com/office/drawing/2014/main" id="{BFC262D4-3501-C689-D3D3-930A98C34CC6}"/>
              </a:ext>
            </a:extLst>
          </p:cNvPr>
          <p:cNvSpPr txBox="1"/>
          <p:nvPr/>
        </p:nvSpPr>
        <p:spPr>
          <a:xfrm>
            <a:off x="13812934" y="7956379"/>
            <a:ext cx="9370378" cy="1323439"/>
          </a:xfrm>
          <a:prstGeom prst="rect">
            <a:avLst/>
          </a:prstGeom>
          <a:noFill/>
        </p:spPr>
        <p:txBody>
          <a:bodyPr wrap="square" rtlCol="0">
            <a:spAutoFit/>
          </a:bodyPr>
          <a:lstStyle/>
          <a:p>
            <a:pPr algn="ctr">
              <a:buClr>
                <a:schemeClr val="tx2"/>
              </a:buClr>
            </a:pPr>
            <a:r>
              <a:rPr lang="en-US" sz="4000">
                <a:solidFill>
                  <a:schemeClr val="bg1"/>
                </a:solidFill>
                <a:latin typeface="NVIDIA Sans" panose="020B0503020203020204" pitchFamily="34" charset="0"/>
                <a:cs typeface="NVIDIA Sans" panose="020B0503020203020204" pitchFamily="34" charset="0"/>
              </a:rPr>
              <a:t>Learn 1.3 </a:t>
            </a:r>
            <a:r>
              <a:rPr lang="en-US" sz="4000" b="1">
                <a:solidFill>
                  <a:schemeClr val="tx2"/>
                </a:solidFill>
                <a:latin typeface="NVIDIA Sans" panose="020B0503020203020204" pitchFamily="34" charset="0"/>
                <a:cs typeface="NVIDIA Sans" panose="020B0503020203020204" pitchFamily="34" charset="0"/>
              </a:rPr>
              <a:t>Extending Algorithms </a:t>
            </a:r>
            <a:r>
              <a:rPr lang="en-US" sz="4000">
                <a:solidFill>
                  <a:schemeClr val="bg1"/>
                </a:solidFill>
                <a:latin typeface="NVIDIA Sans" panose="020B0503020203020204" pitchFamily="34" charset="0"/>
                <a:cs typeface="NVIDIA Sans" panose="020B0503020203020204" pitchFamily="34" charset="0"/>
              </a:rPr>
              <a:t>with fancy iterators to achieve </a:t>
            </a:r>
            <a:r>
              <a:rPr lang="en-US" sz="4000">
                <a:solidFill>
                  <a:schemeClr val="tx2"/>
                </a:solidFill>
                <a:latin typeface="NVIDIA Sans" panose="020B0503020203020204" pitchFamily="34" charset="0"/>
                <a:cs typeface="NVIDIA Sans" panose="020B0503020203020204" pitchFamily="34" charset="0"/>
              </a:rPr>
              <a:t>2x speedup</a:t>
            </a:r>
          </a:p>
        </p:txBody>
      </p:sp>
      <p:pic>
        <p:nvPicPr>
          <p:cNvPr id="11" name="Picture 10" descr="A black board with writing and numbers&#10;&#10;Description automatically generated">
            <a:extLst>
              <a:ext uri="{FF2B5EF4-FFF2-40B4-BE49-F238E27FC236}">
                <a16:creationId xmlns:a16="http://schemas.microsoft.com/office/drawing/2014/main" id="{0C704F26-2D9D-E478-9893-7130F4102493}"/>
              </a:ext>
            </a:extLst>
          </p:cNvPr>
          <p:cNvPicPr>
            <a:picLocks noChangeAspect="1"/>
          </p:cNvPicPr>
          <p:nvPr/>
        </p:nvPicPr>
        <p:blipFill>
          <a:blip r:embed="rId6">
            <a:extLst>
              <a:ext uri="{28A0092B-C50C-407E-A947-70E740481C1C}">
                <a14:useLocalDpi xmlns:a14="http://schemas.microsoft.com/office/drawing/2010/main" val="0"/>
              </a:ext>
            </a:extLst>
          </a:blip>
          <a:srcRect l="9657" r="17249" b="48569"/>
          <a:stretch/>
        </p:blipFill>
        <p:spPr>
          <a:xfrm>
            <a:off x="8158545" y="12323409"/>
            <a:ext cx="8929112" cy="3258606"/>
          </a:xfrm>
          <a:prstGeom prst="rect">
            <a:avLst/>
          </a:prstGeom>
        </p:spPr>
      </p:pic>
      <p:sp>
        <p:nvSpPr>
          <p:cNvPr id="12" name="TextBox 11">
            <a:extLst>
              <a:ext uri="{FF2B5EF4-FFF2-40B4-BE49-F238E27FC236}">
                <a16:creationId xmlns:a16="http://schemas.microsoft.com/office/drawing/2014/main" id="{EBB25D00-80C8-9B25-BD74-73115C8202AB}"/>
              </a:ext>
            </a:extLst>
          </p:cNvPr>
          <p:cNvSpPr txBox="1"/>
          <p:nvPr/>
        </p:nvSpPr>
        <p:spPr>
          <a:xfrm>
            <a:off x="7506830" y="16010290"/>
            <a:ext cx="10136945" cy="1323439"/>
          </a:xfrm>
          <a:prstGeom prst="rect">
            <a:avLst/>
          </a:prstGeom>
          <a:noFill/>
        </p:spPr>
        <p:txBody>
          <a:bodyPr wrap="square" rtlCol="0">
            <a:spAutoFit/>
          </a:bodyPr>
          <a:lstStyle/>
          <a:p>
            <a:pPr algn="ctr">
              <a:buClr>
                <a:schemeClr val="tx2"/>
              </a:buClr>
            </a:pPr>
            <a:r>
              <a:rPr lang="en-US" sz="4000">
                <a:solidFill>
                  <a:schemeClr val="bg1"/>
                </a:solidFill>
                <a:latin typeface="NVIDIA Sans" panose="020B0503020203020204" pitchFamily="34" charset="0"/>
                <a:cs typeface="NVIDIA Sans" panose="020B0503020203020204" pitchFamily="34" charset="0"/>
              </a:rPr>
              <a:t>Learn concept of 1.5 </a:t>
            </a:r>
            <a:r>
              <a:rPr lang="en-US" sz="4000" b="1">
                <a:solidFill>
                  <a:schemeClr val="tx2"/>
                </a:solidFill>
                <a:latin typeface="NVIDIA Sans" panose="020B0503020203020204" pitchFamily="34" charset="0"/>
                <a:cs typeface="NVIDIA Sans" panose="020B0503020203020204" pitchFamily="34" charset="0"/>
              </a:rPr>
              <a:t>Parallelism </a:t>
            </a:r>
            <a:r>
              <a:rPr lang="en-US" sz="4000">
                <a:solidFill>
                  <a:schemeClr val="bg1"/>
                </a:solidFill>
                <a:latin typeface="NVIDIA Sans" panose="020B0503020203020204" pitchFamily="34" charset="0"/>
                <a:cs typeface="NVIDIA Sans" panose="020B0503020203020204" pitchFamily="34" charset="0"/>
              </a:rPr>
              <a:t>as we accelerate one of the algorithms by </a:t>
            </a:r>
            <a:r>
              <a:rPr lang="en-US" sz="4000">
                <a:solidFill>
                  <a:schemeClr val="tx2"/>
                </a:solidFill>
                <a:latin typeface="NVIDIA Sans" panose="020B0503020203020204" pitchFamily="34" charset="0"/>
                <a:cs typeface="NVIDIA Sans" panose="020B0503020203020204" pitchFamily="34" charset="0"/>
              </a:rPr>
              <a:t>300x </a:t>
            </a:r>
          </a:p>
        </p:txBody>
      </p:sp>
      <p:pic>
        <p:nvPicPr>
          <p:cNvPr id="13" name="Picture 12" descr="A close-up of a computer&#10;&#10;Description automatically generated">
            <a:extLst>
              <a:ext uri="{FF2B5EF4-FFF2-40B4-BE49-F238E27FC236}">
                <a16:creationId xmlns:a16="http://schemas.microsoft.com/office/drawing/2014/main" id="{F4F93EB4-2582-90C4-4D72-E12B2446A8D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1385946" y="12323409"/>
            <a:ext cx="8327550" cy="3258606"/>
          </a:xfrm>
          <a:prstGeom prst="rect">
            <a:avLst/>
          </a:prstGeom>
        </p:spPr>
      </p:pic>
      <p:sp>
        <p:nvSpPr>
          <p:cNvPr id="15" name="TextBox 14">
            <a:extLst>
              <a:ext uri="{FF2B5EF4-FFF2-40B4-BE49-F238E27FC236}">
                <a16:creationId xmlns:a16="http://schemas.microsoft.com/office/drawing/2014/main" id="{3112A9F6-07D8-6596-FD15-CC886505B72A}"/>
              </a:ext>
            </a:extLst>
          </p:cNvPr>
          <p:cNvSpPr txBox="1"/>
          <p:nvPr/>
        </p:nvSpPr>
        <p:spPr>
          <a:xfrm>
            <a:off x="20202594" y="16010290"/>
            <a:ext cx="10694254" cy="1323439"/>
          </a:xfrm>
          <a:prstGeom prst="rect">
            <a:avLst/>
          </a:prstGeom>
          <a:noFill/>
        </p:spPr>
        <p:txBody>
          <a:bodyPr wrap="square" rtlCol="0">
            <a:spAutoFit/>
          </a:bodyPr>
          <a:lstStyle/>
          <a:p>
            <a:pPr algn="ctr">
              <a:buClr>
                <a:schemeClr val="tx2"/>
              </a:buClr>
            </a:pPr>
            <a:r>
              <a:rPr lang="en-US" sz="4000">
                <a:solidFill>
                  <a:schemeClr val="bg1"/>
                </a:solidFill>
                <a:latin typeface="NVIDIA Sans" panose="020B0503020203020204" pitchFamily="34" charset="0"/>
                <a:cs typeface="NVIDIA Sans" panose="020B0503020203020204" pitchFamily="34" charset="0"/>
              </a:rPr>
              <a:t>Learn concept of 1.6 </a:t>
            </a:r>
            <a:r>
              <a:rPr lang="en-US" sz="4000" b="1">
                <a:solidFill>
                  <a:schemeClr val="tx2"/>
                </a:solidFill>
                <a:latin typeface="NVIDIA Sans" panose="020B0503020203020204" pitchFamily="34" charset="0"/>
                <a:cs typeface="NVIDIA Sans" panose="020B0503020203020204" pitchFamily="34" charset="0"/>
              </a:rPr>
              <a:t>Memory Spaces </a:t>
            </a:r>
            <a:r>
              <a:rPr lang="en-US" sz="4000">
                <a:solidFill>
                  <a:schemeClr val="bg1"/>
                </a:solidFill>
                <a:latin typeface="NVIDIA Sans" panose="020B0503020203020204" pitchFamily="34" charset="0"/>
                <a:cs typeface="NVIDIA Sans" panose="020B0503020203020204" pitchFamily="34" charset="0"/>
              </a:rPr>
              <a:t>as we accelerate one of the algorithms by </a:t>
            </a:r>
            <a:r>
              <a:rPr lang="en-US" sz="4000">
                <a:solidFill>
                  <a:schemeClr val="tx2"/>
                </a:solidFill>
                <a:latin typeface="NVIDIA Sans" panose="020B0503020203020204" pitchFamily="34" charset="0"/>
                <a:cs typeface="NVIDIA Sans" panose="020B0503020203020204" pitchFamily="34" charset="0"/>
              </a:rPr>
              <a:t>100x</a:t>
            </a:r>
          </a:p>
        </p:txBody>
      </p:sp>
      <p:cxnSp>
        <p:nvCxnSpPr>
          <p:cNvPr id="23" name="Straight Arrow Connector 22">
            <a:extLst>
              <a:ext uri="{FF2B5EF4-FFF2-40B4-BE49-F238E27FC236}">
                <a16:creationId xmlns:a16="http://schemas.microsoft.com/office/drawing/2014/main" id="{C2E77371-7301-27C0-781D-4A254B4566E3}"/>
              </a:ext>
            </a:extLst>
          </p:cNvPr>
          <p:cNvCxnSpPr>
            <a:cxnSpLocks/>
            <a:endCxn id="9" idx="1"/>
          </p:cNvCxnSpPr>
          <p:nvPr/>
        </p:nvCxnSpPr>
        <p:spPr>
          <a:xfrm>
            <a:off x="11086562" y="5566731"/>
            <a:ext cx="4212283" cy="40691"/>
          </a:xfrm>
          <a:prstGeom prst="straightConnector1">
            <a:avLst/>
          </a:prstGeom>
          <a:ln w="104775">
            <a:solidFill>
              <a:schemeClr val="accent5"/>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91A0443-CB06-9C4E-CA18-3A9F5D4BE7D5}"/>
              </a:ext>
            </a:extLst>
          </p:cNvPr>
          <p:cNvCxnSpPr>
            <a:cxnSpLocks/>
            <a:stCxn id="9" idx="3"/>
            <a:endCxn id="6" idx="1"/>
          </p:cNvCxnSpPr>
          <p:nvPr/>
        </p:nvCxnSpPr>
        <p:spPr>
          <a:xfrm>
            <a:off x="21697400" y="5607422"/>
            <a:ext cx="5080038" cy="0"/>
          </a:xfrm>
          <a:prstGeom prst="straightConnector1">
            <a:avLst/>
          </a:prstGeom>
          <a:ln w="104775">
            <a:solidFill>
              <a:schemeClr val="accent5"/>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4" name="Elbow Connector 33">
            <a:extLst>
              <a:ext uri="{FF2B5EF4-FFF2-40B4-BE49-F238E27FC236}">
                <a16:creationId xmlns:a16="http://schemas.microsoft.com/office/drawing/2014/main" id="{5F049A95-3865-4CC5-E733-99CA5D7F586C}"/>
              </a:ext>
            </a:extLst>
          </p:cNvPr>
          <p:cNvCxnSpPr>
            <a:stCxn id="6" idx="3"/>
            <a:endCxn id="11" idx="1"/>
          </p:cNvCxnSpPr>
          <p:nvPr/>
        </p:nvCxnSpPr>
        <p:spPr>
          <a:xfrm flipH="1">
            <a:off x="8158545" y="5607422"/>
            <a:ext cx="23632712" cy="8345290"/>
          </a:xfrm>
          <a:prstGeom prst="bentConnector5">
            <a:avLst>
              <a:gd name="adj1" fmla="val -11537"/>
              <a:gd name="adj2" fmla="val 67582"/>
              <a:gd name="adj3" fmla="val 110121"/>
            </a:avLst>
          </a:prstGeom>
          <a:ln w="104775">
            <a:solidFill>
              <a:schemeClr val="accent5"/>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5011A38E-FEC4-4DFC-C573-17FCD01ED769}"/>
              </a:ext>
            </a:extLst>
          </p:cNvPr>
          <p:cNvCxnSpPr>
            <a:cxnSpLocks/>
            <a:stCxn id="11" idx="3"/>
            <a:endCxn id="13" idx="1"/>
          </p:cNvCxnSpPr>
          <p:nvPr/>
        </p:nvCxnSpPr>
        <p:spPr>
          <a:xfrm>
            <a:off x="17087657" y="13952712"/>
            <a:ext cx="4298289" cy="0"/>
          </a:xfrm>
          <a:prstGeom prst="straightConnector1">
            <a:avLst/>
          </a:prstGeom>
          <a:ln w="104775">
            <a:solidFill>
              <a:schemeClr val="accent5"/>
            </a:solidFill>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22703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87AD85-71E5-8CA1-EBBB-F102779E465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C4DFEB5-3D2C-6E04-E588-114BCEFEC1AC}"/>
              </a:ext>
            </a:extLst>
          </p:cNvPr>
          <p:cNvSpPr>
            <a:spLocks noGrp="1"/>
          </p:cNvSpPr>
          <p:nvPr>
            <p:ph type="title"/>
          </p:nvPr>
        </p:nvSpPr>
        <p:spPr/>
        <p:txBody>
          <a:bodyPr/>
          <a:lstStyle/>
          <a:p>
            <a:r>
              <a:rPr lang="en-US"/>
              <a:t>Serial vs Parallel</a:t>
            </a:r>
          </a:p>
        </p:txBody>
      </p:sp>
      <p:sp>
        <p:nvSpPr>
          <p:cNvPr id="10" name="Subtitle 9">
            <a:extLst>
              <a:ext uri="{FF2B5EF4-FFF2-40B4-BE49-F238E27FC236}">
                <a16:creationId xmlns:a16="http://schemas.microsoft.com/office/drawing/2014/main" id="{1E9C48F1-16B0-0FA2-5AB9-3ACB2793C3FC}"/>
              </a:ext>
            </a:extLst>
          </p:cNvPr>
          <p:cNvSpPr>
            <a:spLocks noGrp="1"/>
          </p:cNvSpPr>
          <p:nvPr>
            <p:ph idx="1"/>
          </p:nvPr>
        </p:nvSpPr>
        <p:spPr>
          <a:xfrm>
            <a:off x="6126480" y="17833927"/>
            <a:ext cx="11586754" cy="1137681"/>
          </a:xfrm>
        </p:spPr>
        <p:txBody>
          <a:bodyPr/>
          <a:lstStyle/>
          <a:p>
            <a:r>
              <a:rPr lang="en-US" sz="5400"/>
              <a:t>Reduce by key is </a:t>
            </a:r>
            <a:r>
              <a:rPr lang="en-US" sz="5400" b="1">
                <a:solidFill>
                  <a:schemeClr val="tx2"/>
                </a:solidFill>
              </a:rPr>
              <a:t>100x</a:t>
            </a:r>
            <a:r>
              <a:rPr lang="en-US" sz="5400"/>
              <a:t> faster</a:t>
            </a:r>
          </a:p>
        </p:txBody>
      </p:sp>
      <p:graphicFrame>
        <p:nvGraphicFramePr>
          <p:cNvPr id="2" name="Chart 1">
            <a:extLst>
              <a:ext uri="{FF2B5EF4-FFF2-40B4-BE49-F238E27FC236}">
                <a16:creationId xmlns:a16="http://schemas.microsoft.com/office/drawing/2014/main" id="{927AEE50-B13C-3F43-5163-FA0103E07E5A}"/>
              </a:ext>
            </a:extLst>
          </p:cNvPr>
          <p:cNvGraphicFramePr>
            <a:graphicFrameLocks/>
          </p:cNvGraphicFramePr>
          <p:nvPr>
            <p:extLst>
              <p:ext uri="{D42A27DB-BD31-4B8C-83A1-F6EECF244321}">
                <p14:modId xmlns:p14="http://schemas.microsoft.com/office/powerpoint/2010/main" val="4049843965"/>
              </p:ext>
            </p:extLst>
          </p:nvPr>
        </p:nvGraphicFramePr>
        <p:xfrm>
          <a:off x="2514600" y="3925837"/>
          <a:ext cx="31546800" cy="12722326"/>
        </p:xfrm>
        <a:graphic>
          <a:graphicData uri="http://schemas.openxmlformats.org/drawingml/2006/chart">
            <c:chart xmlns:c="http://schemas.openxmlformats.org/drawingml/2006/chart" xmlns:r="http://schemas.openxmlformats.org/officeDocument/2006/relationships" r:id="rId3"/>
          </a:graphicData>
        </a:graphic>
      </p:graphicFrame>
      <p:sp>
        <p:nvSpPr>
          <p:cNvPr id="3" name="Subtitle 9">
            <a:extLst>
              <a:ext uri="{FF2B5EF4-FFF2-40B4-BE49-F238E27FC236}">
                <a16:creationId xmlns:a16="http://schemas.microsoft.com/office/drawing/2014/main" id="{B01F20F8-444F-E9E4-6E39-6DF076C69734}"/>
              </a:ext>
            </a:extLst>
          </p:cNvPr>
          <p:cNvSpPr txBox="1">
            <a:spLocks/>
          </p:cNvSpPr>
          <p:nvPr/>
        </p:nvSpPr>
        <p:spPr>
          <a:xfrm>
            <a:off x="18288000" y="17833927"/>
            <a:ext cx="15773400" cy="1336517"/>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NVIDIA Sans" panose="020B0503020203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NVIDIA Sans" panose="020B0503020203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NVIDIA Sans" panose="020B0503020203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NVIDIA Sans" panose="020B0503020203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NVIDIA Sans" panose="020B0503020203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r>
              <a:rPr lang="en-US" sz="5400"/>
              <a:t>Fancy iterators + reduce by keys is </a:t>
            </a:r>
            <a:r>
              <a:rPr lang="en-US" sz="5400" b="1">
                <a:solidFill>
                  <a:schemeClr val="tx2"/>
                </a:solidFill>
              </a:rPr>
              <a:t>300x</a:t>
            </a:r>
            <a:r>
              <a:rPr lang="en-US" sz="5400"/>
              <a:t> faster</a:t>
            </a:r>
          </a:p>
          <a:p>
            <a:endParaRPr lang="en-US" sz="5400">
              <a:solidFill>
                <a:srgbClr val="FF0000"/>
              </a:solidFill>
            </a:endParaRPr>
          </a:p>
        </p:txBody>
      </p:sp>
    </p:spTree>
    <p:extLst>
      <p:ext uri="{BB962C8B-B14F-4D97-AF65-F5344CB8AC3E}">
        <p14:creationId xmlns:p14="http://schemas.microsoft.com/office/powerpoint/2010/main" val="40857251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9FAC16-CBA1-C154-5932-9B75564A19A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17FAF4F-49F8-D49D-FE7F-286B0E63C714}"/>
              </a:ext>
            </a:extLst>
          </p:cNvPr>
          <p:cNvSpPr>
            <a:spLocks noGrp="1"/>
          </p:cNvSpPr>
          <p:nvPr>
            <p:ph type="title"/>
          </p:nvPr>
        </p:nvSpPr>
        <p:spPr/>
        <p:txBody>
          <a:bodyPr/>
          <a:lstStyle/>
          <a:p>
            <a:r>
              <a:rPr lang="en-US"/>
              <a:t>Transform Output Iterator</a:t>
            </a:r>
          </a:p>
        </p:txBody>
      </p:sp>
      <p:sp>
        <p:nvSpPr>
          <p:cNvPr id="8" name="TextBox 7">
            <a:extLst>
              <a:ext uri="{FF2B5EF4-FFF2-40B4-BE49-F238E27FC236}">
                <a16:creationId xmlns:a16="http://schemas.microsoft.com/office/drawing/2014/main" id="{95CAF48E-90BA-8922-88F6-E77F94D114F8}"/>
              </a:ext>
            </a:extLst>
          </p:cNvPr>
          <p:cNvSpPr txBox="1"/>
          <p:nvPr/>
        </p:nvSpPr>
        <p:spPr>
          <a:xfrm>
            <a:off x="18683753" y="4075644"/>
            <a:ext cx="17182215" cy="8217634"/>
          </a:xfrm>
          <a:prstGeom prst="rect">
            <a:avLst/>
          </a:prstGeom>
          <a:noFill/>
        </p:spPr>
        <p:txBody>
          <a:bodyPr wrap="square">
            <a:spAutoFit/>
          </a:bodyPr>
          <a:lstStyle/>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struct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wrapper</a:t>
            </a:r>
            <a:r>
              <a:rPr lang="en-US" sz="4400" kern="100">
                <a:latin typeface="Roboto Mono" pitchFamily="49" charset="0"/>
                <a:ea typeface="Roboto Mono" pitchFamily="49" charset="0"/>
                <a:cs typeface="Times New Roman" panose="02020603050405020304" pitchFamily="18" charset="0"/>
              </a:rPr>
              <a:t> </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ptr</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void</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operator</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value</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100">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ptr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value</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100">
                <a:latin typeface="Roboto Mono" pitchFamily="49" charset="0"/>
                <a:ea typeface="Roboto Mono" pitchFamily="49" charset="0"/>
                <a:cs typeface="Times New Roman" panose="02020603050405020304" pitchFamily="18" charset="0"/>
              </a:rPr>
              <a:t> </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struct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267F99"/>
                </a:solidFill>
                <a:effectLst/>
                <a:latin typeface="Roboto Mono" pitchFamily="49" charset="0"/>
                <a:ea typeface="Roboto Mono" pitchFamily="49" charset="0"/>
                <a:cs typeface="Times New Roman" panose="02020603050405020304" pitchFamily="18" charset="0"/>
              </a:rPr>
              <a:t>transform_output_iterator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a</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wrapper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operator</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i</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100">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a</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100">
                <a:latin typeface="Roboto Mono" pitchFamily="49" charset="0"/>
                <a:ea typeface="Roboto Mono" pitchFamily="49" charset="0"/>
                <a:cs typeface="Times New Roman" panose="02020603050405020304" pitchFamily="18" charset="0"/>
              </a:rPr>
              <a:t> </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100">
                <a:effectLst/>
                <a:latin typeface="Roboto Mono" pitchFamily="49" charset="0"/>
                <a:ea typeface="Roboto Mono" pitchFamily="49" charset="0"/>
                <a:cs typeface="Times New Roman" panose="02020603050405020304" pitchFamily="18" charset="0"/>
              </a:rPr>
              <a:t> </a:t>
            </a:r>
          </a:p>
        </p:txBody>
      </p:sp>
      <p:sp>
        <p:nvSpPr>
          <p:cNvPr id="9" name="TextBox 8">
            <a:extLst>
              <a:ext uri="{FF2B5EF4-FFF2-40B4-BE49-F238E27FC236}">
                <a16:creationId xmlns:a16="http://schemas.microsoft.com/office/drawing/2014/main" id="{C37975BF-BF20-A658-F4F2-483ADDDE11D7}"/>
              </a:ext>
            </a:extLst>
          </p:cNvPr>
          <p:cNvSpPr txBox="1"/>
          <p:nvPr/>
        </p:nvSpPr>
        <p:spPr>
          <a:xfrm>
            <a:off x="18683753" y="12748535"/>
            <a:ext cx="16161418" cy="5509200"/>
          </a:xfrm>
          <a:prstGeom prst="rect">
            <a:avLst/>
          </a:prstGeom>
          <a:noFill/>
        </p:spPr>
        <p:txBody>
          <a:bodyPr wrap="square">
            <a:spAutoFit/>
          </a:bodyPr>
          <a:lstStyle/>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array</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a</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err="1">
                <a:solidFill>
                  <a:srgbClr val="267F99"/>
                </a:solidFill>
                <a:effectLst/>
                <a:latin typeface="Roboto Mono" pitchFamily="49" charset="0"/>
                <a:ea typeface="Roboto Mono" pitchFamily="49" charset="0"/>
                <a:cs typeface="Times New Roman" panose="02020603050405020304" pitchFamily="18" charset="0"/>
              </a:rPr>
              <a:t>transform_output_iterator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a</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data</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001080"/>
                </a:solidFill>
                <a:effectLst/>
                <a:latin typeface="Roboto Mono" pitchFamily="49" charset="0"/>
                <a:ea typeface="Roboto Mono" pitchFamily="49" charset="0"/>
                <a:cs typeface="Times New Roman" panose="02020603050405020304" pitchFamily="18" charset="0"/>
              </a:rPr>
              <a:t>it</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10</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001080"/>
                </a:solidFill>
                <a:effectLst/>
                <a:latin typeface="Roboto Mono" pitchFamily="49" charset="0"/>
                <a:ea typeface="Roboto Mono" pitchFamily="49" charset="0"/>
                <a:cs typeface="Times New Roman" panose="02020603050405020304" pitchFamily="18" charset="0"/>
              </a:rPr>
              <a:t>it</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20</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printf</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"a[0]: </a:t>
            </a:r>
            <a:r>
              <a:rPr lang="en-US" sz="4400" kern="0">
                <a:solidFill>
                  <a:srgbClr val="001080"/>
                </a:solidFill>
                <a:effectLst/>
                <a:latin typeface="Roboto Mono" pitchFamily="49" charset="0"/>
                <a:ea typeface="Roboto Mono" pitchFamily="49" charset="0"/>
                <a:cs typeface="Times New Roman" panose="02020603050405020304" pitchFamily="18" charset="0"/>
              </a:rPr>
              <a:t>%d</a:t>
            </a:r>
            <a:r>
              <a:rPr lang="en-US" sz="4400" kern="0">
                <a:solidFill>
                  <a:srgbClr val="EE0000"/>
                </a:solidFill>
                <a:effectLst/>
                <a:latin typeface="Roboto Mono" pitchFamily="49" charset="0"/>
                <a:ea typeface="Roboto Mono" pitchFamily="49" charset="0"/>
                <a:cs typeface="Times New Roman" panose="02020603050405020304" pitchFamily="18" charset="0"/>
              </a:rPr>
              <a:t>\n</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a</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8000"/>
                </a:solidFill>
                <a:effectLst/>
                <a:latin typeface="Roboto Mono" pitchFamily="49" charset="0"/>
                <a:ea typeface="Roboto Mono" pitchFamily="49" charset="0"/>
                <a:cs typeface="Times New Roman" panose="02020603050405020304" pitchFamily="18" charset="0"/>
              </a:rPr>
              <a:t> // prints 5</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printf</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"a[1]: </a:t>
            </a:r>
            <a:r>
              <a:rPr lang="en-US" sz="4400" kern="0">
                <a:solidFill>
                  <a:srgbClr val="001080"/>
                </a:solidFill>
                <a:effectLst/>
                <a:latin typeface="Roboto Mono" pitchFamily="49" charset="0"/>
                <a:ea typeface="Roboto Mono" pitchFamily="49" charset="0"/>
                <a:cs typeface="Times New Roman" panose="02020603050405020304" pitchFamily="18" charset="0"/>
              </a:rPr>
              <a:t>%d</a:t>
            </a:r>
            <a:r>
              <a:rPr lang="en-US" sz="4400" kern="0">
                <a:solidFill>
                  <a:srgbClr val="EE0000"/>
                </a:solidFill>
                <a:effectLst/>
                <a:latin typeface="Roboto Mono" pitchFamily="49" charset="0"/>
                <a:ea typeface="Roboto Mono" pitchFamily="49" charset="0"/>
                <a:cs typeface="Times New Roman" panose="02020603050405020304" pitchFamily="18" charset="0"/>
              </a:rPr>
              <a:t>\n</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a</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8000"/>
                </a:solidFill>
                <a:effectLst/>
                <a:latin typeface="Roboto Mono" pitchFamily="49" charset="0"/>
                <a:ea typeface="Roboto Mono" pitchFamily="49" charset="0"/>
                <a:cs typeface="Times New Roman" panose="02020603050405020304" pitchFamily="18" charset="0"/>
              </a:rPr>
              <a:t> // prints 10</a:t>
            </a:r>
            <a:endParaRPr lang="en-US" sz="4400" kern="100">
              <a:effectLst/>
              <a:latin typeface="Roboto Mono" pitchFamily="49" charset="0"/>
              <a:ea typeface="Roboto Mono" pitchFamily="49" charset="0"/>
              <a:cs typeface="Times New Roman" panose="02020603050405020304" pitchFamily="18" charset="0"/>
            </a:endParaRPr>
          </a:p>
        </p:txBody>
      </p:sp>
      <p:sp>
        <p:nvSpPr>
          <p:cNvPr id="5" name="TextBox 4">
            <a:extLst>
              <a:ext uri="{FF2B5EF4-FFF2-40B4-BE49-F238E27FC236}">
                <a16:creationId xmlns:a16="http://schemas.microsoft.com/office/drawing/2014/main" id="{01D9B726-9BFD-CAB5-C526-D0B05A6365BB}"/>
              </a:ext>
            </a:extLst>
          </p:cNvPr>
          <p:cNvSpPr txBox="1"/>
          <p:nvPr/>
        </p:nvSpPr>
        <p:spPr>
          <a:xfrm>
            <a:off x="2878668" y="16134076"/>
            <a:ext cx="15387857" cy="4247317"/>
          </a:xfrm>
          <a:prstGeom prst="rect">
            <a:avLst/>
          </a:prstGeom>
          <a:noFill/>
        </p:spPr>
        <p:txBody>
          <a:bodyPr wrap="square" rtlCol="0">
            <a:spAutoFit/>
          </a:bodyPr>
          <a:lstStyle/>
          <a:p>
            <a:pPr marL="857250" indent="-85725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Concept of iterators is not limited to input</a:t>
            </a:r>
          </a:p>
          <a:p>
            <a:pPr marL="857250" indent="-857250">
              <a:buClr>
                <a:schemeClr val="tx2"/>
              </a:buClr>
              <a:buFont typeface="Arial" panose="020B0604020202020204" pitchFamily="34" charset="0"/>
              <a:buChar char="•"/>
            </a:pPr>
            <a:endParaRPr lang="en-US" sz="5400">
              <a:solidFill>
                <a:schemeClr val="bg1"/>
              </a:solidFill>
              <a:latin typeface="NVIDIA Sans" panose="020B0503020203020204" pitchFamily="34" charset="0"/>
              <a:cs typeface="NVIDIA Sans" panose="020B0503020203020204" pitchFamily="34" charset="0"/>
            </a:endParaRPr>
          </a:p>
          <a:p>
            <a:pPr marL="857250" indent="-85725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With another level of indirection, we can transform values that are written into transform output iterator</a:t>
            </a:r>
            <a:endParaRPr lang="en-US" sz="5400">
              <a:solidFill>
                <a:schemeClr val="tx2"/>
              </a:solidFill>
              <a:latin typeface="NVIDIA Sans" panose="020B0503020203020204" pitchFamily="34" charset="0"/>
              <a:cs typeface="NVIDIA Sans" panose="020B0503020203020204" pitchFamily="34" charset="0"/>
            </a:endParaRPr>
          </a:p>
        </p:txBody>
      </p:sp>
      <p:pic>
        <p:nvPicPr>
          <p:cNvPr id="3" name="Picture 2" descr="A screen shot of a black screen&#10;&#10;Description automatically generated">
            <a:extLst>
              <a:ext uri="{FF2B5EF4-FFF2-40B4-BE49-F238E27FC236}">
                <a16:creationId xmlns:a16="http://schemas.microsoft.com/office/drawing/2014/main" id="{E3E30E66-9379-7D4A-8A94-FE956EEAFB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91516" y="0"/>
            <a:ext cx="8378455" cy="11228415"/>
          </a:xfrm>
          <a:prstGeom prst="rect">
            <a:avLst/>
          </a:prstGeom>
        </p:spPr>
      </p:pic>
      <p:graphicFrame>
        <p:nvGraphicFramePr>
          <p:cNvPr id="2" name="Table 1">
            <a:extLst>
              <a:ext uri="{FF2B5EF4-FFF2-40B4-BE49-F238E27FC236}">
                <a16:creationId xmlns:a16="http://schemas.microsoft.com/office/drawing/2014/main" id="{E7904789-0AEB-1909-5828-25496884C032}"/>
              </a:ext>
            </a:extLst>
          </p:cNvPr>
          <p:cNvGraphicFramePr>
            <a:graphicFrameLocks noGrp="1"/>
          </p:cNvGraphicFramePr>
          <p:nvPr/>
        </p:nvGraphicFramePr>
        <p:xfrm>
          <a:off x="541868" y="17201554"/>
          <a:ext cx="2336800" cy="2621280"/>
        </p:xfrm>
        <a:graphic>
          <a:graphicData uri="http://schemas.openxmlformats.org/drawingml/2006/table">
            <a:tbl>
              <a:tblPr firstRow="1" bandRow="1">
                <a:tableStyleId>{073A0DAA-6AF3-43AB-8588-CEC1D06C72B9}</a:tableStyleId>
              </a:tblPr>
              <a:tblGrid>
                <a:gridCol w="2336800">
                  <a:extLst>
                    <a:ext uri="{9D8B030D-6E8A-4147-A177-3AD203B41FA5}">
                      <a16:colId xmlns:a16="http://schemas.microsoft.com/office/drawing/2014/main" val="1799311622"/>
                    </a:ext>
                  </a:extLst>
                </a:gridCol>
              </a:tblGrid>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183452"/>
                  </a:ext>
                </a:extLst>
              </a:tr>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b="1">
                          <a:solidFill>
                            <a:schemeClr val="tx2"/>
                          </a:solidFill>
                          <a:latin typeface="Roboto Mono" pitchFamily="49" charset="0"/>
                          <a:ea typeface="Roboto Mono" pitchFamily="49" charset="0"/>
                          <a:cs typeface="NVIDIA Sans" panose="020B0503020203020204" pitchFamily="34" charset="0"/>
                        </a:rPr>
                        <a:t>N</a:t>
                      </a:r>
                      <a:endParaRPr lang="en-US" sz="7200">
                        <a:solidFill>
                          <a:schemeClr val="tx2"/>
                        </a:solidFill>
                        <a:latin typeface="Roboto Mono" pitchFamily="49" charset="0"/>
                        <a:ea typeface="Roboto Mono"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6703859"/>
                  </a:ext>
                </a:extLst>
              </a:tr>
            </a:tbl>
          </a:graphicData>
        </a:graphic>
      </p:graphicFrame>
      <p:sp>
        <p:nvSpPr>
          <p:cNvPr id="6" name="TextBox 5">
            <a:extLst>
              <a:ext uri="{FF2B5EF4-FFF2-40B4-BE49-F238E27FC236}">
                <a16:creationId xmlns:a16="http://schemas.microsoft.com/office/drawing/2014/main" id="{E06471A4-22D7-D086-E311-5AE2025B3377}"/>
              </a:ext>
            </a:extLst>
          </p:cNvPr>
          <p:cNvSpPr txBox="1"/>
          <p:nvPr/>
        </p:nvSpPr>
        <p:spPr>
          <a:xfrm>
            <a:off x="2514600" y="11228415"/>
            <a:ext cx="13837588" cy="4340484"/>
          </a:xfrm>
          <a:prstGeom prst="rect">
            <a:avLst/>
          </a:prstGeom>
          <a:noFill/>
        </p:spPr>
        <p:txBody>
          <a:bodyPr wrap="square">
            <a:spAutoFit/>
          </a:bodyPr>
          <a:lstStyle/>
          <a:p>
            <a:pPr marL="0" marR="0">
              <a:lnSpc>
                <a:spcPct val="115000"/>
              </a:lnSpc>
              <a:spcAft>
                <a:spcPts val="800"/>
              </a:spcAft>
            </a:pPr>
            <a:r>
              <a:rPr lang="en-US" sz="4400" kern="0">
                <a:solidFill>
                  <a:srgbClr val="267F99"/>
                </a:solidFill>
                <a:effectLst/>
                <a:latin typeface="Roboto Mono" pitchFamily="2" charset="0"/>
                <a:ea typeface="Roboto Mono" pitchFamily="2" charset="0"/>
                <a:cs typeface="Menlo" panose="020B0609030804020204" pitchFamily="49" charset="0"/>
              </a:rPr>
              <a:t>thrust</a:t>
            </a:r>
            <a:r>
              <a:rPr lang="en-US" sz="4400" kern="0">
                <a:solidFill>
                  <a:srgbClr val="3B3B3B"/>
                </a:solidFill>
                <a:effectLst/>
                <a:latin typeface="Roboto Mono" pitchFamily="2" charset="0"/>
                <a:ea typeface="Roboto Mono" pitchFamily="2" charset="0"/>
                <a:cs typeface="Menlo" panose="020B0609030804020204" pitchFamily="49" charset="0"/>
              </a:rPr>
              <a:t>::</a:t>
            </a:r>
            <a:r>
              <a:rPr lang="en-US" sz="4400" kern="0" err="1">
                <a:solidFill>
                  <a:srgbClr val="795E26"/>
                </a:solidFill>
                <a:effectLst/>
                <a:latin typeface="Roboto Mono" pitchFamily="2" charset="0"/>
                <a:ea typeface="Roboto Mono" pitchFamily="2" charset="0"/>
                <a:cs typeface="Menlo" panose="020B0609030804020204" pitchFamily="49" charset="0"/>
              </a:rPr>
              <a:t>make_transform_output_iterator</a:t>
            </a:r>
            <a:r>
              <a:rPr lang="en-US" sz="4400" kern="0">
                <a:solidFill>
                  <a:srgbClr val="3B3B3B"/>
                </a:solidFill>
                <a:effectLst/>
                <a:latin typeface="Roboto Mono" pitchFamily="2" charset="0"/>
                <a:ea typeface="Roboto Mono" pitchFamily="2" charset="0"/>
                <a:cs typeface="Menlo" panose="020B0609030804020204" pitchFamily="49" charset="0"/>
              </a:rPr>
              <a:t>(</a:t>
            </a:r>
          </a:p>
          <a:p>
            <a:pPr marL="0" marR="0">
              <a:lnSpc>
                <a:spcPct val="115000"/>
              </a:lnSpc>
              <a:spcAft>
                <a:spcPts val="800"/>
              </a:spcAft>
            </a:pPr>
            <a:r>
              <a:rPr lang="en-US" sz="4400" kern="0">
                <a:solidFill>
                  <a:srgbClr val="3B3B3B"/>
                </a:solidFill>
                <a:latin typeface="Roboto Mono" pitchFamily="2" charset="0"/>
                <a:ea typeface="Roboto Mono" pitchFamily="2" charset="0"/>
                <a:cs typeface="Menlo" panose="020B0609030804020204" pitchFamily="49" charset="0"/>
              </a:rPr>
              <a:t>  </a:t>
            </a:r>
            <a:r>
              <a:rPr lang="en-US" sz="4400" kern="0" err="1">
                <a:solidFill>
                  <a:srgbClr val="001080"/>
                </a:solidFill>
                <a:effectLst/>
                <a:latin typeface="Roboto Mono" pitchFamily="2" charset="0"/>
                <a:ea typeface="Roboto Mono" pitchFamily="2" charset="0"/>
                <a:cs typeface="Menlo" panose="020B0609030804020204" pitchFamily="49" charset="0"/>
              </a:rPr>
              <a:t>a</a:t>
            </a:r>
            <a:r>
              <a:rPr lang="en-US" sz="4400" kern="0" err="1">
                <a:solidFill>
                  <a:srgbClr val="3B3B3B"/>
                </a:solidFill>
                <a:effectLst/>
                <a:latin typeface="Roboto Mono" pitchFamily="2" charset="0"/>
                <a:ea typeface="Roboto Mono" pitchFamily="2" charset="0"/>
                <a:cs typeface="Menlo" panose="020B0609030804020204" pitchFamily="49" charset="0"/>
              </a:rPr>
              <a:t>.</a:t>
            </a:r>
            <a:r>
              <a:rPr lang="en-US" sz="4400" kern="0" err="1">
                <a:solidFill>
                  <a:srgbClr val="795E26"/>
                </a:solidFill>
                <a:effectLst/>
                <a:latin typeface="Roboto Mono" pitchFamily="2" charset="0"/>
                <a:ea typeface="Roboto Mono" pitchFamily="2" charset="0"/>
                <a:cs typeface="Menlo" panose="020B0609030804020204" pitchFamily="49" charset="0"/>
              </a:rPr>
              <a:t>begin</a:t>
            </a:r>
            <a:r>
              <a:rPr lang="en-US" sz="4400" kern="0">
                <a:solidFill>
                  <a:srgbClr val="3B3B3B"/>
                </a:solidFill>
                <a:effectLst/>
                <a:latin typeface="Roboto Mono" pitchFamily="2" charset="0"/>
                <a:ea typeface="Roboto Mono" pitchFamily="2" charset="0"/>
                <a:cs typeface="Menlo" panose="020B0609030804020204" pitchFamily="49" charset="0"/>
              </a:rPr>
              <a:t>(), </a:t>
            </a:r>
          </a:p>
          <a:p>
            <a:pPr marL="0" marR="0">
              <a:lnSpc>
                <a:spcPct val="115000"/>
              </a:lnSpc>
              <a:spcAft>
                <a:spcPts val="800"/>
              </a:spcAft>
            </a:pPr>
            <a:r>
              <a:rPr lang="en-US" sz="4400" kern="0">
                <a:solidFill>
                  <a:srgbClr val="3B3B3B"/>
                </a:solidFill>
                <a:latin typeface="Roboto Mono" pitchFamily="2" charset="0"/>
                <a:ea typeface="Roboto Mono" pitchFamily="2" charset="0"/>
                <a:cs typeface="Menlo" panose="020B0609030804020204" pitchFamily="49" charset="0"/>
              </a:rPr>
              <a:t>  </a:t>
            </a:r>
            <a:r>
              <a:rPr lang="en-US" sz="4400" kern="0">
                <a:solidFill>
                  <a:srgbClr val="3B3B3B"/>
                </a:solidFill>
                <a:effectLst/>
                <a:latin typeface="Roboto Mono" pitchFamily="2" charset="0"/>
                <a:ea typeface="Roboto Mono" pitchFamily="2" charset="0"/>
                <a:cs typeface="Menlo" panose="020B0609030804020204" pitchFamily="49" charset="0"/>
              </a:rPr>
              <a:t>[]__host__ __device__(</a:t>
            </a:r>
            <a:r>
              <a:rPr lang="en-US" sz="4400" kern="0">
                <a:solidFill>
                  <a:srgbClr val="0000FF"/>
                </a:solidFill>
                <a:effectLst/>
                <a:latin typeface="Roboto Mono" pitchFamily="2" charset="0"/>
                <a:ea typeface="Roboto Mono" pitchFamily="2" charset="0"/>
                <a:cs typeface="Menlo" panose="020B0609030804020204" pitchFamily="49" charset="0"/>
              </a:rPr>
              <a:t>int</a:t>
            </a:r>
            <a:r>
              <a:rPr lang="en-US" sz="4400" kern="0">
                <a:solidFill>
                  <a:srgbClr val="3B3B3B"/>
                </a:solidFill>
                <a:effectLst/>
                <a:latin typeface="Roboto Mono" pitchFamily="2" charset="0"/>
                <a:ea typeface="Roboto Mono" pitchFamily="2" charset="0"/>
                <a:cs typeface="Menlo" panose="020B0609030804020204" pitchFamily="49" charset="0"/>
              </a:rPr>
              <a:t> </a:t>
            </a:r>
            <a:r>
              <a:rPr lang="en-US" sz="4400" kern="0">
                <a:solidFill>
                  <a:srgbClr val="001080"/>
                </a:solidFill>
                <a:effectLst/>
                <a:latin typeface="Roboto Mono" pitchFamily="2" charset="0"/>
                <a:ea typeface="Roboto Mono" pitchFamily="2" charset="0"/>
                <a:cs typeface="Menlo" panose="020B0609030804020204" pitchFamily="49" charset="0"/>
              </a:rPr>
              <a:t>a</a:t>
            </a:r>
            <a:r>
              <a:rPr lang="en-US" sz="4400" kern="0">
                <a:solidFill>
                  <a:srgbClr val="3B3B3B"/>
                </a:solidFill>
                <a:effectLst/>
                <a:latin typeface="Roboto Mono" pitchFamily="2" charset="0"/>
                <a:ea typeface="Roboto Mono" pitchFamily="2" charset="0"/>
                <a:cs typeface="Menlo" panose="020B0609030804020204" pitchFamily="49" charset="0"/>
              </a:rPr>
              <a:t>) {</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Menlo" panose="020B0609030804020204" pitchFamily="49" charset="0"/>
              </a:rPr>
              <a:t>    </a:t>
            </a:r>
            <a:r>
              <a:rPr lang="en-US" sz="4400" kern="0">
                <a:solidFill>
                  <a:srgbClr val="AF00DB"/>
                </a:solidFill>
                <a:effectLst/>
                <a:latin typeface="Roboto Mono" pitchFamily="2" charset="0"/>
                <a:ea typeface="Roboto Mono" pitchFamily="2" charset="0"/>
                <a:cs typeface="Menlo" panose="020B0609030804020204" pitchFamily="49" charset="0"/>
              </a:rPr>
              <a:t>return</a:t>
            </a:r>
            <a:r>
              <a:rPr lang="en-US" sz="4400" kern="0">
                <a:solidFill>
                  <a:srgbClr val="3B3B3B"/>
                </a:solidFill>
                <a:effectLst/>
                <a:latin typeface="Roboto Mono" pitchFamily="2" charset="0"/>
                <a:ea typeface="Roboto Mono" pitchFamily="2" charset="0"/>
                <a:cs typeface="Menlo" panose="020B0609030804020204" pitchFamily="49" charset="0"/>
              </a:rPr>
              <a:t> </a:t>
            </a:r>
            <a:r>
              <a:rPr lang="en-US" sz="4400" kern="0">
                <a:solidFill>
                  <a:srgbClr val="001080"/>
                </a:solidFill>
                <a:effectLst/>
                <a:latin typeface="Roboto Mono" pitchFamily="2" charset="0"/>
                <a:ea typeface="Roboto Mono" pitchFamily="2" charset="0"/>
                <a:cs typeface="Menlo" panose="020B0609030804020204" pitchFamily="49" charset="0"/>
              </a:rPr>
              <a:t>a </a:t>
            </a:r>
            <a:r>
              <a:rPr lang="en-US" sz="4400" kern="0">
                <a:solidFill>
                  <a:srgbClr val="000000"/>
                </a:solidFill>
                <a:effectLst/>
                <a:latin typeface="Roboto Mono" pitchFamily="2" charset="0"/>
                <a:ea typeface="Roboto Mono" pitchFamily="2" charset="0"/>
                <a:cs typeface="Menlo" panose="020B0609030804020204" pitchFamily="49" charset="0"/>
              </a:rPr>
              <a:t>/ </a:t>
            </a:r>
            <a:r>
              <a:rPr lang="en-US" sz="4400" kern="0">
                <a:solidFill>
                  <a:srgbClr val="098658"/>
                </a:solidFill>
                <a:effectLst/>
                <a:latin typeface="Roboto Mono" pitchFamily="2" charset="0"/>
                <a:ea typeface="Roboto Mono" pitchFamily="2" charset="0"/>
                <a:cs typeface="Menlo" panose="020B0609030804020204" pitchFamily="49" charset="0"/>
              </a:rPr>
              <a:t>2</a:t>
            </a:r>
            <a:r>
              <a:rPr lang="en-US" sz="4400" kern="0">
                <a:solidFill>
                  <a:srgbClr val="3B3B3B"/>
                </a:solidFill>
                <a:effectLst/>
                <a:latin typeface="Roboto Mono" pitchFamily="2" charset="0"/>
                <a:ea typeface="Roboto Mono" pitchFamily="2" charset="0"/>
                <a:cs typeface="Menlo" panose="020B0609030804020204" pitchFamily="49" charset="0"/>
              </a:rPr>
              <a:t>;</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Menlo" panose="020B0609030804020204" pitchFamily="49" charset="0"/>
              </a:rPr>
              <a:t>  })</a:t>
            </a:r>
            <a:endParaRPr lang="en-US" sz="4400" kern="100">
              <a:effectLst/>
              <a:latin typeface="Roboto Mono" pitchFamily="2" charset="0"/>
              <a:ea typeface="Roboto Mono" pitchFamily="2" charset="0"/>
              <a:cs typeface="Times New Roman" panose="02020603050405020304" pitchFamily="18" charset="0"/>
            </a:endParaRPr>
          </a:p>
        </p:txBody>
      </p:sp>
    </p:spTree>
    <p:extLst>
      <p:ext uri="{BB962C8B-B14F-4D97-AF65-F5344CB8AC3E}">
        <p14:creationId xmlns:p14="http://schemas.microsoft.com/office/powerpoint/2010/main" val="8355097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C40872-3F20-45FE-7C47-5FAFC73F21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30763D0-B47D-A193-CFF1-7F72148CABD1}"/>
              </a:ext>
            </a:extLst>
          </p:cNvPr>
          <p:cNvSpPr>
            <a:spLocks noGrp="1"/>
          </p:cNvSpPr>
          <p:nvPr>
            <p:ph type="title"/>
          </p:nvPr>
        </p:nvSpPr>
        <p:spPr/>
        <p:txBody>
          <a:bodyPr/>
          <a:lstStyle/>
          <a:p>
            <a:r>
              <a:rPr lang="en-US"/>
              <a:t>Exercise: Segmented Mean</a:t>
            </a:r>
          </a:p>
        </p:txBody>
      </p:sp>
      <p:sp>
        <p:nvSpPr>
          <p:cNvPr id="2" name="Text Placeholder 1">
            <a:extLst>
              <a:ext uri="{FF2B5EF4-FFF2-40B4-BE49-F238E27FC236}">
                <a16:creationId xmlns:a16="http://schemas.microsoft.com/office/drawing/2014/main" id="{270BA6E3-44C6-CAF3-ACCF-B46BA80022BE}"/>
              </a:ext>
            </a:extLst>
          </p:cNvPr>
          <p:cNvSpPr>
            <a:spLocks noGrp="1"/>
          </p:cNvSpPr>
          <p:nvPr>
            <p:ph type="body" sz="quarter" idx="10"/>
          </p:nvPr>
        </p:nvSpPr>
        <p:spPr/>
        <p:txBody>
          <a:bodyPr/>
          <a:lstStyle/>
          <a:p>
            <a:r>
              <a:rPr lang="en-US"/>
              <a:t>10 minutes</a:t>
            </a:r>
          </a:p>
        </p:txBody>
      </p:sp>
      <p:sp>
        <p:nvSpPr>
          <p:cNvPr id="7" name="TextBox 6">
            <a:extLst>
              <a:ext uri="{FF2B5EF4-FFF2-40B4-BE49-F238E27FC236}">
                <a16:creationId xmlns:a16="http://schemas.microsoft.com/office/drawing/2014/main" id="{A9AED3F4-A2C9-5C4C-AFD8-2847FF3699E7}"/>
              </a:ext>
            </a:extLst>
          </p:cNvPr>
          <p:cNvSpPr txBox="1"/>
          <p:nvPr/>
        </p:nvSpPr>
        <p:spPr>
          <a:xfrm>
            <a:off x="8106198" y="3913264"/>
            <a:ext cx="21388518" cy="1107996"/>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Use transform output iterator to compute row mean</a:t>
            </a:r>
            <a:endParaRPr lang="en-US" sz="6600">
              <a:solidFill>
                <a:schemeClr val="tx2"/>
              </a:solidFill>
              <a:latin typeface="NVIDIA Sans" panose="020B0503020203020204" pitchFamily="34" charset="0"/>
              <a:cs typeface="NVIDIA Sans" panose="020B0503020203020204" pitchFamily="34" charset="0"/>
            </a:endParaRPr>
          </a:p>
        </p:txBody>
      </p:sp>
      <p:sp>
        <p:nvSpPr>
          <p:cNvPr id="3" name="TextBox 2">
            <a:extLst>
              <a:ext uri="{FF2B5EF4-FFF2-40B4-BE49-F238E27FC236}">
                <a16:creationId xmlns:a16="http://schemas.microsoft.com/office/drawing/2014/main" id="{11F51F43-17CC-290C-8F49-C021ADA26CE4}"/>
              </a:ext>
            </a:extLst>
          </p:cNvPr>
          <p:cNvSpPr txBox="1"/>
          <p:nvPr/>
        </p:nvSpPr>
        <p:spPr>
          <a:xfrm>
            <a:off x="8106198" y="17980491"/>
            <a:ext cx="21388519" cy="769441"/>
          </a:xfrm>
          <a:prstGeom prst="rect">
            <a:avLst/>
          </a:prstGeom>
          <a:noFill/>
        </p:spPr>
        <p:txBody>
          <a:bodyPr wrap="square">
            <a:spAutoFit/>
          </a:bodyPr>
          <a:lstStyle/>
          <a:p>
            <a:r>
              <a:rPr lang="en-US" sz="4400">
                <a:solidFill>
                  <a:schemeClr val="accent4"/>
                </a:solidFill>
                <a:latin typeface="Roboto Mono" pitchFamily="49" charset="0"/>
                <a:ea typeface="Roboto Mono" pitchFamily="49" charset="0"/>
              </a:rPr>
              <a:t>01.05-Serial-vs-Parallel/01.05.03-Exercise-Segmented-Mean.ipynb</a:t>
            </a:r>
          </a:p>
        </p:txBody>
      </p:sp>
      <p:sp>
        <p:nvSpPr>
          <p:cNvPr id="8" name="TextBox 7">
            <a:extLst>
              <a:ext uri="{FF2B5EF4-FFF2-40B4-BE49-F238E27FC236}">
                <a16:creationId xmlns:a16="http://schemas.microsoft.com/office/drawing/2014/main" id="{746EBA59-1E24-4889-878D-AE44DF03EB27}"/>
              </a:ext>
            </a:extLst>
          </p:cNvPr>
          <p:cNvSpPr txBox="1"/>
          <p:nvPr/>
        </p:nvSpPr>
        <p:spPr>
          <a:xfrm>
            <a:off x="6617640" y="6151992"/>
            <a:ext cx="24365634" cy="9571851"/>
          </a:xfrm>
          <a:prstGeom prst="rect">
            <a:avLst/>
          </a:prstGeom>
          <a:noFill/>
        </p:spPr>
        <p:txBody>
          <a:bodyPr wrap="square">
            <a:spAutoFit/>
          </a:bodyPr>
          <a:lstStyle/>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struct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267F99"/>
                </a:solidFill>
                <a:effectLst/>
                <a:latin typeface="Roboto Mono" pitchFamily="49" charset="0"/>
                <a:ea typeface="Roboto Mono" pitchFamily="49" charset="0"/>
                <a:cs typeface="Times New Roman" panose="02020603050405020304" pitchFamily="18" charset="0"/>
              </a:rPr>
              <a:t>mean_functor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__host__</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__device__</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operator</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x</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const</a:t>
            </a:r>
            <a:r>
              <a:rPr lang="en-US" sz="4400" kern="0">
                <a:solidFill>
                  <a:srgbClr val="3B3B3B"/>
                </a:solidFill>
                <a:effectLst/>
                <a:latin typeface="Roboto Mono" pitchFamily="49" charset="0"/>
                <a:ea typeface="Roboto Mono" pitchFamily="49" charset="0"/>
                <a:cs typeface="Times New Roman" panose="02020603050405020304" pitchFamily="18" charset="0"/>
              </a:rPr>
              <a:t> { </a:t>
            </a:r>
          </a:p>
          <a:p>
            <a:pPr marL="0" marR="0"/>
            <a:r>
              <a:rPr lang="en-US" sz="4400" kern="0">
                <a:solidFill>
                  <a:srgbClr val="3B3B3B"/>
                </a:solidFill>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x</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70C1"/>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400" kern="0">
                <a:solidFill>
                  <a:srgbClr val="3B3B3B"/>
                </a:solidFill>
                <a:latin typeface="Roboto Mono" pitchFamily="49" charset="0"/>
                <a:ea typeface="Roboto Mono" pitchFamily="49" charset="0"/>
                <a:cs typeface="Times New Roman" panose="02020603050405020304" pitchFamily="18" charset="0"/>
              </a:rPr>
              <a:t>  </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endParaRPr lang="en-US" sz="4400" kern="0">
              <a:solidFill>
                <a:srgbClr val="267F99"/>
              </a:solidFill>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universal_vector</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means</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70C1"/>
                </a:solidFill>
                <a:effectLst/>
                <a:latin typeface="Roboto Mono" pitchFamily="49" charset="0"/>
                <a:ea typeface="Roboto Mono" pitchFamily="49" charset="0"/>
                <a:cs typeface="Times New Roman" panose="02020603050405020304" pitchFamily="18" charset="0"/>
              </a:rPr>
              <a:t>height</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auto</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means_output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100">
                <a:latin typeface="Roboto Mono" pitchFamily="49" charset="0"/>
                <a:ea typeface="Roboto Mono" pitchFamily="49" charset="0"/>
                <a:cs typeface="Times New Roman" panose="02020603050405020304" pitchFamily="18" charset="0"/>
              </a:rPr>
              <a:t> </a:t>
            </a:r>
            <a:r>
              <a:rPr lang="en-US" sz="4400" b="1" kern="0">
                <a:solidFill>
                  <a:srgbClr val="FF0000"/>
                </a:solidFill>
                <a:effectLst/>
                <a:latin typeface="Roboto Mono" pitchFamily="49" charset="0"/>
                <a:ea typeface="Roboto Mono" pitchFamily="49" charset="0"/>
                <a:cs typeface="Times New Roman" panose="02020603050405020304" pitchFamily="18" charset="0"/>
              </a:rPr>
              <a:t>...</a:t>
            </a:r>
            <a:endParaRPr lang="en-US" sz="4400" b="1" kern="100">
              <a:solidFill>
                <a:srgbClr val="FF0000"/>
              </a:solidFill>
              <a:effectLst/>
              <a:latin typeface="Roboto Mono" pitchFamily="49" charset="0"/>
              <a:ea typeface="Roboto Mono" pitchFamily="49" charset="0"/>
              <a:cs typeface="Times New Roman" panose="02020603050405020304" pitchFamily="18" charset="0"/>
            </a:endParaRPr>
          </a:p>
          <a:p>
            <a:pPr marL="0" marR="0"/>
            <a:endParaRPr lang="en-US" sz="4400" kern="100">
              <a:effectLst/>
              <a:latin typeface="Roboto Mono" pitchFamily="49" charset="0"/>
              <a:ea typeface="Roboto Mono" pitchFamily="49" charset="0"/>
              <a:cs typeface="Times New Roman" panose="02020603050405020304" pitchFamily="18" charset="0"/>
            </a:endParaRPr>
          </a:p>
          <a:p>
            <a:pPr marL="0" marR="0"/>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reduce_by_key</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70C1"/>
                </a:solidFill>
                <a:effectLst/>
                <a:latin typeface="Roboto Mono" pitchFamily="49" charset="0"/>
                <a:ea typeface="Roboto Mono" pitchFamily="49" charset="0"/>
                <a:cs typeface="Times New Roman" panose="02020603050405020304" pitchFamily="18" charset="0"/>
              </a:rPr>
              <a:t>device</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row_ids_begin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row_ids_end</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temp</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begin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make_discard_iterator</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means_output</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EB931ABA-5D30-A6B2-E3C3-4807DC6B807E}"/>
              </a:ext>
            </a:extLst>
          </p:cNvPr>
          <p:cNvGraphicFramePr>
            <a:graphicFrameLocks noGrp="1"/>
          </p:cNvGraphicFramePr>
          <p:nvPr>
            <p:extLst>
              <p:ext uri="{D42A27DB-BD31-4B8C-83A1-F6EECF244321}">
                <p14:modId xmlns:p14="http://schemas.microsoft.com/office/powerpoint/2010/main" val="3546839105"/>
              </p:ext>
            </p:extLst>
          </p:nvPr>
        </p:nvGraphicFramePr>
        <p:xfrm>
          <a:off x="643468" y="17167688"/>
          <a:ext cx="4673600" cy="2621280"/>
        </p:xfrm>
        <a:graphic>
          <a:graphicData uri="http://schemas.openxmlformats.org/drawingml/2006/table">
            <a:tbl>
              <a:tblPr firstRow="1" bandRow="1">
                <a:tableStyleId>{073A0DAA-6AF3-43AB-8588-CEC1D06C72B9}</a:tableStyleId>
              </a:tblPr>
              <a:tblGrid>
                <a:gridCol w="2336800">
                  <a:extLst>
                    <a:ext uri="{9D8B030D-6E8A-4147-A177-3AD203B41FA5}">
                      <a16:colId xmlns:a16="http://schemas.microsoft.com/office/drawing/2014/main" val="1799311622"/>
                    </a:ext>
                  </a:extLst>
                </a:gridCol>
                <a:gridCol w="2336800">
                  <a:extLst>
                    <a:ext uri="{9D8B030D-6E8A-4147-A177-3AD203B41FA5}">
                      <a16:colId xmlns:a16="http://schemas.microsoft.com/office/drawing/2014/main" val="76245477"/>
                    </a:ext>
                  </a:extLst>
                </a:gridCol>
              </a:tblGrid>
              <a:tr h="1047836">
                <a:tc>
                  <a:txBody>
                    <a:bodyPr/>
                    <a:lstStyle/>
                    <a:p>
                      <a:pPr algn="ct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183452"/>
                  </a:ext>
                </a:extLst>
              </a:tr>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a:solidFill>
                            <a:srgbClr val="FF0000"/>
                          </a:solidFill>
                          <a:latin typeface="Roboto Mono" pitchFamily="49" charset="0"/>
                          <a:ea typeface="Roboto Mono" pitchFamily="49" charset="0"/>
                        </a:rPr>
                        <a:t>2</a:t>
                      </a:r>
                      <a:r>
                        <a:rPr lang="en-US" sz="7200">
                          <a:solidFill>
                            <a:schemeClr val="accent6"/>
                          </a:solidFill>
                          <a:latin typeface="Roboto Mono" pitchFamily="49" charset="0"/>
                          <a:ea typeface="Roboto Mono" pitchFamily="49" charset="0"/>
                        </a:rPr>
                        <a:t>N</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b="1">
                          <a:solidFill>
                            <a:srgbClr val="FF0000"/>
                          </a:solidFill>
                          <a:latin typeface="Roboto Mono" pitchFamily="49" charset="0"/>
                          <a:ea typeface="Roboto Mono" pitchFamily="49" charset="0"/>
                          <a:cs typeface="NVIDIA Sans" panose="020B0503020203020204" pitchFamily="34" charset="0"/>
                        </a:rPr>
                        <a:t>2</a:t>
                      </a:r>
                      <a:r>
                        <a:rPr lang="en-US" sz="7200" b="1">
                          <a:solidFill>
                            <a:schemeClr val="accent6"/>
                          </a:solidFill>
                          <a:latin typeface="Roboto Mono" pitchFamily="49" charset="0"/>
                          <a:ea typeface="Roboto Mono" pitchFamily="49" charset="0"/>
                          <a:cs typeface="NVIDIA Sans" panose="020B0503020203020204" pitchFamily="34" charset="0"/>
                        </a:rPr>
                        <a:t>N</a:t>
                      </a:r>
                      <a:endParaRPr lang="en-US" sz="7200">
                        <a:solidFill>
                          <a:schemeClr val="accent6"/>
                        </a:solidFill>
                        <a:latin typeface="Roboto Mono" pitchFamily="49" charset="0"/>
                        <a:ea typeface="Roboto Mono" pitchFamily="49" charset="0"/>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6703859"/>
                  </a:ext>
                </a:extLst>
              </a:tr>
            </a:tbl>
          </a:graphicData>
        </a:graphic>
      </p:graphicFrame>
    </p:spTree>
    <p:extLst>
      <p:ext uri="{BB962C8B-B14F-4D97-AF65-F5344CB8AC3E}">
        <p14:creationId xmlns:p14="http://schemas.microsoft.com/office/powerpoint/2010/main" val="3890081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D382E3-6FFE-26D4-645D-6F40E7D0FB7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D801D90-69AF-5600-4557-AF04CC018B83}"/>
              </a:ext>
            </a:extLst>
          </p:cNvPr>
          <p:cNvSpPr>
            <a:spLocks noGrp="1"/>
          </p:cNvSpPr>
          <p:nvPr>
            <p:ph type="title"/>
          </p:nvPr>
        </p:nvSpPr>
        <p:spPr/>
        <p:txBody>
          <a:bodyPr/>
          <a:lstStyle/>
          <a:p>
            <a:r>
              <a:rPr lang="en-US"/>
              <a:t>Exercise: Segmented Mean</a:t>
            </a:r>
          </a:p>
        </p:txBody>
      </p:sp>
      <p:sp>
        <p:nvSpPr>
          <p:cNvPr id="2" name="Text Placeholder 1">
            <a:extLst>
              <a:ext uri="{FF2B5EF4-FFF2-40B4-BE49-F238E27FC236}">
                <a16:creationId xmlns:a16="http://schemas.microsoft.com/office/drawing/2014/main" id="{DE860D81-9A31-16B1-E6DD-FD6092819D04}"/>
              </a:ext>
            </a:extLst>
          </p:cNvPr>
          <p:cNvSpPr>
            <a:spLocks noGrp="1"/>
          </p:cNvSpPr>
          <p:nvPr>
            <p:ph type="body" sz="quarter" idx="10"/>
          </p:nvPr>
        </p:nvSpPr>
        <p:spPr/>
        <p:txBody>
          <a:bodyPr/>
          <a:lstStyle/>
          <a:p>
            <a:r>
              <a:rPr lang="en-US"/>
              <a:t>Solution</a:t>
            </a:r>
          </a:p>
        </p:txBody>
      </p:sp>
      <p:sp>
        <p:nvSpPr>
          <p:cNvPr id="3" name="TextBox 2">
            <a:extLst>
              <a:ext uri="{FF2B5EF4-FFF2-40B4-BE49-F238E27FC236}">
                <a16:creationId xmlns:a16="http://schemas.microsoft.com/office/drawing/2014/main" id="{FB2FE5D5-FB66-B8FF-EE0A-C484571E7B52}"/>
              </a:ext>
            </a:extLst>
          </p:cNvPr>
          <p:cNvSpPr txBox="1"/>
          <p:nvPr/>
        </p:nvSpPr>
        <p:spPr>
          <a:xfrm>
            <a:off x="6617640" y="6151992"/>
            <a:ext cx="24365634" cy="9571851"/>
          </a:xfrm>
          <a:prstGeom prst="rect">
            <a:avLst/>
          </a:prstGeom>
          <a:noFill/>
        </p:spPr>
        <p:txBody>
          <a:bodyPr wrap="square">
            <a:spAutoFit/>
          </a:bodyPr>
          <a:lstStyle/>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struct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mean_functor</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__host__ __device__ float operator()(float x) const { </a:t>
            </a:r>
          </a:p>
          <a:p>
            <a:pPr marL="0" marR="0"/>
            <a:r>
              <a:rPr lang="en-US" sz="4400" kern="0">
                <a:solidFill>
                  <a:schemeClr val="accent5"/>
                </a:solidFill>
                <a:latin typeface="Roboto Mono" pitchFamily="49" charset="0"/>
                <a:ea typeface="Roboto Mono" pitchFamily="49" charset="0"/>
                <a:cs typeface="Times New Roman" panose="02020603050405020304" pitchFamily="18" charset="0"/>
              </a:rPr>
              <a:t>    </a:t>
            </a:r>
            <a:r>
              <a:rPr lang="en-US" sz="4400" kern="0">
                <a:solidFill>
                  <a:schemeClr val="accent5"/>
                </a:solidFill>
                <a:effectLst/>
                <a:latin typeface="Roboto Mono" pitchFamily="49" charset="0"/>
                <a:ea typeface="Roboto Mono" pitchFamily="49" charset="0"/>
                <a:cs typeface="Times New Roman" panose="02020603050405020304" pitchFamily="18" charset="0"/>
              </a:rPr>
              <a:t>return x / width; </a:t>
            </a:r>
          </a:p>
          <a:p>
            <a:pPr marL="0" marR="0"/>
            <a:r>
              <a:rPr lang="en-US" sz="4400" kern="0">
                <a:solidFill>
                  <a:schemeClr val="accent5"/>
                </a:solidFill>
                <a:latin typeface="Roboto Mono" pitchFamily="49" charset="0"/>
                <a:ea typeface="Roboto Mono" pitchFamily="49" charset="0"/>
                <a:cs typeface="Times New Roman" panose="02020603050405020304" pitchFamily="18" charset="0"/>
              </a:rPr>
              <a:t>  </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endParaRPr lang="en-US" sz="4400" kern="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thrust::</a:t>
            </a:r>
            <a:r>
              <a:rPr lang="en-US" sz="4400" kern="0" err="1">
                <a:solidFill>
                  <a:schemeClr val="accent5"/>
                </a:solidFill>
                <a:effectLst/>
                <a:latin typeface="Roboto Mono" pitchFamily="49" charset="0"/>
                <a:ea typeface="Roboto Mono" pitchFamily="49" charset="0"/>
                <a:cs typeface="Times New Roman" panose="02020603050405020304" pitchFamily="18" charset="0"/>
              </a:rPr>
              <a:t>universal_vector</a:t>
            </a:r>
            <a:r>
              <a:rPr lang="en-US" sz="4400" kern="0">
                <a:solidFill>
                  <a:schemeClr val="accent5"/>
                </a:solidFill>
                <a:effectLst/>
                <a:latin typeface="Roboto Mono" pitchFamily="49" charset="0"/>
                <a:ea typeface="Roboto Mono" pitchFamily="49" charset="0"/>
                <a:cs typeface="Times New Roman" panose="02020603050405020304" pitchFamily="18" charset="0"/>
              </a:rPr>
              <a:t>&lt;float&gt; means(height);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auto</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means_output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make_transform_output_iterator</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means</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begin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267F99"/>
                </a:solidFill>
                <a:effectLst/>
                <a:latin typeface="Roboto Mono" pitchFamily="49" charset="0"/>
                <a:ea typeface="Roboto Mono" pitchFamily="49" charset="0"/>
                <a:cs typeface="Times New Roman" panose="02020603050405020304" pitchFamily="18" charset="0"/>
              </a:rPr>
              <a:t>mean_functor</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thrust::</a:t>
            </a:r>
            <a:r>
              <a:rPr lang="en-US" sz="4400" kern="0" err="1">
                <a:solidFill>
                  <a:schemeClr val="accent5"/>
                </a:solidFill>
                <a:effectLst/>
                <a:latin typeface="Roboto Mono" pitchFamily="49" charset="0"/>
                <a:ea typeface="Roboto Mono" pitchFamily="49" charset="0"/>
                <a:cs typeface="Times New Roman" panose="02020603050405020304" pitchFamily="18" charset="0"/>
              </a:rPr>
              <a:t>reduce_by_key</a:t>
            </a:r>
            <a:r>
              <a:rPr lang="en-US" sz="4400" kern="0">
                <a:solidFill>
                  <a:schemeClr val="accent5"/>
                </a:solidFill>
                <a:effectLst/>
                <a:latin typeface="Roboto Mono" pitchFamily="49" charset="0"/>
                <a:ea typeface="Roboto Mono" pitchFamily="49" charset="0"/>
                <a:cs typeface="Times New Roman" panose="02020603050405020304" pitchFamily="18" charset="0"/>
              </a:rPr>
              <a:t>(thrust::device, </a:t>
            </a:r>
            <a:r>
              <a:rPr lang="en-US" sz="4400" kern="0" err="1">
                <a:solidFill>
                  <a:schemeClr val="accent5"/>
                </a:solidFill>
                <a:effectLst/>
                <a:latin typeface="Roboto Mono" pitchFamily="49" charset="0"/>
                <a:ea typeface="Roboto Mono" pitchFamily="49" charset="0"/>
                <a:cs typeface="Times New Roman" panose="02020603050405020304" pitchFamily="18" charset="0"/>
              </a:rPr>
              <a:t>row_ids_begin</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row_ids_end</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temp.begin</a:t>
            </a:r>
            <a:r>
              <a:rPr lang="en-US" sz="4400" kern="0">
                <a:solidFill>
                  <a:schemeClr val="accent5"/>
                </a:solidFill>
                <a:effectLst/>
                <a:latin typeface="Roboto Mono" pitchFamily="49" charset="0"/>
                <a:ea typeface="Roboto Mono" pitchFamily="49" charset="0"/>
                <a:cs typeface="Times New Roman" panose="02020603050405020304" pitchFamily="18" charset="0"/>
              </a:rPr>
              <a:t>(), thrust::</a:t>
            </a:r>
            <a:r>
              <a:rPr lang="en-US" sz="4400" kern="0" err="1">
                <a:solidFill>
                  <a:schemeClr val="accent5"/>
                </a:solidFill>
                <a:effectLst/>
                <a:latin typeface="Roboto Mono" pitchFamily="49" charset="0"/>
                <a:ea typeface="Roboto Mono" pitchFamily="49" charset="0"/>
                <a:cs typeface="Times New Roman" panose="02020603050405020304" pitchFamily="18" charset="0"/>
              </a:rPr>
              <a:t>make_discard_iterator</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means_output</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0386DB3A-BE13-7549-4536-CDAF82284349}"/>
              </a:ext>
            </a:extLst>
          </p:cNvPr>
          <p:cNvGraphicFramePr>
            <a:graphicFrameLocks noGrp="1"/>
          </p:cNvGraphicFramePr>
          <p:nvPr>
            <p:extLst>
              <p:ext uri="{D42A27DB-BD31-4B8C-83A1-F6EECF244321}">
                <p14:modId xmlns:p14="http://schemas.microsoft.com/office/powerpoint/2010/main" val="1208044136"/>
              </p:ext>
            </p:extLst>
          </p:nvPr>
        </p:nvGraphicFramePr>
        <p:xfrm>
          <a:off x="643468" y="17167688"/>
          <a:ext cx="4673600" cy="2621280"/>
        </p:xfrm>
        <a:graphic>
          <a:graphicData uri="http://schemas.openxmlformats.org/drawingml/2006/table">
            <a:tbl>
              <a:tblPr firstRow="1" bandRow="1">
                <a:tableStyleId>{073A0DAA-6AF3-43AB-8588-CEC1D06C72B9}</a:tableStyleId>
              </a:tblPr>
              <a:tblGrid>
                <a:gridCol w="2336800">
                  <a:extLst>
                    <a:ext uri="{9D8B030D-6E8A-4147-A177-3AD203B41FA5}">
                      <a16:colId xmlns:a16="http://schemas.microsoft.com/office/drawing/2014/main" val="1799311622"/>
                    </a:ext>
                  </a:extLst>
                </a:gridCol>
                <a:gridCol w="2336800">
                  <a:extLst>
                    <a:ext uri="{9D8B030D-6E8A-4147-A177-3AD203B41FA5}">
                      <a16:colId xmlns:a16="http://schemas.microsoft.com/office/drawing/2014/main" val="76245477"/>
                    </a:ext>
                  </a:extLst>
                </a:gridCol>
              </a:tblGrid>
              <a:tr h="1047836">
                <a:tc>
                  <a:txBody>
                    <a:bodyPr/>
                    <a:lstStyle/>
                    <a:p>
                      <a:pPr algn="ct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183452"/>
                  </a:ext>
                </a:extLst>
              </a:tr>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a:solidFill>
                            <a:schemeClr val="tx2"/>
                          </a:solidFill>
                          <a:latin typeface="Roboto Mono" pitchFamily="49" charset="0"/>
                          <a:ea typeface="Roboto Mono" pitchFamily="49" charset="0"/>
                        </a:rPr>
                        <a:t>N</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b="1">
                          <a:solidFill>
                            <a:schemeClr val="tx2"/>
                          </a:solidFill>
                          <a:latin typeface="Roboto Mono" pitchFamily="49" charset="0"/>
                          <a:ea typeface="Roboto Mono" pitchFamily="49" charset="0"/>
                          <a:cs typeface="NVIDIA Sans" panose="020B0503020203020204" pitchFamily="34" charset="0"/>
                        </a:rPr>
                        <a:t>N</a:t>
                      </a:r>
                      <a:endParaRPr lang="en-US" sz="7200">
                        <a:solidFill>
                          <a:schemeClr val="tx2"/>
                        </a:solidFill>
                        <a:latin typeface="Roboto Mono" pitchFamily="49" charset="0"/>
                        <a:ea typeface="Roboto Mono" pitchFamily="49" charset="0"/>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6703859"/>
                  </a:ext>
                </a:extLst>
              </a:tr>
            </a:tbl>
          </a:graphicData>
        </a:graphic>
      </p:graphicFrame>
    </p:spTree>
    <p:extLst>
      <p:ext uri="{BB962C8B-B14F-4D97-AF65-F5344CB8AC3E}">
        <p14:creationId xmlns:p14="http://schemas.microsoft.com/office/powerpoint/2010/main" val="255405275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701398-8FA9-D6CE-F01B-C915085FE02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924390C-B306-13FE-6648-88011E85A720}"/>
              </a:ext>
            </a:extLst>
          </p:cNvPr>
          <p:cNvSpPr>
            <a:spLocks noGrp="1"/>
          </p:cNvSpPr>
          <p:nvPr>
            <p:ph type="title"/>
          </p:nvPr>
        </p:nvSpPr>
        <p:spPr/>
        <p:txBody>
          <a:bodyPr/>
          <a:lstStyle/>
          <a:p>
            <a:r>
              <a:rPr lang="en-US"/>
              <a:t>Memory Spaces</a:t>
            </a:r>
          </a:p>
        </p:txBody>
      </p:sp>
      <p:sp>
        <p:nvSpPr>
          <p:cNvPr id="2" name="Text Placeholder 1">
            <a:extLst>
              <a:ext uri="{FF2B5EF4-FFF2-40B4-BE49-F238E27FC236}">
                <a16:creationId xmlns:a16="http://schemas.microsoft.com/office/drawing/2014/main" id="{A67C4694-B9E7-6D8B-7331-5C08DC1DAF47}"/>
              </a:ext>
            </a:extLst>
          </p:cNvPr>
          <p:cNvSpPr>
            <a:spLocks noGrp="1"/>
          </p:cNvSpPr>
          <p:nvPr>
            <p:ph type="body" sz="quarter" idx="10"/>
          </p:nvPr>
        </p:nvSpPr>
        <p:spPr/>
        <p:txBody>
          <a:bodyPr/>
          <a:lstStyle/>
          <a:p>
            <a:r>
              <a:rPr lang="en-US"/>
              <a:t>Problem statement</a:t>
            </a:r>
          </a:p>
        </p:txBody>
      </p:sp>
      <p:sp>
        <p:nvSpPr>
          <p:cNvPr id="13" name="TextBox 12">
            <a:extLst>
              <a:ext uri="{FF2B5EF4-FFF2-40B4-BE49-F238E27FC236}">
                <a16:creationId xmlns:a16="http://schemas.microsoft.com/office/drawing/2014/main" id="{8BF0F5AC-8479-2778-32CF-9046B422DA3C}"/>
              </a:ext>
            </a:extLst>
          </p:cNvPr>
          <p:cNvSpPr txBox="1"/>
          <p:nvPr/>
        </p:nvSpPr>
        <p:spPr>
          <a:xfrm>
            <a:off x="26887528" y="5472957"/>
            <a:ext cx="6361043" cy="9628085"/>
          </a:xfrm>
          <a:prstGeom prst="rect">
            <a:avLst/>
          </a:prstGeom>
          <a:noFill/>
        </p:spPr>
        <p:txBody>
          <a:bodyPr wrap="square">
            <a:spAutoFit/>
          </a:bodyPr>
          <a:lstStyle/>
          <a:p>
            <a:pPr marL="0" marR="0" algn="ctr">
              <a:lnSpc>
                <a:spcPct val="115000"/>
              </a:lnSpc>
              <a:spcAft>
                <a:spcPts val="800"/>
              </a:spcAft>
            </a:pPr>
            <a:r>
              <a:rPr lang="en-US" sz="4400" kern="0">
                <a:solidFill>
                  <a:srgbClr val="3B3B3B"/>
                </a:solidFill>
                <a:latin typeface="Roboto Mono" pitchFamily="2" charset="0"/>
                <a:ea typeface="Roboto Mono" pitchFamily="2" charset="0"/>
                <a:cs typeface="Times New Roman" panose="02020603050405020304" pitchFamily="18" charset="0"/>
              </a:rPr>
              <a:t>...</a:t>
            </a:r>
            <a:endParaRPr lang="en-US" sz="4400" kern="0">
              <a:solidFill>
                <a:srgbClr val="3B3B3B"/>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simulate </a:t>
            </a:r>
            <a:r>
              <a:rPr lang="en-US" sz="4400" kern="0">
                <a:solidFill>
                  <a:schemeClr val="tx2"/>
                </a:solidFill>
                <a:effectLst/>
                <a:latin typeface="Roboto Mono" pitchFamily="2" charset="0"/>
                <a:ea typeface="Roboto Mono" pitchFamily="2" charset="0"/>
                <a:cs typeface="Times New Roman" panose="02020603050405020304" pitchFamily="18" charset="0"/>
              </a:rPr>
              <a:t>0.00016</a:t>
            </a:r>
            <a:r>
              <a:rPr lang="en-US" sz="4400" kern="0">
                <a:solidFill>
                  <a:srgbClr val="3B3B3B"/>
                </a:solidFill>
                <a:effectLst/>
                <a:latin typeface="Roboto Mono" pitchFamily="2" charset="0"/>
                <a:ea typeface="Roboto Mono" pitchFamily="2" charset="0"/>
                <a:cs typeface="Times New Roman" panose="02020603050405020304" pitchFamily="18" charset="0"/>
              </a:rPr>
              <a:t> s</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store</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simulate </a:t>
            </a:r>
            <a:r>
              <a:rPr lang="en-US" sz="4400" kern="0">
                <a:solidFill>
                  <a:srgbClr val="FF0000"/>
                </a:solidFill>
                <a:effectLst/>
                <a:latin typeface="Roboto Mono" pitchFamily="2" charset="0"/>
                <a:ea typeface="Roboto Mono" pitchFamily="2" charset="0"/>
                <a:cs typeface="Times New Roman" panose="02020603050405020304" pitchFamily="18" charset="0"/>
              </a:rPr>
              <a:t>0.03123</a:t>
            </a:r>
            <a:r>
              <a:rPr lang="en-US" sz="4400" kern="0">
                <a:solidFill>
                  <a:srgbClr val="3B3B3B"/>
                </a:solidFill>
                <a:effectLst/>
                <a:latin typeface="Roboto Mono" pitchFamily="2" charset="0"/>
                <a:ea typeface="Roboto Mono" pitchFamily="2" charset="0"/>
                <a:cs typeface="Times New Roman" panose="02020603050405020304" pitchFamily="18" charset="0"/>
              </a:rPr>
              <a:t> s</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simulate </a:t>
            </a:r>
            <a:r>
              <a:rPr lang="en-US" sz="4400" kern="0">
                <a:solidFill>
                  <a:schemeClr val="tx2"/>
                </a:solidFill>
                <a:effectLst/>
                <a:latin typeface="Roboto Mono" pitchFamily="2" charset="0"/>
                <a:ea typeface="Roboto Mono" pitchFamily="2" charset="0"/>
                <a:cs typeface="Times New Roman" panose="02020603050405020304" pitchFamily="18" charset="0"/>
              </a:rPr>
              <a:t>0.00018</a:t>
            </a:r>
            <a:r>
              <a:rPr lang="en-US" sz="4400" kern="0">
                <a:solidFill>
                  <a:srgbClr val="3B3B3B"/>
                </a:solidFill>
                <a:effectLst/>
                <a:latin typeface="Roboto Mono" pitchFamily="2" charset="0"/>
                <a:ea typeface="Roboto Mono" pitchFamily="2" charset="0"/>
                <a:cs typeface="Times New Roman" panose="02020603050405020304" pitchFamily="18" charset="0"/>
              </a:rPr>
              <a:t> s</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simulate </a:t>
            </a:r>
            <a:r>
              <a:rPr lang="en-US" sz="4400" kern="0">
                <a:solidFill>
                  <a:schemeClr val="tx2"/>
                </a:solidFill>
                <a:effectLst/>
                <a:latin typeface="Roboto Mono" pitchFamily="2" charset="0"/>
                <a:ea typeface="Roboto Mono" pitchFamily="2" charset="0"/>
                <a:cs typeface="Times New Roman" panose="02020603050405020304" pitchFamily="18" charset="0"/>
              </a:rPr>
              <a:t>0.00018</a:t>
            </a:r>
            <a:r>
              <a:rPr lang="en-US" sz="4400" kern="0">
                <a:solidFill>
                  <a:srgbClr val="3B3B3B"/>
                </a:solidFill>
                <a:effectLst/>
                <a:latin typeface="Roboto Mono" pitchFamily="2" charset="0"/>
                <a:ea typeface="Roboto Mono" pitchFamily="2" charset="0"/>
                <a:cs typeface="Times New Roman" panose="02020603050405020304" pitchFamily="18" charset="0"/>
              </a:rPr>
              <a:t> s</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store</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simulate </a:t>
            </a:r>
            <a:r>
              <a:rPr lang="en-US" sz="4400" kern="0">
                <a:solidFill>
                  <a:srgbClr val="FF0000"/>
                </a:solidFill>
                <a:effectLst/>
                <a:latin typeface="Roboto Mono" pitchFamily="2" charset="0"/>
                <a:ea typeface="Roboto Mono" pitchFamily="2" charset="0"/>
                <a:cs typeface="Times New Roman" panose="02020603050405020304" pitchFamily="18" charset="0"/>
              </a:rPr>
              <a:t>0.02954</a:t>
            </a:r>
            <a:r>
              <a:rPr lang="en-US" sz="4400" kern="0">
                <a:solidFill>
                  <a:srgbClr val="3B3B3B"/>
                </a:solidFill>
                <a:effectLst/>
                <a:latin typeface="Roboto Mono" pitchFamily="2" charset="0"/>
                <a:ea typeface="Roboto Mono" pitchFamily="2" charset="0"/>
                <a:cs typeface="Times New Roman" panose="02020603050405020304" pitchFamily="18" charset="0"/>
              </a:rPr>
              <a:t> s</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simulate </a:t>
            </a:r>
            <a:r>
              <a:rPr lang="en-US" sz="4400" kern="0">
                <a:solidFill>
                  <a:schemeClr val="tx2"/>
                </a:solidFill>
                <a:effectLst/>
                <a:latin typeface="Roboto Mono" pitchFamily="2" charset="0"/>
                <a:ea typeface="Roboto Mono" pitchFamily="2" charset="0"/>
                <a:cs typeface="Times New Roman" panose="02020603050405020304" pitchFamily="18" charset="0"/>
              </a:rPr>
              <a:t>0.00016</a:t>
            </a:r>
            <a:r>
              <a:rPr lang="en-US" sz="4400" kern="0">
                <a:solidFill>
                  <a:srgbClr val="3B3B3B"/>
                </a:solidFill>
                <a:effectLst/>
                <a:latin typeface="Roboto Mono" pitchFamily="2" charset="0"/>
                <a:ea typeface="Roboto Mono" pitchFamily="2" charset="0"/>
                <a:cs typeface="Times New Roman" panose="02020603050405020304" pitchFamily="18" charset="0"/>
              </a:rPr>
              <a:t> s</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simulate </a:t>
            </a:r>
            <a:r>
              <a:rPr lang="en-US" sz="4400" kern="0">
                <a:solidFill>
                  <a:schemeClr val="tx2"/>
                </a:solidFill>
                <a:effectLst/>
                <a:latin typeface="Roboto Mono" pitchFamily="2" charset="0"/>
                <a:ea typeface="Roboto Mono" pitchFamily="2" charset="0"/>
                <a:cs typeface="Times New Roman" panose="02020603050405020304" pitchFamily="18" charset="0"/>
              </a:rPr>
              <a:t>0.00016</a:t>
            </a:r>
            <a:r>
              <a:rPr lang="en-US" sz="4400" kern="0">
                <a:solidFill>
                  <a:srgbClr val="3B3B3B"/>
                </a:solidFill>
                <a:effectLst/>
                <a:latin typeface="Roboto Mono" pitchFamily="2" charset="0"/>
                <a:ea typeface="Roboto Mono" pitchFamily="2" charset="0"/>
                <a:cs typeface="Times New Roman" panose="02020603050405020304" pitchFamily="18" charset="0"/>
              </a:rPr>
              <a:t> s</a:t>
            </a:r>
            <a:endParaRPr lang="en-US" sz="4400" kern="100">
              <a:effectLst/>
              <a:latin typeface="Roboto Mono" pitchFamily="2" charset="0"/>
              <a:ea typeface="Roboto Mono" pitchFamily="2" charset="0"/>
              <a:cs typeface="Times New Roman" panose="02020603050405020304" pitchFamily="18" charset="0"/>
            </a:endParaRPr>
          </a:p>
          <a:p>
            <a:pPr algn="ctr">
              <a:lnSpc>
                <a:spcPct val="115000"/>
              </a:lnSpc>
              <a:spcAft>
                <a:spcPts val="800"/>
              </a:spcAft>
            </a:pPr>
            <a:r>
              <a:rPr lang="en-US" sz="4400" kern="0">
                <a:solidFill>
                  <a:srgbClr val="3B3B3B"/>
                </a:solidFill>
                <a:latin typeface="Roboto Mono" pitchFamily="2" charset="0"/>
                <a:ea typeface="Roboto Mono" pitchFamily="2" charset="0"/>
                <a:cs typeface="Times New Roman" panose="02020603050405020304" pitchFamily="18" charset="0"/>
              </a:rPr>
              <a:t>...</a:t>
            </a:r>
            <a:endParaRPr lang="en-US" sz="4400" kern="0">
              <a:solidFill>
                <a:srgbClr val="3B3B3B"/>
              </a:solidFill>
              <a:effectLst/>
              <a:latin typeface="Roboto Mono" pitchFamily="2" charset="0"/>
              <a:ea typeface="Roboto Mono" pitchFamily="2" charset="0"/>
              <a:cs typeface="Times New Roman" panose="02020603050405020304" pitchFamily="18" charset="0"/>
            </a:endParaRPr>
          </a:p>
        </p:txBody>
      </p:sp>
      <p:sp>
        <p:nvSpPr>
          <p:cNvPr id="14" name="TextBox 13">
            <a:extLst>
              <a:ext uri="{FF2B5EF4-FFF2-40B4-BE49-F238E27FC236}">
                <a16:creationId xmlns:a16="http://schemas.microsoft.com/office/drawing/2014/main" id="{9E216EAC-8AF2-E19C-E8B0-CA280BA121DA}"/>
              </a:ext>
            </a:extLst>
          </p:cNvPr>
          <p:cNvSpPr txBox="1"/>
          <p:nvPr/>
        </p:nvSpPr>
        <p:spPr>
          <a:xfrm>
            <a:off x="6104281" y="18524801"/>
            <a:ext cx="26118378" cy="1107996"/>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Why does computation step take </a:t>
            </a:r>
            <a:r>
              <a:rPr lang="en-US" sz="6600">
                <a:solidFill>
                  <a:srgbClr val="FF0000"/>
                </a:solidFill>
                <a:latin typeface="NVIDIA Sans" panose="020B0503020203020204" pitchFamily="34" charset="0"/>
                <a:cs typeface="NVIDIA Sans" panose="020B0503020203020204" pitchFamily="34" charset="0"/>
              </a:rPr>
              <a:t>100x</a:t>
            </a:r>
            <a:r>
              <a:rPr lang="en-US" sz="6600">
                <a:solidFill>
                  <a:schemeClr val="bg1"/>
                </a:solidFill>
                <a:latin typeface="NVIDIA Sans" panose="020B0503020203020204" pitchFamily="34" charset="0"/>
                <a:cs typeface="NVIDIA Sans" panose="020B0503020203020204" pitchFamily="34" charset="0"/>
              </a:rPr>
              <a:t> longer after storing? </a:t>
            </a:r>
            <a:endParaRPr lang="en-US" sz="6600">
              <a:solidFill>
                <a:schemeClr val="tx2"/>
              </a:solidFill>
              <a:latin typeface="NVIDIA Sans" panose="020B0503020203020204" pitchFamily="34" charset="0"/>
              <a:cs typeface="NVIDIA Sans" panose="020B0503020203020204" pitchFamily="34" charset="0"/>
            </a:endParaRPr>
          </a:p>
        </p:txBody>
      </p:sp>
      <p:sp>
        <p:nvSpPr>
          <p:cNvPr id="3" name="TextBox 2">
            <a:extLst>
              <a:ext uri="{FF2B5EF4-FFF2-40B4-BE49-F238E27FC236}">
                <a16:creationId xmlns:a16="http://schemas.microsoft.com/office/drawing/2014/main" id="{E49D39B3-48E8-0295-E12E-A8A8F7F7D19E}"/>
              </a:ext>
            </a:extLst>
          </p:cNvPr>
          <p:cNvSpPr txBox="1"/>
          <p:nvPr/>
        </p:nvSpPr>
        <p:spPr>
          <a:xfrm>
            <a:off x="2514600" y="6178182"/>
            <a:ext cx="22437186" cy="8217634"/>
          </a:xfrm>
          <a:prstGeom prst="rect">
            <a:avLst/>
          </a:prstGeom>
          <a:noFill/>
        </p:spPr>
        <p:txBody>
          <a:bodyPr wrap="square">
            <a:spAutoFit/>
          </a:bodyPr>
          <a:lstStyle/>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universal_vector</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prev</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dli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init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height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universal_vector</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next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height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AF00DB"/>
                </a:solidFill>
                <a:effectLst/>
                <a:latin typeface="Roboto Mono" pitchFamily="49" charset="0"/>
                <a:ea typeface="Roboto Mono" pitchFamily="49" charset="0"/>
                <a:cs typeface="Times New Roman" panose="02020603050405020304" pitchFamily="18" charset="0"/>
              </a:rPr>
              <a:t>for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write_step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write_step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write_step</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  dli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store</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write_step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height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prev</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for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compute_step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compute_step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compute_step</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    dli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simulate</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height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prev</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next</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001080"/>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prev</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swap</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next</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100">
                <a:effectLst/>
                <a:latin typeface="Roboto Mono" pitchFamily="49" charset="0"/>
                <a:ea typeface="Roboto Mono" pitchFamily="49" charset="0"/>
                <a:cs typeface="Times New Roman" panose="02020603050405020304" pitchFamily="18" charset="0"/>
              </a:rPr>
              <a:t> </a:t>
            </a:r>
          </a:p>
        </p:txBody>
      </p:sp>
    </p:spTree>
    <p:extLst>
      <p:ext uri="{BB962C8B-B14F-4D97-AF65-F5344CB8AC3E}">
        <p14:creationId xmlns:p14="http://schemas.microsoft.com/office/powerpoint/2010/main" val="37481535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36DCD9-73A1-D4F2-003A-4C117F0CEF1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5CD3854-2082-7364-1818-48FD222E7154}"/>
              </a:ext>
            </a:extLst>
          </p:cNvPr>
          <p:cNvSpPr>
            <a:spLocks noGrp="1"/>
          </p:cNvSpPr>
          <p:nvPr>
            <p:ph type="title"/>
          </p:nvPr>
        </p:nvSpPr>
        <p:spPr/>
        <p:txBody>
          <a:bodyPr/>
          <a:lstStyle/>
          <a:p>
            <a:r>
              <a:rPr lang="en-US"/>
              <a:t>Memory Spaces</a:t>
            </a:r>
          </a:p>
        </p:txBody>
      </p:sp>
      <p:sp>
        <p:nvSpPr>
          <p:cNvPr id="13" name="TextBox 12">
            <a:extLst>
              <a:ext uri="{FF2B5EF4-FFF2-40B4-BE49-F238E27FC236}">
                <a16:creationId xmlns:a16="http://schemas.microsoft.com/office/drawing/2014/main" id="{C1010255-51C4-A133-EC8A-28D38DA3E8BE}"/>
              </a:ext>
            </a:extLst>
          </p:cNvPr>
          <p:cNvSpPr txBox="1"/>
          <p:nvPr/>
        </p:nvSpPr>
        <p:spPr>
          <a:xfrm>
            <a:off x="5739204" y="19015828"/>
            <a:ext cx="25097588" cy="1015663"/>
          </a:xfrm>
          <a:prstGeom prst="rect">
            <a:avLst/>
          </a:prstGeom>
          <a:noFill/>
        </p:spPr>
        <p:txBody>
          <a:bodyPr wrap="square" rtlCol="0">
            <a:spAutoFit/>
          </a:bodyPr>
          <a:lstStyle/>
          <a:p>
            <a:pPr algn="ctr">
              <a:buClr>
                <a:schemeClr val="tx2"/>
              </a:buClr>
            </a:pPr>
            <a:r>
              <a:rPr lang="en-US" sz="6000">
                <a:solidFill>
                  <a:schemeClr val="bg1"/>
                </a:solidFill>
                <a:latin typeface="NVIDIA Sans" panose="020B0503020203020204" pitchFamily="34" charset="0"/>
                <a:cs typeface="NVIDIA Sans" panose="020B0503020203020204" pitchFamily="34" charset="0"/>
              </a:rPr>
              <a:t>GPU has dedicated memory optimized for higher bandwidth</a:t>
            </a:r>
          </a:p>
        </p:txBody>
      </p:sp>
      <p:pic>
        <p:nvPicPr>
          <p:cNvPr id="6" name="Picture 5" descr="A diagram of a computer chip&#10;&#10;Description automatically generated">
            <a:extLst>
              <a:ext uri="{FF2B5EF4-FFF2-40B4-BE49-F238E27FC236}">
                <a16:creationId xmlns:a16="http://schemas.microsoft.com/office/drawing/2014/main" id="{7953CCDA-B187-6B61-0DFD-3083265895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879" y="3266524"/>
            <a:ext cx="26708237" cy="14997381"/>
          </a:xfrm>
          <a:prstGeom prst="rect">
            <a:avLst/>
          </a:prstGeom>
        </p:spPr>
      </p:pic>
    </p:spTree>
    <p:extLst>
      <p:ext uri="{BB962C8B-B14F-4D97-AF65-F5344CB8AC3E}">
        <p14:creationId xmlns:p14="http://schemas.microsoft.com/office/powerpoint/2010/main" val="11620091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2AB4DD-3640-2889-788B-F0695BD4C3B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E142EF4-93A6-BE3D-488C-D196046EA977}"/>
              </a:ext>
            </a:extLst>
          </p:cNvPr>
          <p:cNvSpPr>
            <a:spLocks noGrp="1"/>
          </p:cNvSpPr>
          <p:nvPr>
            <p:ph type="title"/>
          </p:nvPr>
        </p:nvSpPr>
        <p:spPr/>
        <p:txBody>
          <a:bodyPr/>
          <a:lstStyle/>
          <a:p>
            <a:r>
              <a:rPr lang="en-US"/>
              <a:t>Memory Spaces</a:t>
            </a:r>
          </a:p>
        </p:txBody>
      </p:sp>
      <p:pic>
        <p:nvPicPr>
          <p:cNvPr id="11" name="Picture 10" descr="A screenshot of a computer program&#10;&#10;Description automatically generated">
            <a:extLst>
              <a:ext uri="{FF2B5EF4-FFF2-40B4-BE49-F238E27FC236}">
                <a16:creationId xmlns:a16="http://schemas.microsoft.com/office/drawing/2014/main" id="{D952442F-1437-79BB-4323-1AEF5F312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40758" y="4205542"/>
            <a:ext cx="19847997" cy="14052961"/>
          </a:xfrm>
          <a:prstGeom prst="rect">
            <a:avLst/>
          </a:prstGeom>
        </p:spPr>
      </p:pic>
      <p:sp>
        <p:nvSpPr>
          <p:cNvPr id="2" name="TextBox 1">
            <a:extLst>
              <a:ext uri="{FF2B5EF4-FFF2-40B4-BE49-F238E27FC236}">
                <a16:creationId xmlns:a16="http://schemas.microsoft.com/office/drawing/2014/main" id="{375F3846-4787-4E66-6449-9D988B223490}"/>
              </a:ext>
            </a:extLst>
          </p:cNvPr>
          <p:cNvSpPr txBox="1"/>
          <p:nvPr/>
        </p:nvSpPr>
        <p:spPr>
          <a:xfrm>
            <a:off x="1187245" y="6107542"/>
            <a:ext cx="13909688" cy="10248960"/>
          </a:xfrm>
          <a:prstGeom prst="rect">
            <a:avLst/>
          </a:prstGeom>
          <a:noFill/>
        </p:spPr>
        <p:txBody>
          <a:bodyPr wrap="square" rtlCol="0">
            <a:spAutoFit/>
          </a:bodyPr>
          <a:lstStyle/>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Universal vector relies on managed memory</a:t>
            </a:r>
          </a:p>
          <a:p>
            <a:pPr marL="857250" indent="-85725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Managed memory abstracts away the fact that GPU and CPU have distinct memory spaces</a:t>
            </a:r>
          </a:p>
          <a:p>
            <a:pPr marL="857250" indent="-85725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Implicit memory transfer between memory spaces happens upon accessing memory </a:t>
            </a:r>
          </a:p>
          <a:p>
            <a:pPr>
              <a:buClr>
                <a:schemeClr val="tx2"/>
              </a:buClr>
            </a:pPr>
            <a:endParaRPr lang="en-US" sz="6000">
              <a:solidFill>
                <a:schemeClr val="bg1"/>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15818896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8C9C17-B179-2348-7237-9D5B878986B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7351A66-D054-1792-8937-1BFE6D9D3DC9}"/>
              </a:ext>
            </a:extLst>
          </p:cNvPr>
          <p:cNvSpPr>
            <a:spLocks noGrp="1"/>
          </p:cNvSpPr>
          <p:nvPr>
            <p:ph type="title"/>
          </p:nvPr>
        </p:nvSpPr>
        <p:spPr/>
        <p:txBody>
          <a:bodyPr/>
          <a:lstStyle/>
          <a:p>
            <a:r>
              <a:rPr lang="en-US"/>
              <a:t>Memory Spaces</a:t>
            </a:r>
          </a:p>
        </p:txBody>
      </p:sp>
      <p:pic>
        <p:nvPicPr>
          <p:cNvPr id="9" name="Picture 8" descr="A screenshot of a phone&#10;&#10;Description automatically generated">
            <a:extLst>
              <a:ext uri="{FF2B5EF4-FFF2-40B4-BE49-F238E27FC236}">
                <a16:creationId xmlns:a16="http://schemas.microsoft.com/office/drawing/2014/main" id="{EEEE6224-88A0-2B61-CA23-0560BE1636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2868564"/>
            <a:ext cx="32658870" cy="16358000"/>
          </a:xfrm>
          <a:prstGeom prst="rect">
            <a:avLst/>
          </a:prstGeom>
        </p:spPr>
      </p:pic>
    </p:spTree>
    <p:extLst>
      <p:ext uri="{BB962C8B-B14F-4D97-AF65-F5344CB8AC3E}">
        <p14:creationId xmlns:p14="http://schemas.microsoft.com/office/powerpoint/2010/main" val="116649871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588870-6B6E-7255-A71B-2803F17F4D1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CE6A69-8AB1-D87D-53BF-31854C45C152}"/>
              </a:ext>
            </a:extLst>
          </p:cNvPr>
          <p:cNvSpPr>
            <a:spLocks noGrp="1"/>
          </p:cNvSpPr>
          <p:nvPr>
            <p:ph type="title"/>
          </p:nvPr>
        </p:nvSpPr>
        <p:spPr/>
        <p:txBody>
          <a:bodyPr/>
          <a:lstStyle/>
          <a:p>
            <a:r>
              <a:rPr lang="en-US"/>
              <a:t>Memory Spaces</a:t>
            </a:r>
          </a:p>
        </p:txBody>
      </p:sp>
      <p:pic>
        <p:nvPicPr>
          <p:cNvPr id="3" name="Picture 2" descr="A screen shot of a computer screen&#10;&#10;Description automatically generated">
            <a:extLst>
              <a:ext uri="{FF2B5EF4-FFF2-40B4-BE49-F238E27FC236}">
                <a16:creationId xmlns:a16="http://schemas.microsoft.com/office/drawing/2014/main" id="{48DC5622-4CEC-31CA-52A0-0B682C2555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2278" y="4412021"/>
            <a:ext cx="9540710" cy="13581011"/>
          </a:xfrm>
          <a:prstGeom prst="rect">
            <a:avLst/>
          </a:prstGeom>
        </p:spPr>
      </p:pic>
      <p:pic>
        <p:nvPicPr>
          <p:cNvPr id="6" name="Picture 5" descr="A screen shot of a device&#10;&#10;Description automatically generated">
            <a:extLst>
              <a:ext uri="{FF2B5EF4-FFF2-40B4-BE49-F238E27FC236}">
                <a16:creationId xmlns:a16="http://schemas.microsoft.com/office/drawing/2014/main" id="{A676A841-BBCE-CEC5-E484-211DB416DD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612440" y="4412021"/>
            <a:ext cx="9071282" cy="12956199"/>
          </a:xfrm>
          <a:prstGeom prst="rect">
            <a:avLst/>
          </a:prstGeom>
        </p:spPr>
      </p:pic>
      <p:sp>
        <p:nvSpPr>
          <p:cNvPr id="7" name="TextBox 6">
            <a:extLst>
              <a:ext uri="{FF2B5EF4-FFF2-40B4-BE49-F238E27FC236}">
                <a16:creationId xmlns:a16="http://schemas.microsoft.com/office/drawing/2014/main" id="{2D17FB94-408E-86A5-F5C5-D70F0F3AFDC6}"/>
              </a:ext>
            </a:extLst>
          </p:cNvPr>
          <p:cNvSpPr txBox="1"/>
          <p:nvPr/>
        </p:nvSpPr>
        <p:spPr>
          <a:xfrm>
            <a:off x="11299201" y="6539711"/>
            <a:ext cx="14447025" cy="11172289"/>
          </a:xfrm>
          <a:prstGeom prst="rect">
            <a:avLst/>
          </a:prstGeom>
          <a:noFill/>
        </p:spPr>
        <p:txBody>
          <a:bodyPr wrap="square" rtlCol="0">
            <a:spAutoFit/>
          </a:bodyPr>
          <a:lstStyle/>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Different containers allow you to be explicit in where you want memory</a:t>
            </a:r>
          </a:p>
          <a:p>
            <a:pPr marL="857250" indent="-85725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857250" indent="-857250">
              <a:buClr>
                <a:schemeClr val="tx2"/>
              </a:buClr>
              <a:buFont typeface="Arial" panose="020B0604020202020204" pitchFamily="34" charset="0"/>
              <a:buChar char="•"/>
            </a:pPr>
            <a:r>
              <a:rPr lang="en-US" sz="6000" b="1">
                <a:solidFill>
                  <a:schemeClr val="accent6"/>
                </a:solidFill>
                <a:latin typeface="NVIDIA Sans" panose="020B0503020203020204" pitchFamily="34" charset="0"/>
                <a:cs typeface="NVIDIA Sans" panose="020B0503020203020204" pitchFamily="34" charset="0"/>
              </a:rPr>
              <a:t>Host</a:t>
            </a:r>
            <a:r>
              <a:rPr lang="en-US" sz="6000">
                <a:solidFill>
                  <a:schemeClr val="bg1"/>
                </a:solidFill>
                <a:latin typeface="NVIDIA Sans" panose="020B0503020203020204" pitchFamily="34" charset="0"/>
                <a:cs typeface="NVIDIA Sans" panose="020B0503020203020204" pitchFamily="34" charset="0"/>
              </a:rPr>
              <a:t> vector:</a:t>
            </a:r>
          </a:p>
          <a:p>
            <a:pPr marL="1314450" lvl="1"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constructed on </a:t>
            </a:r>
            <a:r>
              <a:rPr lang="en-US" sz="6000" b="1">
                <a:solidFill>
                  <a:schemeClr val="accent6"/>
                </a:solidFill>
                <a:latin typeface="NVIDIA Sans" panose="020B0503020203020204" pitchFamily="34" charset="0"/>
                <a:cs typeface="NVIDIA Sans" panose="020B0503020203020204" pitchFamily="34" charset="0"/>
              </a:rPr>
              <a:t>host</a:t>
            </a:r>
          </a:p>
          <a:p>
            <a:pPr marL="1314450" lvl="1"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allocates memory in </a:t>
            </a:r>
            <a:r>
              <a:rPr lang="en-US" sz="6000" b="1">
                <a:solidFill>
                  <a:schemeClr val="accent6"/>
                </a:solidFill>
                <a:latin typeface="NVIDIA Sans" panose="020B0503020203020204" pitchFamily="34" charset="0"/>
                <a:cs typeface="NVIDIA Sans" panose="020B0503020203020204" pitchFamily="34" charset="0"/>
              </a:rPr>
              <a:t>host</a:t>
            </a:r>
            <a:r>
              <a:rPr lang="en-US" sz="6000">
                <a:solidFill>
                  <a:schemeClr val="bg1"/>
                </a:solidFill>
                <a:latin typeface="NVIDIA Sans" panose="020B0503020203020204" pitchFamily="34" charset="0"/>
                <a:cs typeface="NVIDIA Sans" panose="020B0503020203020204" pitchFamily="34" charset="0"/>
              </a:rPr>
              <a:t> space</a:t>
            </a:r>
          </a:p>
          <a:p>
            <a:pPr marL="1314450" lvl="1"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device cannot access it</a:t>
            </a:r>
          </a:p>
          <a:p>
            <a:pPr marL="857250" indent="-85725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857250" indent="-857250">
              <a:buClr>
                <a:schemeClr val="tx2"/>
              </a:buClr>
              <a:buFont typeface="Arial" panose="020B0604020202020204" pitchFamily="34" charset="0"/>
              <a:buChar char="•"/>
            </a:pPr>
            <a:r>
              <a:rPr lang="en-US" sz="6000" b="1">
                <a:solidFill>
                  <a:schemeClr val="tx2"/>
                </a:solidFill>
                <a:latin typeface="NVIDIA Sans" panose="020B0503020203020204" pitchFamily="34" charset="0"/>
                <a:cs typeface="NVIDIA Sans" panose="020B0503020203020204" pitchFamily="34" charset="0"/>
              </a:rPr>
              <a:t>Device</a:t>
            </a:r>
            <a:r>
              <a:rPr lang="en-US" sz="6000">
                <a:solidFill>
                  <a:schemeClr val="bg1"/>
                </a:solidFill>
                <a:latin typeface="NVIDIA Sans" panose="020B0503020203020204" pitchFamily="34" charset="0"/>
                <a:cs typeface="NVIDIA Sans" panose="020B0503020203020204" pitchFamily="34" charset="0"/>
              </a:rPr>
              <a:t> vector:</a:t>
            </a:r>
          </a:p>
          <a:p>
            <a:pPr marL="1314450" lvl="1"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constructed on </a:t>
            </a:r>
            <a:r>
              <a:rPr lang="en-US" sz="6000" b="1">
                <a:solidFill>
                  <a:schemeClr val="accent6"/>
                </a:solidFill>
                <a:latin typeface="NVIDIA Sans" panose="020B0503020203020204" pitchFamily="34" charset="0"/>
                <a:cs typeface="NVIDIA Sans" panose="020B0503020203020204" pitchFamily="34" charset="0"/>
              </a:rPr>
              <a:t>host</a:t>
            </a:r>
          </a:p>
          <a:p>
            <a:pPr marL="1314450" lvl="1"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allocates memory in </a:t>
            </a:r>
            <a:r>
              <a:rPr lang="en-US" sz="6000" b="1">
                <a:solidFill>
                  <a:schemeClr val="tx2"/>
                </a:solidFill>
                <a:latin typeface="NVIDIA Sans" panose="020B0503020203020204" pitchFamily="34" charset="0"/>
                <a:cs typeface="NVIDIA Sans" panose="020B0503020203020204" pitchFamily="34" charset="0"/>
              </a:rPr>
              <a:t>device</a:t>
            </a:r>
            <a:r>
              <a:rPr lang="en-US" sz="6000">
                <a:solidFill>
                  <a:schemeClr val="bg1"/>
                </a:solidFill>
                <a:latin typeface="NVIDIA Sans" panose="020B0503020203020204" pitchFamily="34" charset="0"/>
                <a:cs typeface="NVIDIA Sans" panose="020B0503020203020204" pitchFamily="34" charset="0"/>
              </a:rPr>
              <a:t> space</a:t>
            </a:r>
          </a:p>
          <a:p>
            <a:pPr marL="1314450" lvl="1"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host cannot access it  </a:t>
            </a:r>
          </a:p>
        </p:txBody>
      </p:sp>
    </p:spTree>
    <p:extLst>
      <p:ext uri="{BB962C8B-B14F-4D97-AF65-F5344CB8AC3E}">
        <p14:creationId xmlns:p14="http://schemas.microsoft.com/office/powerpoint/2010/main" val="126430318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B8E16-110E-C903-3C15-FFA3E41AEAB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2448F0C-A571-9976-B9CE-49712AE6B750}"/>
              </a:ext>
            </a:extLst>
          </p:cNvPr>
          <p:cNvSpPr>
            <a:spLocks noGrp="1"/>
          </p:cNvSpPr>
          <p:nvPr>
            <p:ph type="title"/>
          </p:nvPr>
        </p:nvSpPr>
        <p:spPr/>
        <p:txBody>
          <a:bodyPr/>
          <a:lstStyle/>
          <a:p>
            <a:r>
              <a:rPr lang="en-US"/>
              <a:t>Memory Spaces</a:t>
            </a:r>
          </a:p>
        </p:txBody>
      </p:sp>
      <p:pic>
        <p:nvPicPr>
          <p:cNvPr id="8" name="Picture 7" descr="A close-up of a computer&#10;&#10;Description automatically generated">
            <a:extLst>
              <a:ext uri="{FF2B5EF4-FFF2-40B4-BE49-F238E27FC236}">
                <a16:creationId xmlns:a16="http://schemas.microsoft.com/office/drawing/2014/main" id="{E888BFEF-6856-2A0A-9C7C-6596DB5E03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86783" y="4294029"/>
            <a:ext cx="28602432" cy="11192253"/>
          </a:xfrm>
          <a:prstGeom prst="rect">
            <a:avLst/>
          </a:prstGeom>
        </p:spPr>
      </p:pic>
      <p:sp>
        <p:nvSpPr>
          <p:cNvPr id="2" name="TextBox 1">
            <a:extLst>
              <a:ext uri="{FF2B5EF4-FFF2-40B4-BE49-F238E27FC236}">
                <a16:creationId xmlns:a16="http://schemas.microsoft.com/office/drawing/2014/main" id="{EA646CB3-AEFF-5CD6-3AE6-AA125B865690}"/>
              </a:ext>
            </a:extLst>
          </p:cNvPr>
          <p:cNvSpPr txBox="1"/>
          <p:nvPr/>
        </p:nvSpPr>
        <p:spPr>
          <a:xfrm>
            <a:off x="5548721" y="17265711"/>
            <a:ext cx="25478557" cy="1015663"/>
          </a:xfrm>
          <a:prstGeom prst="rect">
            <a:avLst/>
          </a:prstGeom>
          <a:noFill/>
        </p:spPr>
        <p:txBody>
          <a:bodyPr wrap="square" rtlCol="0">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You can use copy algorithm to explicitly copy between memory spaces</a:t>
            </a:r>
          </a:p>
        </p:txBody>
      </p:sp>
    </p:spTree>
    <p:extLst>
      <p:ext uri="{BB962C8B-B14F-4D97-AF65-F5344CB8AC3E}">
        <p14:creationId xmlns:p14="http://schemas.microsoft.com/office/powerpoint/2010/main" val="3864002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16C5838-5B15-4295-A6AB-336C44034843}"/>
              </a:ext>
            </a:extLst>
          </p:cNvPr>
          <p:cNvSpPr>
            <a:spLocks noGrp="1"/>
          </p:cNvSpPr>
          <p:nvPr>
            <p:ph type="title"/>
          </p:nvPr>
        </p:nvSpPr>
        <p:spPr/>
        <p:txBody>
          <a:bodyPr/>
          <a:lstStyle/>
          <a:p>
            <a:r>
              <a:rPr lang="en-US"/>
              <a:t>Independent Cooling</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FCC4DB0-6695-C7DB-F533-2AA4C6751BB0}"/>
                  </a:ext>
                </a:extLst>
              </p:cNvPr>
              <p:cNvSpPr txBox="1"/>
              <p:nvPr/>
            </p:nvSpPr>
            <p:spPr>
              <a:xfrm>
                <a:off x="9813470" y="16973403"/>
                <a:ext cx="16949059" cy="1477328"/>
              </a:xfrm>
              <a:prstGeom prst="rect">
                <a:avLst/>
              </a:prstGeom>
              <a:noFill/>
            </p:spPr>
            <p:txBody>
              <a:bodyPr wrap="square" lIns="0" tIns="0" rIns="0" bIns="0" rtlCol="0">
                <a:spAutoFit/>
              </a:bodyPr>
              <a:lstStyle/>
              <a:p>
                <a:pPr algn="ctr"/>
                <a14:m>
                  <m:oMathPara xmlns:m="http://schemas.openxmlformats.org/officeDocument/2006/math">
                    <m:oMathParaPr>
                      <m:jc m:val="centerGroup"/>
                    </m:oMathParaPr>
                    <m:oMath xmlns:m="http://schemas.openxmlformats.org/officeDocument/2006/math">
                      <m:sSub>
                        <m:sSubPr>
                          <m:ctrlPr>
                            <a:rPr lang="en-US" sz="9600" b="0" i="1" smtClean="0">
                              <a:solidFill>
                                <a:schemeClr val="bg1"/>
                              </a:solidFill>
                              <a:latin typeface="Cambria Math" panose="02040503050406030204" pitchFamily="18" charset="0"/>
                              <a:cs typeface="NVIDIA Sans" panose="020B0503020203020204" pitchFamily="34" charset="0"/>
                            </a:rPr>
                          </m:ctrlPr>
                        </m:sSubPr>
                        <m:e>
                          <m:r>
                            <a:rPr lang="en-US" sz="9600" b="0" i="1" smtClean="0">
                              <a:solidFill>
                                <a:schemeClr val="bg1"/>
                              </a:solidFill>
                              <a:latin typeface="Cambria Math" panose="02040503050406030204" pitchFamily="18" charset="0"/>
                              <a:cs typeface="NVIDIA Sans" panose="020B0503020203020204" pitchFamily="34" charset="0"/>
                            </a:rPr>
                            <m:t>𝑇</m:t>
                          </m:r>
                        </m:e>
                        <m:sub>
                          <m:r>
                            <a:rPr lang="en-US" sz="9600" b="0" i="1" smtClean="0">
                              <a:solidFill>
                                <a:schemeClr val="bg1"/>
                              </a:solidFill>
                              <a:latin typeface="Cambria Math" panose="02040503050406030204" pitchFamily="18" charset="0"/>
                              <a:cs typeface="NVIDIA Sans" panose="020B0503020203020204" pitchFamily="34" charset="0"/>
                            </a:rPr>
                            <m:t>𝑛</m:t>
                          </m:r>
                        </m:sub>
                      </m:sSub>
                      <m:r>
                        <a:rPr lang="en-US" sz="9600" i="1" smtClean="0">
                          <a:solidFill>
                            <a:schemeClr val="bg1"/>
                          </a:solidFill>
                          <a:latin typeface="Cambria Math" panose="02040503050406030204" pitchFamily="18" charset="0"/>
                          <a:cs typeface="NVIDIA Sans" panose="020B0503020203020204" pitchFamily="34" charset="0"/>
                        </a:rPr>
                        <m:t>=</m:t>
                      </m:r>
                      <m:sSub>
                        <m:sSubPr>
                          <m:ctrlPr>
                            <a:rPr lang="en-US" sz="9600" i="1">
                              <a:solidFill>
                                <a:schemeClr val="bg1"/>
                              </a:solidFill>
                              <a:latin typeface="Cambria Math" panose="02040503050406030204" pitchFamily="18" charset="0"/>
                              <a:cs typeface="NVIDIA Sans" panose="020B0503020203020204" pitchFamily="34" charset="0"/>
                            </a:rPr>
                          </m:ctrlPr>
                        </m:sSubPr>
                        <m:e>
                          <m:r>
                            <a:rPr lang="en-US" sz="9600" i="1">
                              <a:solidFill>
                                <a:schemeClr val="bg1"/>
                              </a:solidFill>
                              <a:latin typeface="Cambria Math" panose="02040503050406030204" pitchFamily="18" charset="0"/>
                              <a:cs typeface="NVIDIA Sans" panose="020B0503020203020204" pitchFamily="34" charset="0"/>
                            </a:rPr>
                            <m:t>𝑇</m:t>
                          </m:r>
                        </m:e>
                        <m:sub>
                          <m:r>
                            <a:rPr lang="en-US" sz="9600" i="1">
                              <a:solidFill>
                                <a:schemeClr val="bg1"/>
                              </a:solidFill>
                              <a:latin typeface="Cambria Math" panose="02040503050406030204" pitchFamily="18" charset="0"/>
                              <a:cs typeface="NVIDIA Sans" panose="020B0503020203020204" pitchFamily="34" charset="0"/>
                            </a:rPr>
                            <m:t>𝑛</m:t>
                          </m:r>
                          <m:r>
                            <a:rPr lang="en-US" sz="9600" b="0" i="1" smtClean="0">
                              <a:solidFill>
                                <a:schemeClr val="bg1"/>
                              </a:solidFill>
                              <a:latin typeface="Cambria Math" panose="02040503050406030204" pitchFamily="18" charset="0"/>
                              <a:cs typeface="NVIDIA Sans" panose="020B0503020203020204" pitchFamily="34" charset="0"/>
                            </a:rPr>
                            <m:t>−1</m:t>
                          </m:r>
                        </m:sub>
                      </m:sSub>
                      <m:r>
                        <a:rPr lang="en-US" sz="9600" b="0" i="1" smtClean="0">
                          <a:solidFill>
                            <a:schemeClr val="bg1"/>
                          </a:solidFill>
                          <a:latin typeface="Cambria Math" panose="02040503050406030204" pitchFamily="18" charset="0"/>
                          <a:cs typeface="NVIDIA Sans" panose="020B0503020203020204" pitchFamily="34" charset="0"/>
                        </a:rPr>
                        <m:t>+</m:t>
                      </m:r>
                      <m:r>
                        <a:rPr lang="en-US" sz="9600" b="0" i="1" smtClean="0">
                          <a:solidFill>
                            <a:schemeClr val="bg1"/>
                          </a:solidFill>
                          <a:latin typeface="Cambria Math" panose="02040503050406030204" pitchFamily="18" charset="0"/>
                          <a:cs typeface="NVIDIA Sans" panose="020B0503020203020204" pitchFamily="34" charset="0"/>
                        </a:rPr>
                        <m:t>𝑘</m:t>
                      </m:r>
                      <m:r>
                        <a:rPr lang="en-US" sz="9600" b="0" i="1" smtClean="0">
                          <a:solidFill>
                            <a:schemeClr val="bg1"/>
                          </a:solidFill>
                          <a:latin typeface="Cambria Math" panose="02040503050406030204" pitchFamily="18" charset="0"/>
                          <a:cs typeface="NVIDIA Sans" panose="020B0503020203020204" pitchFamily="34" charset="0"/>
                        </a:rPr>
                        <m:t>(</m:t>
                      </m:r>
                      <m:sSub>
                        <m:sSubPr>
                          <m:ctrlPr>
                            <a:rPr lang="en-US" sz="9600" i="1">
                              <a:solidFill>
                                <a:schemeClr val="bg1"/>
                              </a:solidFill>
                              <a:latin typeface="Cambria Math" panose="02040503050406030204" pitchFamily="18" charset="0"/>
                              <a:cs typeface="NVIDIA Sans" panose="020B0503020203020204" pitchFamily="34" charset="0"/>
                            </a:rPr>
                          </m:ctrlPr>
                        </m:sSubPr>
                        <m:e>
                          <m:r>
                            <a:rPr lang="en-US" sz="9600" i="1">
                              <a:solidFill>
                                <a:schemeClr val="bg1"/>
                              </a:solidFill>
                              <a:latin typeface="Cambria Math" panose="02040503050406030204" pitchFamily="18" charset="0"/>
                              <a:cs typeface="NVIDIA Sans" panose="020B0503020203020204" pitchFamily="34" charset="0"/>
                            </a:rPr>
                            <m:t>𝑇</m:t>
                          </m:r>
                        </m:e>
                        <m:sub>
                          <m:r>
                            <a:rPr lang="en-US" sz="9600" b="0" i="1" smtClean="0">
                              <a:solidFill>
                                <a:schemeClr val="bg1"/>
                              </a:solidFill>
                              <a:latin typeface="Cambria Math" panose="02040503050406030204" pitchFamily="18" charset="0"/>
                              <a:cs typeface="NVIDIA Sans" panose="020B0503020203020204" pitchFamily="34" charset="0"/>
                            </a:rPr>
                            <m:t>𝑟𝑜𝑜𝑚</m:t>
                          </m:r>
                        </m:sub>
                      </m:sSub>
                      <m:r>
                        <a:rPr lang="en-US" sz="9600" b="0" i="1" smtClean="0">
                          <a:solidFill>
                            <a:schemeClr val="bg1"/>
                          </a:solidFill>
                          <a:latin typeface="Cambria Math" panose="02040503050406030204" pitchFamily="18" charset="0"/>
                          <a:cs typeface="NVIDIA Sans" panose="020B0503020203020204" pitchFamily="34" charset="0"/>
                        </a:rPr>
                        <m:t>−</m:t>
                      </m:r>
                      <m:sSub>
                        <m:sSubPr>
                          <m:ctrlPr>
                            <a:rPr lang="en-US" sz="9600" i="1">
                              <a:solidFill>
                                <a:schemeClr val="bg1"/>
                              </a:solidFill>
                              <a:latin typeface="Cambria Math" panose="02040503050406030204" pitchFamily="18" charset="0"/>
                              <a:cs typeface="NVIDIA Sans" panose="020B0503020203020204" pitchFamily="34" charset="0"/>
                            </a:rPr>
                          </m:ctrlPr>
                        </m:sSubPr>
                        <m:e>
                          <m:r>
                            <a:rPr lang="en-US" sz="9600" i="1">
                              <a:solidFill>
                                <a:schemeClr val="bg1"/>
                              </a:solidFill>
                              <a:latin typeface="Cambria Math" panose="02040503050406030204" pitchFamily="18" charset="0"/>
                              <a:cs typeface="NVIDIA Sans" panose="020B0503020203020204" pitchFamily="34" charset="0"/>
                            </a:rPr>
                            <m:t>𝑇</m:t>
                          </m:r>
                        </m:e>
                        <m:sub>
                          <m:r>
                            <a:rPr lang="en-US" sz="9600" i="1">
                              <a:solidFill>
                                <a:schemeClr val="bg1"/>
                              </a:solidFill>
                              <a:latin typeface="Cambria Math" panose="02040503050406030204" pitchFamily="18" charset="0"/>
                              <a:cs typeface="NVIDIA Sans" panose="020B0503020203020204" pitchFamily="34" charset="0"/>
                            </a:rPr>
                            <m:t>𝑛</m:t>
                          </m:r>
                          <m:r>
                            <a:rPr lang="en-US" sz="9600" i="1">
                              <a:solidFill>
                                <a:schemeClr val="bg1"/>
                              </a:solidFill>
                              <a:latin typeface="Cambria Math" panose="02040503050406030204" pitchFamily="18" charset="0"/>
                              <a:cs typeface="NVIDIA Sans" panose="020B0503020203020204" pitchFamily="34" charset="0"/>
                            </a:rPr>
                            <m:t>−1</m:t>
                          </m:r>
                        </m:sub>
                      </m:sSub>
                      <m:r>
                        <a:rPr lang="en-US" sz="9600" b="0" i="1" smtClean="0">
                          <a:solidFill>
                            <a:schemeClr val="bg1"/>
                          </a:solidFill>
                          <a:latin typeface="Cambria Math" panose="02040503050406030204" pitchFamily="18" charset="0"/>
                          <a:cs typeface="NVIDIA Sans" panose="020B0503020203020204" pitchFamily="34" charset="0"/>
                        </a:rPr>
                        <m:t>)</m:t>
                      </m:r>
                    </m:oMath>
                  </m:oMathPara>
                </a14:m>
                <a:endParaRPr lang="en-US" sz="9600">
                  <a:solidFill>
                    <a:schemeClr val="bg1"/>
                  </a:solidFill>
                  <a:latin typeface="NVIDIA Sans" panose="020B0503020203020204" pitchFamily="34" charset="0"/>
                  <a:cs typeface="NVIDIA Sans" panose="020B0503020203020204" pitchFamily="34" charset="0"/>
                </a:endParaRPr>
              </a:p>
            </p:txBody>
          </p:sp>
        </mc:Choice>
        <mc:Fallback xmlns="">
          <p:sp>
            <p:nvSpPr>
              <p:cNvPr id="6" name="TextBox 5">
                <a:extLst>
                  <a:ext uri="{FF2B5EF4-FFF2-40B4-BE49-F238E27FC236}">
                    <a16:creationId xmlns:a16="http://schemas.microsoft.com/office/drawing/2014/main" id="{4FCC4DB0-6695-C7DB-F533-2AA4C6751BB0}"/>
                  </a:ext>
                </a:extLst>
              </p:cNvPr>
              <p:cNvSpPr txBox="1">
                <a:spLocks noRot="1" noChangeAspect="1" noMove="1" noResize="1" noEditPoints="1" noAdjustHandles="1" noChangeArrowheads="1" noChangeShapeType="1" noTextEdit="1"/>
              </p:cNvSpPr>
              <p:nvPr/>
            </p:nvSpPr>
            <p:spPr>
              <a:xfrm>
                <a:off x="9813470" y="16973403"/>
                <a:ext cx="16949059" cy="1477328"/>
              </a:xfrm>
              <a:prstGeom prst="rect">
                <a:avLst/>
              </a:prstGeom>
              <a:blipFill>
                <a:blip r:embed="rId3"/>
                <a:stretch>
                  <a:fillRect/>
                </a:stretch>
              </a:blipFill>
            </p:spPr>
            <p:txBody>
              <a:bodyPr/>
              <a:lstStyle/>
              <a:p>
                <a:r>
                  <a:rPr lang="en-US">
                    <a:noFill/>
                  </a:rPr>
                  <a:t> </a:t>
                </a:r>
              </a:p>
            </p:txBody>
          </p:sp>
        </mc:Fallback>
      </mc:AlternateContent>
      <p:pic>
        <p:nvPicPr>
          <p:cNvPr id="3" name="Picture 2" descr="A diagram of a room temperature&#10;&#10;Description automatically generated">
            <a:extLst>
              <a:ext uri="{FF2B5EF4-FFF2-40B4-BE49-F238E27FC236}">
                <a16:creationId xmlns:a16="http://schemas.microsoft.com/office/drawing/2014/main" id="{A86FE622-F70D-2C03-30EC-6D8543E9AD7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474" y="3546431"/>
            <a:ext cx="27487033" cy="11495506"/>
          </a:xfrm>
          <a:prstGeom prst="rect">
            <a:avLst/>
          </a:prstGeom>
        </p:spPr>
      </p:pic>
      <p:sp>
        <p:nvSpPr>
          <p:cNvPr id="7" name="Text Placeholder 6">
            <a:extLst>
              <a:ext uri="{FF2B5EF4-FFF2-40B4-BE49-F238E27FC236}">
                <a16:creationId xmlns:a16="http://schemas.microsoft.com/office/drawing/2014/main" id="{AD109A5A-3979-4BA2-899F-0B54BC2AD883}"/>
              </a:ext>
            </a:extLst>
          </p:cNvPr>
          <p:cNvSpPr>
            <a:spLocks noGrp="1"/>
          </p:cNvSpPr>
          <p:nvPr>
            <p:ph type="body" sz="quarter" idx="10"/>
          </p:nvPr>
        </p:nvSpPr>
        <p:spPr/>
        <p:txBody>
          <a:bodyPr/>
          <a:lstStyle/>
          <a:p>
            <a:r>
              <a:rPr lang="en-US"/>
              <a:t>Problem statement</a:t>
            </a:r>
          </a:p>
        </p:txBody>
      </p:sp>
    </p:spTree>
    <p:extLst>
      <p:ext uri="{BB962C8B-B14F-4D97-AF65-F5344CB8AC3E}">
        <p14:creationId xmlns:p14="http://schemas.microsoft.com/office/powerpoint/2010/main" val="30314904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8FA94-D065-C47C-F852-C9F9737DD9E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0254591-9882-4D6A-CB0B-536D647E17B1}"/>
              </a:ext>
            </a:extLst>
          </p:cNvPr>
          <p:cNvSpPr>
            <a:spLocks noGrp="1"/>
          </p:cNvSpPr>
          <p:nvPr>
            <p:ph type="title"/>
          </p:nvPr>
        </p:nvSpPr>
        <p:spPr/>
        <p:txBody>
          <a:bodyPr/>
          <a:lstStyle/>
          <a:p>
            <a:r>
              <a:rPr lang="en-US"/>
              <a:t>Exercise: Use Explicit Memory Spaces</a:t>
            </a:r>
            <a:endParaRPr lang="en-US">
              <a:solidFill>
                <a:srgbClr val="FF0000"/>
              </a:solidFill>
            </a:endParaRPr>
          </a:p>
        </p:txBody>
      </p:sp>
      <p:sp>
        <p:nvSpPr>
          <p:cNvPr id="2" name="Text Placeholder 1">
            <a:extLst>
              <a:ext uri="{FF2B5EF4-FFF2-40B4-BE49-F238E27FC236}">
                <a16:creationId xmlns:a16="http://schemas.microsoft.com/office/drawing/2014/main" id="{AEC4C884-8824-04CD-E188-47223EA926E5}"/>
              </a:ext>
            </a:extLst>
          </p:cNvPr>
          <p:cNvSpPr>
            <a:spLocks noGrp="1"/>
          </p:cNvSpPr>
          <p:nvPr>
            <p:ph type="body" sz="quarter" idx="10"/>
          </p:nvPr>
        </p:nvSpPr>
        <p:spPr/>
        <p:txBody>
          <a:bodyPr/>
          <a:lstStyle/>
          <a:p>
            <a:r>
              <a:rPr lang="en-US"/>
              <a:t>12 minutes</a:t>
            </a:r>
          </a:p>
        </p:txBody>
      </p:sp>
      <p:sp>
        <p:nvSpPr>
          <p:cNvPr id="7" name="TextBox 6">
            <a:extLst>
              <a:ext uri="{FF2B5EF4-FFF2-40B4-BE49-F238E27FC236}">
                <a16:creationId xmlns:a16="http://schemas.microsoft.com/office/drawing/2014/main" id="{BE5947AC-D7EC-1D46-10CA-7389E73AC6A1}"/>
              </a:ext>
            </a:extLst>
          </p:cNvPr>
          <p:cNvSpPr txBox="1"/>
          <p:nvPr/>
        </p:nvSpPr>
        <p:spPr>
          <a:xfrm>
            <a:off x="1603764" y="5881046"/>
            <a:ext cx="33368470" cy="923330"/>
          </a:xfrm>
          <a:prstGeom prst="rect">
            <a:avLst/>
          </a:prstGeom>
          <a:noFill/>
        </p:spPr>
        <p:txBody>
          <a:bodyPr wrap="square" rtlCol="0">
            <a:spAutoFit/>
          </a:bodyPr>
          <a:lstStyle/>
          <a:p>
            <a:pPr>
              <a:buClr>
                <a:schemeClr val="tx2"/>
              </a:buClr>
            </a:pPr>
            <a:r>
              <a:rPr lang="en-US" sz="5400">
                <a:solidFill>
                  <a:schemeClr val="bg1"/>
                </a:solidFill>
                <a:latin typeface="NVIDIA Sans" panose="020B0503020203020204" pitchFamily="34" charset="0"/>
                <a:cs typeface="NVIDIA Sans" panose="020B0503020203020204" pitchFamily="34" charset="0"/>
              </a:rPr>
              <a:t>Use </a:t>
            </a:r>
            <a:r>
              <a:rPr lang="en-US" sz="5400" kern="0">
                <a:solidFill>
                  <a:srgbClr val="267F99"/>
                </a:solidFill>
                <a:effectLst/>
                <a:latin typeface="Roboto Mono" pitchFamily="2" charset="0"/>
                <a:ea typeface="Roboto Mono" pitchFamily="2" charset="0"/>
                <a:cs typeface="Times New Roman" panose="02020603050405020304" pitchFamily="18" charset="0"/>
              </a:rPr>
              <a:t>thrust</a:t>
            </a:r>
            <a:r>
              <a:rPr lang="en-US" sz="5400" kern="0">
                <a:solidFill>
                  <a:srgbClr val="3B3B3B"/>
                </a:solidFill>
                <a:effectLst/>
                <a:latin typeface="Roboto Mono" pitchFamily="2" charset="0"/>
                <a:ea typeface="Roboto Mono" pitchFamily="2" charset="0"/>
                <a:cs typeface="Times New Roman" panose="02020603050405020304" pitchFamily="18" charset="0"/>
              </a:rPr>
              <a:t>::</a:t>
            </a:r>
            <a:r>
              <a:rPr lang="en-US" sz="5400" kern="0" err="1">
                <a:solidFill>
                  <a:srgbClr val="795E26"/>
                </a:solidFill>
                <a:effectLst/>
                <a:latin typeface="Roboto Mono" pitchFamily="2" charset="0"/>
                <a:ea typeface="Roboto Mono" pitchFamily="2" charset="0"/>
                <a:cs typeface="Times New Roman" panose="02020603050405020304" pitchFamily="18" charset="0"/>
              </a:rPr>
              <a:t>host_vector</a:t>
            </a:r>
            <a:r>
              <a:rPr lang="en-US" sz="5400">
                <a:solidFill>
                  <a:schemeClr val="bg1"/>
                </a:solidFill>
                <a:latin typeface="NVIDIA Sans" panose="020B0503020203020204" pitchFamily="34" charset="0"/>
                <a:cs typeface="NVIDIA Sans" panose="020B0503020203020204" pitchFamily="34" charset="0"/>
              </a:rPr>
              <a:t> and </a:t>
            </a:r>
            <a:r>
              <a:rPr lang="en-US" sz="5400" kern="0">
                <a:solidFill>
                  <a:srgbClr val="267F99"/>
                </a:solidFill>
                <a:effectLst/>
                <a:latin typeface="Roboto Mono" pitchFamily="2" charset="0"/>
                <a:ea typeface="Roboto Mono" pitchFamily="2" charset="0"/>
                <a:cs typeface="Times New Roman" panose="02020603050405020304" pitchFamily="18" charset="0"/>
              </a:rPr>
              <a:t>thrust</a:t>
            </a:r>
            <a:r>
              <a:rPr lang="en-US" sz="5400" kern="0">
                <a:solidFill>
                  <a:srgbClr val="3B3B3B"/>
                </a:solidFill>
                <a:effectLst/>
                <a:latin typeface="Roboto Mono" pitchFamily="2" charset="0"/>
                <a:ea typeface="Roboto Mono" pitchFamily="2" charset="0"/>
                <a:cs typeface="Times New Roman" panose="02020603050405020304" pitchFamily="18" charset="0"/>
              </a:rPr>
              <a:t>::</a:t>
            </a:r>
            <a:r>
              <a:rPr lang="en-US" sz="5400" kern="0" err="1">
                <a:solidFill>
                  <a:srgbClr val="795E26"/>
                </a:solidFill>
                <a:effectLst/>
                <a:latin typeface="Roboto Mono" pitchFamily="2" charset="0"/>
                <a:ea typeface="Roboto Mono" pitchFamily="2" charset="0"/>
                <a:cs typeface="Times New Roman" panose="02020603050405020304" pitchFamily="18" charset="0"/>
              </a:rPr>
              <a:t>device_vector</a:t>
            </a:r>
            <a:r>
              <a:rPr lang="en-US" sz="5400">
                <a:solidFill>
                  <a:schemeClr val="bg1"/>
                </a:solidFill>
                <a:latin typeface="NVIDIA Sans" panose="020B0503020203020204" pitchFamily="34" charset="0"/>
                <a:cs typeface="NVIDIA Sans" panose="020B0503020203020204" pitchFamily="34" charset="0"/>
              </a:rPr>
              <a:t> instead of </a:t>
            </a:r>
            <a:r>
              <a:rPr lang="en-US" sz="5400" kern="0">
                <a:solidFill>
                  <a:srgbClr val="267F99"/>
                </a:solidFill>
                <a:effectLst/>
                <a:latin typeface="Roboto Mono" pitchFamily="2" charset="0"/>
                <a:ea typeface="Roboto Mono" pitchFamily="2" charset="0"/>
                <a:cs typeface="Times New Roman" panose="02020603050405020304" pitchFamily="18" charset="0"/>
              </a:rPr>
              <a:t>thrust</a:t>
            </a:r>
            <a:r>
              <a:rPr lang="en-US" sz="5400" kern="0">
                <a:solidFill>
                  <a:srgbClr val="3B3B3B"/>
                </a:solidFill>
                <a:effectLst/>
                <a:latin typeface="Roboto Mono" pitchFamily="2" charset="0"/>
                <a:ea typeface="Roboto Mono" pitchFamily="2" charset="0"/>
                <a:cs typeface="Times New Roman" panose="02020603050405020304" pitchFamily="18" charset="0"/>
              </a:rPr>
              <a:t>::</a:t>
            </a:r>
            <a:r>
              <a:rPr lang="en-US" sz="5400" kern="0" err="1">
                <a:solidFill>
                  <a:srgbClr val="795E26"/>
                </a:solidFill>
                <a:effectLst/>
                <a:latin typeface="Roboto Mono" pitchFamily="2" charset="0"/>
                <a:ea typeface="Roboto Mono" pitchFamily="2" charset="0"/>
                <a:cs typeface="Times New Roman" panose="02020603050405020304" pitchFamily="18" charset="0"/>
              </a:rPr>
              <a:t>universal_vector</a:t>
            </a:r>
            <a:endParaRPr lang="en-US" sz="5400">
              <a:solidFill>
                <a:schemeClr val="tx2"/>
              </a:solidFill>
              <a:latin typeface="NVIDIA Sans" panose="020B0503020203020204" pitchFamily="34" charset="0"/>
              <a:cs typeface="NVIDIA Sans" panose="020B0503020203020204" pitchFamily="34" charset="0"/>
            </a:endParaRPr>
          </a:p>
        </p:txBody>
      </p:sp>
      <p:sp>
        <p:nvSpPr>
          <p:cNvPr id="5" name="TextBox 4">
            <a:extLst>
              <a:ext uri="{FF2B5EF4-FFF2-40B4-BE49-F238E27FC236}">
                <a16:creationId xmlns:a16="http://schemas.microsoft.com/office/drawing/2014/main" id="{32A51678-FC73-3CF0-CEA0-21E23FEED8D6}"/>
              </a:ext>
            </a:extLst>
          </p:cNvPr>
          <p:cNvSpPr txBox="1"/>
          <p:nvPr/>
        </p:nvSpPr>
        <p:spPr>
          <a:xfrm>
            <a:off x="27700357" y="8084852"/>
            <a:ext cx="6361043" cy="9628085"/>
          </a:xfrm>
          <a:prstGeom prst="rect">
            <a:avLst/>
          </a:prstGeom>
          <a:noFill/>
        </p:spPr>
        <p:txBody>
          <a:bodyPr wrap="square">
            <a:spAutoFit/>
          </a:bodyPr>
          <a:lstStyle/>
          <a:p>
            <a:pPr marL="0" marR="0" algn="ctr">
              <a:lnSpc>
                <a:spcPct val="115000"/>
              </a:lnSpc>
              <a:spcAft>
                <a:spcPts val="800"/>
              </a:spcAft>
            </a:pPr>
            <a:r>
              <a:rPr lang="en-US" sz="4400" kern="0">
                <a:solidFill>
                  <a:srgbClr val="3B3B3B"/>
                </a:solidFill>
                <a:latin typeface="Roboto Mono" pitchFamily="2" charset="0"/>
                <a:ea typeface="Roboto Mono" pitchFamily="2" charset="0"/>
                <a:cs typeface="Times New Roman" panose="02020603050405020304" pitchFamily="18" charset="0"/>
              </a:rPr>
              <a:t>...</a:t>
            </a:r>
            <a:endParaRPr lang="en-US" sz="4400" kern="0">
              <a:solidFill>
                <a:srgbClr val="3B3B3B"/>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simulate </a:t>
            </a:r>
            <a:r>
              <a:rPr lang="en-US" sz="4400" kern="0">
                <a:solidFill>
                  <a:schemeClr val="tx2"/>
                </a:solidFill>
                <a:effectLst/>
                <a:latin typeface="Roboto Mono" pitchFamily="2" charset="0"/>
                <a:ea typeface="Roboto Mono" pitchFamily="2" charset="0"/>
                <a:cs typeface="Times New Roman" panose="02020603050405020304" pitchFamily="18" charset="0"/>
              </a:rPr>
              <a:t>0.00016</a:t>
            </a:r>
            <a:r>
              <a:rPr lang="en-US" sz="4400" kern="0">
                <a:solidFill>
                  <a:srgbClr val="3B3B3B"/>
                </a:solidFill>
                <a:effectLst/>
                <a:latin typeface="Roboto Mono" pitchFamily="2" charset="0"/>
                <a:ea typeface="Roboto Mono" pitchFamily="2" charset="0"/>
                <a:cs typeface="Times New Roman" panose="02020603050405020304" pitchFamily="18" charset="0"/>
              </a:rPr>
              <a:t> s</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b="1" kern="0">
                <a:solidFill>
                  <a:srgbClr val="FF0000"/>
                </a:solidFill>
                <a:effectLst/>
                <a:latin typeface="Roboto Mono" pitchFamily="2" charset="0"/>
                <a:ea typeface="Roboto Mono" pitchFamily="2" charset="0"/>
                <a:cs typeface="Times New Roman" panose="02020603050405020304" pitchFamily="18" charset="0"/>
              </a:rPr>
              <a:t>store</a:t>
            </a:r>
            <a:r>
              <a:rPr lang="en-US" sz="4400" kern="0">
                <a:solidFill>
                  <a:srgbClr val="3B3B3B"/>
                </a:solidFill>
                <a:effectLst/>
                <a:latin typeface="Roboto Mono" pitchFamily="2" charset="0"/>
                <a:ea typeface="Roboto Mono" pitchFamily="2" charset="0"/>
                <a:cs typeface="Times New Roman" panose="02020603050405020304" pitchFamily="18" charset="0"/>
              </a:rPr>
              <a:t> </a:t>
            </a: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simulate </a:t>
            </a:r>
            <a:r>
              <a:rPr lang="en-US" sz="4400" kern="0">
                <a:solidFill>
                  <a:srgbClr val="FF0000"/>
                </a:solidFill>
                <a:effectLst/>
                <a:latin typeface="Roboto Mono" pitchFamily="2" charset="0"/>
                <a:ea typeface="Roboto Mono" pitchFamily="2" charset="0"/>
                <a:cs typeface="Times New Roman" panose="02020603050405020304" pitchFamily="18" charset="0"/>
              </a:rPr>
              <a:t>0.03123</a:t>
            </a:r>
            <a:r>
              <a:rPr lang="en-US" sz="4400" kern="0">
                <a:solidFill>
                  <a:srgbClr val="3B3B3B"/>
                </a:solidFill>
                <a:effectLst/>
                <a:latin typeface="Roboto Mono" pitchFamily="2" charset="0"/>
                <a:ea typeface="Roboto Mono" pitchFamily="2" charset="0"/>
                <a:cs typeface="Times New Roman" panose="02020603050405020304" pitchFamily="18" charset="0"/>
              </a:rPr>
              <a:t> s</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simulate </a:t>
            </a:r>
            <a:r>
              <a:rPr lang="en-US" sz="4400" kern="0">
                <a:solidFill>
                  <a:schemeClr val="tx2"/>
                </a:solidFill>
                <a:effectLst/>
                <a:latin typeface="Roboto Mono" pitchFamily="2" charset="0"/>
                <a:ea typeface="Roboto Mono" pitchFamily="2" charset="0"/>
                <a:cs typeface="Times New Roman" panose="02020603050405020304" pitchFamily="18" charset="0"/>
              </a:rPr>
              <a:t>0.00018</a:t>
            </a:r>
            <a:r>
              <a:rPr lang="en-US" sz="4400" kern="0">
                <a:solidFill>
                  <a:srgbClr val="3B3B3B"/>
                </a:solidFill>
                <a:effectLst/>
                <a:latin typeface="Roboto Mono" pitchFamily="2" charset="0"/>
                <a:ea typeface="Roboto Mono" pitchFamily="2" charset="0"/>
                <a:cs typeface="Times New Roman" panose="02020603050405020304" pitchFamily="18" charset="0"/>
              </a:rPr>
              <a:t> s</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simulate </a:t>
            </a:r>
            <a:r>
              <a:rPr lang="en-US" sz="4400" kern="0">
                <a:solidFill>
                  <a:schemeClr val="tx2"/>
                </a:solidFill>
                <a:effectLst/>
                <a:latin typeface="Roboto Mono" pitchFamily="2" charset="0"/>
                <a:ea typeface="Roboto Mono" pitchFamily="2" charset="0"/>
                <a:cs typeface="Times New Roman" panose="02020603050405020304" pitchFamily="18" charset="0"/>
              </a:rPr>
              <a:t>0.00018</a:t>
            </a:r>
            <a:r>
              <a:rPr lang="en-US" sz="4400" kern="0">
                <a:solidFill>
                  <a:srgbClr val="3B3B3B"/>
                </a:solidFill>
                <a:effectLst/>
                <a:latin typeface="Roboto Mono" pitchFamily="2" charset="0"/>
                <a:ea typeface="Roboto Mono" pitchFamily="2" charset="0"/>
                <a:cs typeface="Times New Roman" panose="02020603050405020304" pitchFamily="18" charset="0"/>
              </a:rPr>
              <a:t> s</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b="1" kern="0">
                <a:solidFill>
                  <a:srgbClr val="FF0000"/>
                </a:solidFill>
                <a:effectLst/>
                <a:latin typeface="Roboto Mono" pitchFamily="2" charset="0"/>
                <a:ea typeface="Roboto Mono" pitchFamily="2" charset="0"/>
                <a:cs typeface="Times New Roman" panose="02020603050405020304" pitchFamily="18" charset="0"/>
              </a:rPr>
              <a:t>store</a:t>
            </a:r>
            <a:endParaRPr lang="en-US" sz="4400" b="1" kern="100">
              <a:solidFill>
                <a:srgbClr val="FF0000"/>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simulate </a:t>
            </a:r>
            <a:r>
              <a:rPr lang="en-US" sz="4400" kern="0">
                <a:solidFill>
                  <a:srgbClr val="FF0000"/>
                </a:solidFill>
                <a:effectLst/>
                <a:latin typeface="Roboto Mono" pitchFamily="2" charset="0"/>
                <a:ea typeface="Roboto Mono" pitchFamily="2" charset="0"/>
                <a:cs typeface="Times New Roman" panose="02020603050405020304" pitchFamily="18" charset="0"/>
              </a:rPr>
              <a:t>0.02954</a:t>
            </a:r>
            <a:r>
              <a:rPr lang="en-US" sz="4400" kern="0">
                <a:solidFill>
                  <a:srgbClr val="3B3B3B"/>
                </a:solidFill>
                <a:effectLst/>
                <a:latin typeface="Roboto Mono" pitchFamily="2" charset="0"/>
                <a:ea typeface="Roboto Mono" pitchFamily="2" charset="0"/>
                <a:cs typeface="Times New Roman" panose="02020603050405020304" pitchFamily="18" charset="0"/>
              </a:rPr>
              <a:t> s</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simulate </a:t>
            </a:r>
            <a:r>
              <a:rPr lang="en-US" sz="4400" kern="0">
                <a:solidFill>
                  <a:schemeClr val="tx2"/>
                </a:solidFill>
                <a:effectLst/>
                <a:latin typeface="Roboto Mono" pitchFamily="2" charset="0"/>
                <a:ea typeface="Roboto Mono" pitchFamily="2" charset="0"/>
                <a:cs typeface="Times New Roman" panose="02020603050405020304" pitchFamily="18" charset="0"/>
              </a:rPr>
              <a:t>0.00016</a:t>
            </a:r>
            <a:r>
              <a:rPr lang="en-US" sz="4400" kern="0">
                <a:solidFill>
                  <a:srgbClr val="3B3B3B"/>
                </a:solidFill>
                <a:effectLst/>
                <a:latin typeface="Roboto Mono" pitchFamily="2" charset="0"/>
                <a:ea typeface="Roboto Mono" pitchFamily="2" charset="0"/>
                <a:cs typeface="Times New Roman" panose="02020603050405020304" pitchFamily="18" charset="0"/>
              </a:rPr>
              <a:t> s</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simulate </a:t>
            </a:r>
            <a:r>
              <a:rPr lang="en-US" sz="4400" kern="0">
                <a:solidFill>
                  <a:schemeClr val="tx2"/>
                </a:solidFill>
                <a:effectLst/>
                <a:latin typeface="Roboto Mono" pitchFamily="2" charset="0"/>
                <a:ea typeface="Roboto Mono" pitchFamily="2" charset="0"/>
                <a:cs typeface="Times New Roman" panose="02020603050405020304" pitchFamily="18" charset="0"/>
              </a:rPr>
              <a:t>0.00016</a:t>
            </a:r>
            <a:r>
              <a:rPr lang="en-US" sz="4400" kern="0">
                <a:solidFill>
                  <a:srgbClr val="3B3B3B"/>
                </a:solidFill>
                <a:effectLst/>
                <a:latin typeface="Roboto Mono" pitchFamily="2" charset="0"/>
                <a:ea typeface="Roboto Mono" pitchFamily="2" charset="0"/>
                <a:cs typeface="Times New Roman" panose="02020603050405020304" pitchFamily="18" charset="0"/>
              </a:rPr>
              <a:t> s</a:t>
            </a:r>
            <a:endParaRPr lang="en-US" sz="4400" kern="100">
              <a:effectLst/>
              <a:latin typeface="Roboto Mono" pitchFamily="2" charset="0"/>
              <a:ea typeface="Roboto Mono" pitchFamily="2" charset="0"/>
              <a:cs typeface="Times New Roman" panose="02020603050405020304" pitchFamily="18" charset="0"/>
            </a:endParaRPr>
          </a:p>
          <a:p>
            <a:pPr algn="ctr">
              <a:lnSpc>
                <a:spcPct val="115000"/>
              </a:lnSpc>
              <a:spcAft>
                <a:spcPts val="800"/>
              </a:spcAft>
            </a:pPr>
            <a:r>
              <a:rPr lang="en-US" sz="4400" kern="0">
                <a:solidFill>
                  <a:srgbClr val="3B3B3B"/>
                </a:solidFill>
                <a:latin typeface="Roboto Mono" pitchFamily="2" charset="0"/>
                <a:ea typeface="Roboto Mono" pitchFamily="2" charset="0"/>
                <a:cs typeface="Times New Roman" panose="02020603050405020304" pitchFamily="18" charset="0"/>
              </a:rPr>
              <a:t>...</a:t>
            </a:r>
            <a:endParaRPr lang="en-US" sz="4400" kern="0">
              <a:solidFill>
                <a:srgbClr val="3B3B3B"/>
              </a:solidFill>
              <a:effectLst/>
              <a:latin typeface="Roboto Mono" pitchFamily="2" charset="0"/>
              <a:ea typeface="Roboto Mono" pitchFamily="2" charset="0"/>
              <a:cs typeface="Times New Roman" panose="02020603050405020304" pitchFamily="18" charset="0"/>
            </a:endParaRPr>
          </a:p>
        </p:txBody>
      </p:sp>
      <p:sp>
        <p:nvSpPr>
          <p:cNvPr id="6" name="TextBox 5">
            <a:extLst>
              <a:ext uri="{FF2B5EF4-FFF2-40B4-BE49-F238E27FC236}">
                <a16:creationId xmlns:a16="http://schemas.microsoft.com/office/drawing/2014/main" id="{80DAB2F9-6722-2AA2-A53D-FD4E63F3BE85}"/>
              </a:ext>
            </a:extLst>
          </p:cNvPr>
          <p:cNvSpPr txBox="1"/>
          <p:nvPr/>
        </p:nvSpPr>
        <p:spPr>
          <a:xfrm>
            <a:off x="1835929" y="8790078"/>
            <a:ext cx="22437186" cy="8894743"/>
          </a:xfrm>
          <a:prstGeom prst="rect">
            <a:avLst/>
          </a:prstGeom>
          <a:noFill/>
        </p:spPr>
        <p:txBody>
          <a:bodyPr wrap="square">
            <a:spAutoFit/>
          </a:bodyPr>
          <a:lstStyle/>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universal_vector</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prev</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dli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init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height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universal_vector</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next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height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p>
          <a:p>
            <a:pPr marL="0" marR="0"/>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AF00DB"/>
                </a:solidFill>
                <a:effectLst/>
                <a:latin typeface="Roboto Mono" pitchFamily="49" charset="0"/>
                <a:ea typeface="Roboto Mono" pitchFamily="49" charset="0"/>
                <a:cs typeface="Times New Roman" panose="02020603050405020304" pitchFamily="18" charset="0"/>
              </a:rPr>
              <a:t>for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write_step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write_step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write_step</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  dli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store</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write_step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height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prev</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for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compute_step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compute_step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compute_step</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    dli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simulate</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height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prev</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next</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001080"/>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prev</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swap</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next</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100">
                <a:effectLst/>
                <a:latin typeface="Roboto Mono" pitchFamily="49" charset="0"/>
                <a:ea typeface="Roboto Mono" pitchFamily="49" charset="0"/>
                <a:cs typeface="Times New Roman" panose="02020603050405020304" pitchFamily="18" charset="0"/>
              </a:rPr>
              <a:t> </a:t>
            </a:r>
          </a:p>
        </p:txBody>
      </p:sp>
      <p:sp>
        <p:nvSpPr>
          <p:cNvPr id="3" name="TextBox 2">
            <a:extLst>
              <a:ext uri="{FF2B5EF4-FFF2-40B4-BE49-F238E27FC236}">
                <a16:creationId xmlns:a16="http://schemas.microsoft.com/office/drawing/2014/main" id="{41056DEA-95BF-71C8-B383-B507CFD7174E}"/>
              </a:ext>
            </a:extLst>
          </p:cNvPr>
          <p:cNvSpPr txBox="1"/>
          <p:nvPr/>
        </p:nvSpPr>
        <p:spPr>
          <a:xfrm>
            <a:off x="10017963" y="18848021"/>
            <a:ext cx="16540072" cy="769441"/>
          </a:xfrm>
          <a:prstGeom prst="rect">
            <a:avLst/>
          </a:prstGeom>
          <a:noFill/>
        </p:spPr>
        <p:txBody>
          <a:bodyPr wrap="square">
            <a:spAutoFit/>
          </a:bodyPr>
          <a:lstStyle/>
          <a:p>
            <a:r>
              <a:rPr lang="en-US" sz="4400">
                <a:solidFill>
                  <a:schemeClr val="accent4"/>
                </a:solidFill>
                <a:latin typeface="Roboto Mono" pitchFamily="49" charset="0"/>
                <a:ea typeface="Roboto Mono" pitchFamily="49" charset="0"/>
              </a:rPr>
              <a:t>01.06-Memory-Spaces/01.06.02-Exercise-Copy.ipynb</a:t>
            </a:r>
          </a:p>
        </p:txBody>
      </p:sp>
    </p:spTree>
    <p:extLst>
      <p:ext uri="{BB962C8B-B14F-4D97-AF65-F5344CB8AC3E}">
        <p14:creationId xmlns:p14="http://schemas.microsoft.com/office/powerpoint/2010/main" val="11964160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D6ED7-7545-D01C-0275-C57376A3BDF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6166B80-DC8B-BB0A-0591-B631C04D9CFF}"/>
              </a:ext>
            </a:extLst>
          </p:cNvPr>
          <p:cNvSpPr>
            <a:spLocks noGrp="1"/>
          </p:cNvSpPr>
          <p:nvPr>
            <p:ph type="title"/>
          </p:nvPr>
        </p:nvSpPr>
        <p:spPr/>
        <p:txBody>
          <a:bodyPr/>
          <a:lstStyle/>
          <a:p>
            <a:r>
              <a:rPr lang="en-US"/>
              <a:t>Exercise: Use Explicit Memory Spaces</a:t>
            </a:r>
            <a:endParaRPr lang="en-US">
              <a:solidFill>
                <a:srgbClr val="FF0000"/>
              </a:solidFill>
            </a:endParaRPr>
          </a:p>
        </p:txBody>
      </p:sp>
      <p:sp>
        <p:nvSpPr>
          <p:cNvPr id="2" name="Text Placeholder 1">
            <a:extLst>
              <a:ext uri="{FF2B5EF4-FFF2-40B4-BE49-F238E27FC236}">
                <a16:creationId xmlns:a16="http://schemas.microsoft.com/office/drawing/2014/main" id="{68712786-69E7-F336-5772-CDF44EF4DEA5}"/>
              </a:ext>
            </a:extLst>
          </p:cNvPr>
          <p:cNvSpPr>
            <a:spLocks noGrp="1"/>
          </p:cNvSpPr>
          <p:nvPr>
            <p:ph type="body" sz="quarter" idx="10"/>
          </p:nvPr>
        </p:nvSpPr>
        <p:spPr/>
        <p:txBody>
          <a:bodyPr/>
          <a:lstStyle/>
          <a:p>
            <a:r>
              <a:rPr lang="en-US"/>
              <a:t>Solution</a:t>
            </a:r>
          </a:p>
        </p:txBody>
      </p:sp>
      <p:sp>
        <p:nvSpPr>
          <p:cNvPr id="3" name="TextBox 2">
            <a:extLst>
              <a:ext uri="{FF2B5EF4-FFF2-40B4-BE49-F238E27FC236}">
                <a16:creationId xmlns:a16="http://schemas.microsoft.com/office/drawing/2014/main" id="{A9698F63-F79E-1DFB-BE3F-616B30722302}"/>
              </a:ext>
            </a:extLst>
          </p:cNvPr>
          <p:cNvSpPr txBox="1"/>
          <p:nvPr/>
        </p:nvSpPr>
        <p:spPr>
          <a:xfrm>
            <a:off x="1835929" y="8790078"/>
            <a:ext cx="22674451" cy="10248960"/>
          </a:xfrm>
          <a:prstGeom prst="rect">
            <a:avLst/>
          </a:prstGeom>
          <a:noFill/>
        </p:spPr>
        <p:txBody>
          <a:bodyPr wrap="square">
            <a:spAutoFit/>
          </a:bodyPr>
          <a:lstStyle/>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device_vector</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d_prev</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dli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init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height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device_vector</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d_next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height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host_vector</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h_prev</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height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for (int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write_step</a:t>
            </a:r>
            <a:r>
              <a:rPr lang="en-US" sz="4400" kern="0">
                <a:solidFill>
                  <a:schemeClr val="accent5"/>
                </a:solidFill>
                <a:effectLst/>
                <a:latin typeface="Roboto Mono" pitchFamily="49" charset="0"/>
                <a:ea typeface="Roboto Mono" pitchFamily="49" charset="0"/>
                <a:cs typeface="Times New Roman" panose="02020603050405020304" pitchFamily="18" charset="0"/>
              </a:rPr>
              <a:t> = 0; </a:t>
            </a:r>
            <a:r>
              <a:rPr lang="en-US" sz="4400" kern="0" err="1">
                <a:solidFill>
                  <a:schemeClr val="accent5"/>
                </a:solidFill>
                <a:effectLst/>
                <a:latin typeface="Roboto Mono" pitchFamily="49" charset="0"/>
                <a:ea typeface="Roboto Mono" pitchFamily="49" charset="0"/>
                <a:cs typeface="Times New Roman" panose="02020603050405020304" pitchFamily="18" charset="0"/>
              </a:rPr>
              <a:t>write_step</a:t>
            </a:r>
            <a:r>
              <a:rPr lang="en-US" sz="4400" kern="0">
                <a:solidFill>
                  <a:schemeClr val="accent5"/>
                </a:solidFill>
                <a:effectLst/>
                <a:latin typeface="Roboto Mono" pitchFamily="49" charset="0"/>
                <a:ea typeface="Roboto Mono" pitchFamily="49" charset="0"/>
                <a:cs typeface="Times New Roman" panose="02020603050405020304" pitchFamily="18" charset="0"/>
              </a:rPr>
              <a:t> &lt; 3; </a:t>
            </a:r>
            <a:r>
              <a:rPr lang="en-US" sz="4400" kern="0" err="1">
                <a:solidFill>
                  <a:schemeClr val="accent5"/>
                </a:solidFill>
                <a:effectLst/>
                <a:latin typeface="Roboto Mono" pitchFamily="49" charset="0"/>
                <a:ea typeface="Roboto Mono" pitchFamily="49" charset="0"/>
                <a:cs typeface="Times New Roman" panose="02020603050405020304" pitchFamily="18" charset="0"/>
              </a:rPr>
              <a:t>write_step</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  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copy</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d_prev</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begin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d_prev</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end</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h_prev</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begin</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dli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store</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write_step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height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h_prev</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for (int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compute_step</a:t>
            </a:r>
            <a:r>
              <a:rPr lang="en-US" sz="4400" kern="0">
                <a:solidFill>
                  <a:schemeClr val="accent5"/>
                </a:solidFill>
                <a:effectLst/>
                <a:latin typeface="Roboto Mono" pitchFamily="49" charset="0"/>
                <a:ea typeface="Roboto Mono" pitchFamily="49" charset="0"/>
                <a:cs typeface="Times New Roman" panose="02020603050405020304" pitchFamily="18" charset="0"/>
              </a:rPr>
              <a:t> = 0; </a:t>
            </a:r>
            <a:r>
              <a:rPr lang="en-US" sz="4400" kern="0" err="1">
                <a:solidFill>
                  <a:schemeClr val="accent5"/>
                </a:solidFill>
                <a:effectLst/>
                <a:latin typeface="Roboto Mono" pitchFamily="49" charset="0"/>
                <a:ea typeface="Roboto Mono" pitchFamily="49" charset="0"/>
                <a:cs typeface="Times New Roman" panose="02020603050405020304" pitchFamily="18" charset="0"/>
              </a:rPr>
              <a:t>compute_step</a:t>
            </a:r>
            <a:r>
              <a:rPr lang="en-US" sz="4400" kern="0">
                <a:solidFill>
                  <a:schemeClr val="accent5"/>
                </a:solidFill>
                <a:effectLst/>
                <a:latin typeface="Roboto Mono" pitchFamily="49" charset="0"/>
                <a:ea typeface="Roboto Mono" pitchFamily="49" charset="0"/>
                <a:cs typeface="Times New Roman" panose="02020603050405020304" pitchFamily="18" charset="0"/>
              </a:rPr>
              <a:t> &lt; 3; </a:t>
            </a:r>
            <a:r>
              <a:rPr lang="en-US" sz="4400" kern="0" err="1">
                <a:solidFill>
                  <a:schemeClr val="accent5"/>
                </a:solidFill>
                <a:effectLst/>
                <a:latin typeface="Roboto Mono" pitchFamily="49" charset="0"/>
                <a:ea typeface="Roboto Mono" pitchFamily="49" charset="0"/>
                <a:cs typeface="Times New Roman" panose="02020603050405020304" pitchFamily="18" charset="0"/>
              </a:rPr>
              <a:t>compute_step</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p>
          <a:p>
            <a:pPr marL="0" marR="0"/>
            <a:r>
              <a:rPr lang="en-US" sz="4400" kern="0">
                <a:solidFill>
                  <a:schemeClr val="accent5"/>
                </a:solidFill>
                <a:latin typeface="Roboto Mono" pitchFamily="49" charset="0"/>
                <a:ea typeface="Roboto Mono" pitchFamily="49" charset="0"/>
                <a:cs typeface="Times New Roman" panose="02020603050405020304" pitchFamily="18" charset="0"/>
              </a:rPr>
              <a:t>  </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dli::simulate(height, width, </a:t>
            </a:r>
            <a:r>
              <a:rPr lang="en-US" sz="4400" kern="0" err="1">
                <a:solidFill>
                  <a:schemeClr val="accent5"/>
                </a:solidFill>
                <a:effectLst/>
                <a:latin typeface="Roboto Mono" pitchFamily="49" charset="0"/>
                <a:ea typeface="Roboto Mono" pitchFamily="49" charset="0"/>
                <a:cs typeface="Times New Roman" panose="02020603050405020304" pitchFamily="18" charset="0"/>
              </a:rPr>
              <a:t>d_prev</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d_next</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d_prev.swap</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4400" kern="0" err="1">
                <a:solidFill>
                  <a:schemeClr val="accent5"/>
                </a:solidFill>
                <a:effectLst/>
                <a:latin typeface="Roboto Mono" pitchFamily="49" charset="0"/>
                <a:ea typeface="Roboto Mono" pitchFamily="49" charset="0"/>
                <a:cs typeface="Times New Roman" panose="02020603050405020304" pitchFamily="18" charset="0"/>
              </a:rPr>
              <a:t>d_next</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4400" kern="100">
                <a:solidFill>
                  <a:schemeClr val="accent5"/>
                </a:solidFill>
                <a:effectLst/>
                <a:latin typeface="Roboto Mono" pitchFamily="49" charset="0"/>
                <a:ea typeface="Roboto Mono" pitchFamily="49" charset="0"/>
                <a:cs typeface="Times New Roman" panose="02020603050405020304" pitchFamily="18" charset="0"/>
              </a:rPr>
              <a:t> </a:t>
            </a:r>
          </a:p>
        </p:txBody>
      </p:sp>
      <p:sp>
        <p:nvSpPr>
          <p:cNvPr id="6" name="TextBox 5">
            <a:extLst>
              <a:ext uri="{FF2B5EF4-FFF2-40B4-BE49-F238E27FC236}">
                <a16:creationId xmlns:a16="http://schemas.microsoft.com/office/drawing/2014/main" id="{1388F12B-EF6E-AF26-E5A0-644A47F357C4}"/>
              </a:ext>
            </a:extLst>
          </p:cNvPr>
          <p:cNvSpPr txBox="1"/>
          <p:nvPr/>
        </p:nvSpPr>
        <p:spPr>
          <a:xfrm>
            <a:off x="27700357" y="8084852"/>
            <a:ext cx="6361043" cy="9628085"/>
          </a:xfrm>
          <a:prstGeom prst="rect">
            <a:avLst/>
          </a:prstGeom>
          <a:noFill/>
        </p:spPr>
        <p:txBody>
          <a:bodyPr wrap="square">
            <a:spAutoFit/>
          </a:bodyPr>
          <a:lstStyle/>
          <a:p>
            <a:pPr marL="0" marR="0" algn="ctr">
              <a:lnSpc>
                <a:spcPct val="115000"/>
              </a:lnSpc>
              <a:spcAft>
                <a:spcPts val="800"/>
              </a:spcAft>
            </a:pPr>
            <a:r>
              <a:rPr lang="en-US" sz="4400" kern="0">
                <a:solidFill>
                  <a:srgbClr val="3B3B3B"/>
                </a:solidFill>
                <a:latin typeface="Roboto Mono" pitchFamily="2" charset="0"/>
                <a:ea typeface="Roboto Mono" pitchFamily="2" charset="0"/>
                <a:cs typeface="Times New Roman" panose="02020603050405020304" pitchFamily="18" charset="0"/>
              </a:rPr>
              <a:t>...</a:t>
            </a:r>
            <a:endParaRPr lang="en-US" sz="4400" kern="0">
              <a:solidFill>
                <a:srgbClr val="3B3B3B"/>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simulate </a:t>
            </a:r>
            <a:r>
              <a:rPr lang="en-US" sz="4400" kern="0">
                <a:solidFill>
                  <a:schemeClr val="tx2"/>
                </a:solidFill>
                <a:effectLst/>
                <a:latin typeface="Roboto Mono" pitchFamily="2" charset="0"/>
                <a:ea typeface="Roboto Mono" pitchFamily="2" charset="0"/>
                <a:cs typeface="Times New Roman" panose="02020603050405020304" pitchFamily="18" charset="0"/>
              </a:rPr>
              <a:t>0.00019</a:t>
            </a:r>
            <a:r>
              <a:rPr lang="en-US" sz="4400" kern="0">
                <a:solidFill>
                  <a:srgbClr val="3B3B3B"/>
                </a:solidFill>
                <a:effectLst/>
                <a:latin typeface="Roboto Mono" pitchFamily="2" charset="0"/>
                <a:ea typeface="Roboto Mono" pitchFamily="2" charset="0"/>
                <a:cs typeface="Times New Roman" panose="02020603050405020304" pitchFamily="18" charset="0"/>
              </a:rPr>
              <a:t> s</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b="1" kern="0">
                <a:solidFill>
                  <a:srgbClr val="FF0000"/>
                </a:solidFill>
                <a:effectLst/>
                <a:latin typeface="Roboto Mono" pitchFamily="2" charset="0"/>
                <a:ea typeface="Roboto Mono" pitchFamily="2" charset="0"/>
                <a:cs typeface="Times New Roman" panose="02020603050405020304" pitchFamily="18" charset="0"/>
              </a:rPr>
              <a:t>store</a:t>
            </a:r>
            <a:endParaRPr lang="en-US" sz="4400" b="1" kern="100">
              <a:solidFill>
                <a:srgbClr val="FF0000"/>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simulate </a:t>
            </a:r>
            <a:r>
              <a:rPr lang="en-US" sz="4400" kern="0">
                <a:solidFill>
                  <a:schemeClr val="tx2"/>
                </a:solidFill>
                <a:effectLst/>
                <a:latin typeface="Roboto Mono" pitchFamily="2" charset="0"/>
                <a:ea typeface="Roboto Mono" pitchFamily="2" charset="0"/>
                <a:cs typeface="Times New Roman" panose="02020603050405020304" pitchFamily="18" charset="0"/>
              </a:rPr>
              <a:t>0.00018</a:t>
            </a:r>
            <a:r>
              <a:rPr lang="en-US" sz="4400" kern="0">
                <a:solidFill>
                  <a:srgbClr val="3B3B3B"/>
                </a:solidFill>
                <a:effectLst/>
                <a:latin typeface="Roboto Mono" pitchFamily="2" charset="0"/>
                <a:ea typeface="Roboto Mono" pitchFamily="2" charset="0"/>
                <a:cs typeface="Times New Roman" panose="02020603050405020304" pitchFamily="18" charset="0"/>
              </a:rPr>
              <a:t> s</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simulate </a:t>
            </a:r>
            <a:r>
              <a:rPr lang="en-US" sz="4400" kern="0">
                <a:solidFill>
                  <a:schemeClr val="tx2"/>
                </a:solidFill>
                <a:effectLst/>
                <a:latin typeface="Roboto Mono" pitchFamily="2" charset="0"/>
                <a:ea typeface="Roboto Mono" pitchFamily="2" charset="0"/>
                <a:cs typeface="Times New Roman" panose="02020603050405020304" pitchFamily="18" charset="0"/>
              </a:rPr>
              <a:t>0.00017</a:t>
            </a:r>
            <a:r>
              <a:rPr lang="en-US" sz="4400" kern="0">
                <a:solidFill>
                  <a:srgbClr val="3B3B3B"/>
                </a:solidFill>
                <a:effectLst/>
                <a:latin typeface="Roboto Mono" pitchFamily="2" charset="0"/>
                <a:ea typeface="Roboto Mono" pitchFamily="2" charset="0"/>
                <a:cs typeface="Times New Roman" panose="02020603050405020304" pitchFamily="18" charset="0"/>
              </a:rPr>
              <a:t> s</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simulate </a:t>
            </a:r>
            <a:r>
              <a:rPr lang="en-US" sz="4400" kern="0">
                <a:solidFill>
                  <a:schemeClr val="tx2"/>
                </a:solidFill>
                <a:effectLst/>
                <a:latin typeface="Roboto Mono" pitchFamily="2" charset="0"/>
                <a:ea typeface="Roboto Mono" pitchFamily="2" charset="0"/>
                <a:cs typeface="Times New Roman" panose="02020603050405020304" pitchFamily="18" charset="0"/>
              </a:rPr>
              <a:t>0.00017</a:t>
            </a:r>
            <a:r>
              <a:rPr lang="en-US" sz="4400" kern="0">
                <a:solidFill>
                  <a:srgbClr val="3B3B3B"/>
                </a:solidFill>
                <a:effectLst/>
                <a:latin typeface="Roboto Mono" pitchFamily="2" charset="0"/>
                <a:ea typeface="Roboto Mono" pitchFamily="2" charset="0"/>
                <a:cs typeface="Times New Roman" panose="02020603050405020304" pitchFamily="18" charset="0"/>
              </a:rPr>
              <a:t> s</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b="1" kern="0">
                <a:solidFill>
                  <a:srgbClr val="FF0000"/>
                </a:solidFill>
                <a:effectLst/>
                <a:latin typeface="Roboto Mono" pitchFamily="2" charset="0"/>
                <a:ea typeface="Roboto Mono" pitchFamily="2" charset="0"/>
                <a:cs typeface="Times New Roman" panose="02020603050405020304" pitchFamily="18" charset="0"/>
              </a:rPr>
              <a:t>store</a:t>
            </a:r>
            <a:endParaRPr lang="en-US" sz="4400" b="1" kern="100">
              <a:solidFill>
                <a:srgbClr val="FF0000"/>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simulate </a:t>
            </a:r>
            <a:r>
              <a:rPr lang="en-US" sz="4400" kern="0">
                <a:solidFill>
                  <a:schemeClr val="tx2"/>
                </a:solidFill>
                <a:effectLst/>
                <a:latin typeface="Roboto Mono" pitchFamily="2" charset="0"/>
                <a:ea typeface="Roboto Mono" pitchFamily="2" charset="0"/>
                <a:cs typeface="Times New Roman" panose="02020603050405020304" pitchFamily="18" charset="0"/>
              </a:rPr>
              <a:t>0.00024</a:t>
            </a:r>
            <a:r>
              <a:rPr lang="en-US" sz="4400" kern="0">
                <a:solidFill>
                  <a:srgbClr val="3B3B3B"/>
                </a:solidFill>
                <a:effectLst/>
                <a:latin typeface="Roboto Mono" pitchFamily="2" charset="0"/>
                <a:ea typeface="Roboto Mono" pitchFamily="2" charset="0"/>
                <a:cs typeface="Times New Roman" panose="02020603050405020304" pitchFamily="18" charset="0"/>
              </a:rPr>
              <a:t> s</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simulate </a:t>
            </a:r>
            <a:r>
              <a:rPr lang="en-US" sz="4400" kern="0">
                <a:solidFill>
                  <a:schemeClr val="tx2"/>
                </a:solidFill>
                <a:effectLst/>
                <a:latin typeface="Roboto Mono" pitchFamily="2" charset="0"/>
                <a:ea typeface="Roboto Mono" pitchFamily="2" charset="0"/>
                <a:cs typeface="Times New Roman" panose="02020603050405020304" pitchFamily="18" charset="0"/>
              </a:rPr>
              <a:t>0.00016</a:t>
            </a:r>
            <a:r>
              <a:rPr lang="en-US" sz="4400" kern="0">
                <a:solidFill>
                  <a:srgbClr val="3B3B3B"/>
                </a:solidFill>
                <a:effectLst/>
                <a:latin typeface="Roboto Mono" pitchFamily="2" charset="0"/>
                <a:ea typeface="Roboto Mono" pitchFamily="2" charset="0"/>
                <a:cs typeface="Times New Roman" panose="02020603050405020304" pitchFamily="18" charset="0"/>
              </a:rPr>
              <a:t> s</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simulate </a:t>
            </a:r>
            <a:r>
              <a:rPr lang="en-US" sz="4400" kern="0">
                <a:solidFill>
                  <a:schemeClr val="tx2"/>
                </a:solidFill>
                <a:effectLst/>
                <a:latin typeface="Roboto Mono" pitchFamily="2" charset="0"/>
                <a:ea typeface="Roboto Mono" pitchFamily="2" charset="0"/>
                <a:cs typeface="Times New Roman" panose="02020603050405020304" pitchFamily="18" charset="0"/>
              </a:rPr>
              <a:t>0.00016</a:t>
            </a:r>
            <a:r>
              <a:rPr lang="en-US" sz="4400" kern="0">
                <a:solidFill>
                  <a:srgbClr val="3B3B3B"/>
                </a:solidFill>
                <a:effectLst/>
                <a:latin typeface="Roboto Mono" pitchFamily="2" charset="0"/>
                <a:ea typeface="Roboto Mono" pitchFamily="2" charset="0"/>
                <a:cs typeface="Times New Roman" panose="02020603050405020304" pitchFamily="18" charset="0"/>
              </a:rPr>
              <a:t> s</a:t>
            </a:r>
            <a:endParaRPr lang="en-US" sz="4400" kern="100">
              <a:effectLst/>
              <a:latin typeface="Roboto Mono" pitchFamily="2" charset="0"/>
              <a:ea typeface="Roboto Mono" pitchFamily="2" charset="0"/>
              <a:cs typeface="Times New Roman" panose="02020603050405020304" pitchFamily="18" charset="0"/>
            </a:endParaRPr>
          </a:p>
          <a:p>
            <a:pPr algn="ctr">
              <a:lnSpc>
                <a:spcPct val="115000"/>
              </a:lnSpc>
              <a:spcAft>
                <a:spcPts val="800"/>
              </a:spcAft>
            </a:pPr>
            <a:r>
              <a:rPr lang="en-US" sz="4400" kern="0">
                <a:solidFill>
                  <a:srgbClr val="3B3B3B"/>
                </a:solidFill>
                <a:latin typeface="Roboto Mono" pitchFamily="2" charset="0"/>
                <a:ea typeface="Roboto Mono" pitchFamily="2" charset="0"/>
                <a:cs typeface="Times New Roman" panose="02020603050405020304" pitchFamily="18" charset="0"/>
              </a:rPr>
              <a:t>...</a:t>
            </a:r>
            <a:endParaRPr lang="en-US" sz="4400" kern="0">
              <a:solidFill>
                <a:srgbClr val="3B3B3B"/>
              </a:solidFill>
              <a:effectLst/>
              <a:latin typeface="Roboto Mono" pitchFamily="2" charset="0"/>
              <a:ea typeface="Roboto Mono" pitchFamily="2" charset="0"/>
              <a:cs typeface="Times New Roman" panose="02020603050405020304" pitchFamily="18" charset="0"/>
            </a:endParaRPr>
          </a:p>
        </p:txBody>
      </p:sp>
      <p:sp>
        <p:nvSpPr>
          <p:cNvPr id="13" name="Subtitle 9">
            <a:extLst>
              <a:ext uri="{FF2B5EF4-FFF2-40B4-BE49-F238E27FC236}">
                <a16:creationId xmlns:a16="http://schemas.microsoft.com/office/drawing/2014/main" id="{3D10C91F-736C-7B0A-1EDF-99A50934A529}"/>
              </a:ext>
            </a:extLst>
          </p:cNvPr>
          <p:cNvSpPr txBox="1">
            <a:spLocks/>
          </p:cNvSpPr>
          <p:nvPr/>
        </p:nvSpPr>
        <p:spPr>
          <a:xfrm>
            <a:off x="10382190" y="5743656"/>
            <a:ext cx="18074847" cy="1198109"/>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NVIDIA Sans" panose="020B0503020203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NVIDIA Sans" panose="020B0503020203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NVIDIA Sans" panose="020B0503020203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NVIDIA Sans" panose="020B0503020203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NVIDIA Sans" panose="020B0503020203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r>
              <a:rPr lang="en-US" sz="4800"/>
              <a:t>All compute steps now take the same time to run</a:t>
            </a:r>
          </a:p>
        </p:txBody>
      </p:sp>
    </p:spTree>
    <p:extLst>
      <p:ext uri="{BB962C8B-B14F-4D97-AF65-F5344CB8AC3E}">
        <p14:creationId xmlns:p14="http://schemas.microsoft.com/office/powerpoint/2010/main" val="1593790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16DBEA-705C-6527-EF6D-22C48E0ED43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90EEE9F-E2A4-92E1-9E37-EE452147DDEB}"/>
              </a:ext>
            </a:extLst>
          </p:cNvPr>
          <p:cNvSpPr>
            <a:spLocks noGrp="1"/>
          </p:cNvSpPr>
          <p:nvPr>
            <p:ph type="title"/>
          </p:nvPr>
        </p:nvSpPr>
        <p:spPr/>
        <p:txBody>
          <a:bodyPr/>
          <a:lstStyle/>
          <a:p>
            <a:r>
              <a:rPr lang="en-US"/>
              <a:t>Takeaways</a:t>
            </a:r>
          </a:p>
        </p:txBody>
      </p:sp>
      <p:sp>
        <p:nvSpPr>
          <p:cNvPr id="6" name="Subtitle 9">
            <a:extLst>
              <a:ext uri="{FF2B5EF4-FFF2-40B4-BE49-F238E27FC236}">
                <a16:creationId xmlns:a16="http://schemas.microsoft.com/office/drawing/2014/main" id="{E269DB7A-1DD2-707F-326B-63C2B178DE83}"/>
              </a:ext>
            </a:extLst>
          </p:cNvPr>
          <p:cNvSpPr txBox="1">
            <a:spLocks/>
          </p:cNvSpPr>
          <p:nvPr/>
        </p:nvSpPr>
        <p:spPr>
          <a:xfrm>
            <a:off x="2343976" y="4841184"/>
            <a:ext cx="18074847" cy="13830300"/>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NVIDIA Sans" panose="020B0503020203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NVIDIA Sans" panose="020B0503020203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NVIDIA Sans" panose="020B0503020203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NVIDIA Sans" panose="020B0503020203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NVIDIA Sans" panose="020B0503020203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buFont typeface="NVIDIA Sans" panose="020B0503020203020204" pitchFamily="34" charset="0"/>
              <a:buNone/>
            </a:pPr>
            <a:r>
              <a:rPr lang="en-US" sz="4800"/>
              <a:t>Use NVCC compiler</a:t>
            </a:r>
          </a:p>
          <a:p>
            <a:pPr marL="0" indent="0">
              <a:buFont typeface="NVIDIA Sans" panose="020B0503020203020204" pitchFamily="34" charset="0"/>
              <a:buNone/>
            </a:pPr>
            <a:endParaRPr lang="en-US" sz="4800"/>
          </a:p>
        </p:txBody>
      </p:sp>
      <p:pic>
        <p:nvPicPr>
          <p:cNvPr id="2" name="Picture 1" descr="A diagram of a computer program&#10;&#10;AI-generated content may be incorrect.">
            <a:extLst>
              <a:ext uri="{FF2B5EF4-FFF2-40B4-BE49-F238E27FC236}">
                <a16:creationId xmlns:a16="http://schemas.microsoft.com/office/drawing/2014/main" id="{251FF412-60EC-12B3-8102-EFFB05B9BE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21501" y="6183085"/>
            <a:ext cx="18932997" cy="10208187"/>
          </a:xfrm>
          <a:prstGeom prst="rect">
            <a:avLst/>
          </a:prstGeom>
        </p:spPr>
      </p:pic>
    </p:spTree>
    <p:extLst>
      <p:ext uri="{BB962C8B-B14F-4D97-AF65-F5344CB8AC3E}">
        <p14:creationId xmlns:p14="http://schemas.microsoft.com/office/powerpoint/2010/main" val="100634771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C2DE5E-E673-2322-5EE5-1B85916F499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174FC86-995F-C9D1-BF38-C14DD4842F18}"/>
              </a:ext>
            </a:extLst>
          </p:cNvPr>
          <p:cNvSpPr>
            <a:spLocks noGrp="1"/>
          </p:cNvSpPr>
          <p:nvPr>
            <p:ph type="title"/>
          </p:nvPr>
        </p:nvSpPr>
        <p:spPr/>
        <p:txBody>
          <a:bodyPr/>
          <a:lstStyle/>
          <a:p>
            <a:r>
              <a:rPr lang="en-US"/>
              <a:t>Takeaways</a:t>
            </a:r>
          </a:p>
        </p:txBody>
      </p:sp>
      <p:sp>
        <p:nvSpPr>
          <p:cNvPr id="6" name="Subtitle 9">
            <a:extLst>
              <a:ext uri="{FF2B5EF4-FFF2-40B4-BE49-F238E27FC236}">
                <a16:creationId xmlns:a16="http://schemas.microsoft.com/office/drawing/2014/main" id="{A2A8A6B4-573C-CFBC-4DDD-24D2EE4E476F}"/>
              </a:ext>
            </a:extLst>
          </p:cNvPr>
          <p:cNvSpPr txBox="1">
            <a:spLocks/>
          </p:cNvSpPr>
          <p:nvPr/>
        </p:nvSpPr>
        <p:spPr>
          <a:xfrm>
            <a:off x="2343976" y="4841184"/>
            <a:ext cx="18074847" cy="13830300"/>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NVIDIA Sans" panose="020B0503020203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NVIDIA Sans" panose="020B0503020203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NVIDIA Sans" panose="020B0503020203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NVIDIA Sans" panose="020B0503020203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NVIDIA Sans" panose="020B0503020203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buFont typeface="NVIDIA Sans" panose="020B0503020203020204" pitchFamily="34" charset="0"/>
              <a:buNone/>
            </a:pPr>
            <a:r>
              <a:rPr lang="en-US" sz="4800">
                <a:solidFill>
                  <a:schemeClr val="accent5"/>
                </a:solidFill>
              </a:rPr>
              <a:t>Use NVCC compiler</a:t>
            </a:r>
          </a:p>
          <a:p>
            <a:pPr marL="0" indent="0">
              <a:buFont typeface="NVIDIA Sans" panose="020B0503020203020204" pitchFamily="34" charset="0"/>
              <a:buNone/>
            </a:pPr>
            <a:endParaRPr lang="en-US" sz="4800"/>
          </a:p>
          <a:p>
            <a:pPr marL="0" indent="0">
              <a:buFont typeface="NVIDIA Sans" panose="020B0503020203020204" pitchFamily="34" charset="0"/>
              <a:buNone/>
            </a:pPr>
            <a:r>
              <a:rPr lang="en-US" sz="4800"/>
              <a:t>Use accelerated libraries as much as possible:</a:t>
            </a:r>
          </a:p>
          <a:p>
            <a:r>
              <a:rPr lang="en-US" sz="4800">
                <a:solidFill>
                  <a:schemeClr val="tx2"/>
                </a:solidFill>
              </a:rPr>
              <a:t>Thrust</a:t>
            </a:r>
            <a:r>
              <a:rPr lang="en-US" sz="4800"/>
              <a:t> for general-purpose parallel algorithms</a:t>
            </a:r>
          </a:p>
          <a:p>
            <a:r>
              <a:rPr lang="en-US" sz="4800" err="1">
                <a:solidFill>
                  <a:schemeClr val="tx2"/>
                </a:solidFill>
              </a:rPr>
              <a:t>cuSPARSE</a:t>
            </a:r>
            <a:r>
              <a:rPr lang="en-US" sz="4800"/>
              <a:t> for linear algebra </a:t>
            </a:r>
          </a:p>
          <a:p>
            <a:r>
              <a:rPr lang="en-US" sz="4800" err="1">
                <a:solidFill>
                  <a:schemeClr val="tx2"/>
                </a:solidFill>
              </a:rPr>
              <a:t>MatX</a:t>
            </a:r>
            <a:r>
              <a:rPr lang="en-US" sz="4800"/>
              <a:t> for array-based numerical computing</a:t>
            </a:r>
          </a:p>
          <a:p>
            <a:r>
              <a:rPr lang="en-US" sz="4800"/>
              <a:t>etc. </a:t>
            </a:r>
          </a:p>
        </p:txBody>
      </p:sp>
      <p:pic>
        <p:nvPicPr>
          <p:cNvPr id="5" name="Picture 4" descr="A computer screen shot of a computer application&#10;&#10;Description automatically generated">
            <a:extLst>
              <a:ext uri="{FF2B5EF4-FFF2-40B4-BE49-F238E27FC236}">
                <a16:creationId xmlns:a16="http://schemas.microsoft.com/office/drawing/2014/main" id="{15DED329-7C92-E384-0407-F550BB7EC7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45574" y="5399763"/>
            <a:ext cx="17920604" cy="7973541"/>
          </a:xfrm>
          <a:prstGeom prst="rect">
            <a:avLst/>
          </a:prstGeom>
        </p:spPr>
      </p:pic>
    </p:spTree>
    <p:extLst>
      <p:ext uri="{BB962C8B-B14F-4D97-AF65-F5344CB8AC3E}">
        <p14:creationId xmlns:p14="http://schemas.microsoft.com/office/powerpoint/2010/main" val="3493654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8824F-8536-7166-E8C3-AC737F4620A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17AD780-ACD7-1D26-2917-B1723CE4E241}"/>
              </a:ext>
            </a:extLst>
          </p:cNvPr>
          <p:cNvSpPr>
            <a:spLocks noGrp="1"/>
          </p:cNvSpPr>
          <p:nvPr>
            <p:ph type="title"/>
          </p:nvPr>
        </p:nvSpPr>
        <p:spPr/>
        <p:txBody>
          <a:bodyPr/>
          <a:lstStyle/>
          <a:p>
            <a:r>
              <a:rPr lang="en-US"/>
              <a:t>Takeaways</a:t>
            </a:r>
          </a:p>
        </p:txBody>
      </p:sp>
      <p:sp>
        <p:nvSpPr>
          <p:cNvPr id="6" name="Subtitle 9">
            <a:extLst>
              <a:ext uri="{FF2B5EF4-FFF2-40B4-BE49-F238E27FC236}">
                <a16:creationId xmlns:a16="http://schemas.microsoft.com/office/drawing/2014/main" id="{C53446B9-4307-49B2-4EE7-0DD52A630641}"/>
              </a:ext>
            </a:extLst>
          </p:cNvPr>
          <p:cNvSpPr txBox="1">
            <a:spLocks/>
          </p:cNvSpPr>
          <p:nvPr/>
        </p:nvSpPr>
        <p:spPr>
          <a:xfrm>
            <a:off x="2343976" y="4841184"/>
            <a:ext cx="18074847" cy="13830300"/>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NVIDIA Sans" panose="020B0503020203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NVIDIA Sans" panose="020B0503020203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NVIDIA Sans" panose="020B0503020203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NVIDIA Sans" panose="020B0503020203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NVIDIA Sans" panose="020B0503020203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buFont typeface="NVIDIA Sans" panose="020B0503020203020204" pitchFamily="34" charset="0"/>
              <a:buNone/>
            </a:pPr>
            <a:r>
              <a:rPr lang="en-US" sz="4800">
                <a:solidFill>
                  <a:schemeClr val="accent5"/>
                </a:solidFill>
              </a:rPr>
              <a:t>Use NVCC compiler</a:t>
            </a:r>
          </a:p>
          <a:p>
            <a:pPr marL="0" indent="0">
              <a:buFont typeface="NVIDIA Sans" panose="020B0503020203020204" pitchFamily="34" charset="0"/>
              <a:buNone/>
            </a:pPr>
            <a:endParaRPr lang="en-US" sz="4800">
              <a:solidFill>
                <a:schemeClr val="accent5"/>
              </a:solidFill>
            </a:endParaRPr>
          </a:p>
          <a:p>
            <a:pPr marL="0" indent="0">
              <a:buFont typeface="NVIDIA Sans" panose="020B0503020203020204" pitchFamily="34" charset="0"/>
              <a:buNone/>
            </a:pPr>
            <a:r>
              <a:rPr lang="en-US" sz="4800">
                <a:solidFill>
                  <a:schemeClr val="accent5"/>
                </a:solidFill>
              </a:rPr>
              <a:t>Use accelerated libraries as much as possible:</a:t>
            </a:r>
          </a:p>
          <a:p>
            <a:r>
              <a:rPr lang="en-US" sz="4800">
                <a:solidFill>
                  <a:schemeClr val="accent5"/>
                </a:solidFill>
              </a:rPr>
              <a:t>Thrust for general-purpose parallel algorithms</a:t>
            </a:r>
          </a:p>
          <a:p>
            <a:r>
              <a:rPr lang="en-US" sz="4800" err="1">
                <a:solidFill>
                  <a:schemeClr val="accent5"/>
                </a:solidFill>
              </a:rPr>
              <a:t>cuSPARSE</a:t>
            </a:r>
            <a:r>
              <a:rPr lang="en-US" sz="4800">
                <a:solidFill>
                  <a:schemeClr val="accent5"/>
                </a:solidFill>
              </a:rPr>
              <a:t> for linear algebra </a:t>
            </a:r>
          </a:p>
          <a:p>
            <a:r>
              <a:rPr lang="en-US" sz="4800" err="1">
                <a:solidFill>
                  <a:schemeClr val="accent5"/>
                </a:solidFill>
              </a:rPr>
              <a:t>MatX</a:t>
            </a:r>
            <a:r>
              <a:rPr lang="en-US" sz="4800">
                <a:solidFill>
                  <a:schemeClr val="accent5"/>
                </a:solidFill>
              </a:rPr>
              <a:t> for array-based numerical computing</a:t>
            </a:r>
          </a:p>
          <a:p>
            <a:r>
              <a:rPr lang="en-US" sz="4800">
                <a:solidFill>
                  <a:schemeClr val="accent5"/>
                </a:solidFill>
              </a:rPr>
              <a:t>etc. </a:t>
            </a:r>
          </a:p>
          <a:p>
            <a:pPr marL="0" indent="0">
              <a:buFont typeface="NVIDIA Sans" panose="020B0503020203020204" pitchFamily="34" charset="0"/>
              <a:buNone/>
            </a:pPr>
            <a:endParaRPr lang="en-US" sz="4800"/>
          </a:p>
          <a:p>
            <a:pPr marL="0" indent="0">
              <a:buFont typeface="NVIDIA Sans" panose="020B0503020203020204" pitchFamily="34" charset="0"/>
              <a:buNone/>
            </a:pPr>
            <a:r>
              <a:rPr lang="en-US" sz="4800"/>
              <a:t>Use </a:t>
            </a:r>
            <a:r>
              <a:rPr lang="en-US" sz="4800" kern="0">
                <a:solidFill>
                  <a:srgbClr val="0000FF"/>
                </a:solidFill>
                <a:effectLst/>
                <a:latin typeface="Roboto Mono" pitchFamily="49" charset="0"/>
                <a:ea typeface="Roboto Mono" pitchFamily="49" charset="0"/>
                <a:cs typeface="Times New Roman" panose="02020603050405020304" pitchFamily="18" charset="0"/>
              </a:rPr>
              <a:t>__host__</a:t>
            </a:r>
            <a:r>
              <a:rPr lang="en-US" sz="4800" kern="0">
                <a:solidFill>
                  <a:srgbClr val="3B3B3B"/>
                </a:solidFill>
                <a:effectLst/>
                <a:latin typeface="Roboto Mono" pitchFamily="49" charset="0"/>
                <a:ea typeface="Roboto Mono" pitchFamily="49" charset="0"/>
                <a:cs typeface="Times New Roman" panose="02020603050405020304" pitchFamily="18" charset="0"/>
              </a:rPr>
              <a:t> </a:t>
            </a:r>
            <a:r>
              <a:rPr lang="en-US" sz="4800" kern="0">
                <a:solidFill>
                  <a:srgbClr val="0000FF"/>
                </a:solidFill>
                <a:effectLst/>
                <a:latin typeface="Roboto Mono" pitchFamily="49" charset="0"/>
                <a:ea typeface="Roboto Mono" pitchFamily="49" charset="0"/>
                <a:cs typeface="Times New Roman" panose="02020603050405020304" pitchFamily="18" charset="0"/>
              </a:rPr>
              <a:t>__device__</a:t>
            </a:r>
            <a:r>
              <a:rPr lang="en-US" sz="4800" kern="0">
                <a:solidFill>
                  <a:srgbClr val="3B3B3B"/>
                </a:solidFill>
                <a:effectLst/>
                <a:latin typeface="Roboto Mono" pitchFamily="49" charset="0"/>
                <a:ea typeface="Roboto Mono" pitchFamily="49" charset="0"/>
                <a:cs typeface="Times New Roman" panose="02020603050405020304" pitchFamily="18" charset="0"/>
              </a:rPr>
              <a:t> </a:t>
            </a:r>
            <a:r>
              <a:rPr lang="en-US" sz="4800"/>
              <a:t>execution space specifiers:</a:t>
            </a:r>
          </a:p>
          <a:p>
            <a:r>
              <a:rPr lang="en-US" sz="4800"/>
              <a:t>to specify where given function </a:t>
            </a:r>
            <a:r>
              <a:rPr lang="en-US" sz="4800" b="1"/>
              <a:t>could</a:t>
            </a:r>
            <a:r>
              <a:rPr lang="en-US" sz="4800"/>
              <a:t> be executed</a:t>
            </a:r>
          </a:p>
          <a:p>
            <a:pPr marL="0" indent="0">
              <a:buFont typeface="NVIDIA Sans" panose="020B0503020203020204" pitchFamily="34" charset="0"/>
              <a:buNone/>
            </a:pPr>
            <a:endParaRPr lang="en-US" sz="4800"/>
          </a:p>
          <a:p>
            <a:pPr marL="0" indent="0">
              <a:buFont typeface="NVIDIA Sans" panose="020B0503020203020204" pitchFamily="34" charset="0"/>
              <a:buNone/>
            </a:pPr>
            <a:r>
              <a:rPr lang="en-US" sz="4800"/>
              <a:t>Use </a:t>
            </a:r>
            <a:r>
              <a:rPr lang="en-US" sz="4800" kern="0">
                <a:solidFill>
                  <a:srgbClr val="267F99"/>
                </a:solidFill>
                <a:effectLst/>
                <a:latin typeface="Roboto Mono" pitchFamily="49" charset="0"/>
                <a:ea typeface="Roboto Mono" pitchFamily="49" charset="0"/>
                <a:cs typeface="Times New Roman" panose="02020603050405020304" pitchFamily="18" charset="0"/>
              </a:rPr>
              <a:t>thrust</a:t>
            </a:r>
            <a:r>
              <a:rPr lang="en-US" sz="4800" kern="0">
                <a:solidFill>
                  <a:srgbClr val="3B3B3B"/>
                </a:solidFill>
                <a:effectLst/>
                <a:latin typeface="Roboto Mono" pitchFamily="49" charset="0"/>
                <a:ea typeface="Roboto Mono" pitchFamily="49" charset="0"/>
                <a:cs typeface="Times New Roman" panose="02020603050405020304" pitchFamily="18" charset="0"/>
              </a:rPr>
              <a:t>::</a:t>
            </a:r>
            <a:r>
              <a:rPr lang="en-US" sz="4800" kern="0">
                <a:solidFill>
                  <a:srgbClr val="0070C1"/>
                </a:solidFill>
                <a:effectLst/>
                <a:latin typeface="Roboto Mono" pitchFamily="49" charset="0"/>
                <a:ea typeface="Roboto Mono" pitchFamily="49" charset="0"/>
                <a:cs typeface="Times New Roman" panose="02020603050405020304" pitchFamily="18" charset="0"/>
              </a:rPr>
              <a:t>host</a:t>
            </a:r>
            <a:r>
              <a:rPr lang="en-US" sz="4800" kern="0">
                <a:solidFill>
                  <a:srgbClr val="3B3B3B"/>
                </a:solidFill>
                <a:effectLst/>
                <a:latin typeface="Roboto Mono" pitchFamily="2" charset="0"/>
                <a:ea typeface="Roboto Mono" pitchFamily="2" charset="0"/>
                <a:cs typeface="Times New Roman" panose="02020603050405020304" pitchFamily="18" charset="0"/>
              </a:rPr>
              <a:t> </a:t>
            </a:r>
            <a:r>
              <a:rPr lang="en-US" sz="4800"/>
              <a:t>and </a:t>
            </a:r>
            <a:r>
              <a:rPr lang="en-US" sz="4800" kern="0">
                <a:solidFill>
                  <a:srgbClr val="267F99"/>
                </a:solidFill>
                <a:effectLst/>
                <a:latin typeface="Roboto Mono" pitchFamily="49" charset="0"/>
                <a:ea typeface="Roboto Mono" pitchFamily="49" charset="0"/>
                <a:cs typeface="Times New Roman" panose="02020603050405020304" pitchFamily="18" charset="0"/>
              </a:rPr>
              <a:t>thrust</a:t>
            </a:r>
            <a:r>
              <a:rPr lang="en-US" sz="4800" kern="0">
                <a:solidFill>
                  <a:srgbClr val="3B3B3B"/>
                </a:solidFill>
                <a:effectLst/>
                <a:latin typeface="Roboto Mono" pitchFamily="49" charset="0"/>
                <a:ea typeface="Roboto Mono" pitchFamily="49" charset="0"/>
                <a:cs typeface="Times New Roman" panose="02020603050405020304" pitchFamily="18" charset="0"/>
              </a:rPr>
              <a:t>::</a:t>
            </a:r>
            <a:r>
              <a:rPr lang="en-US" sz="4800" kern="0">
                <a:solidFill>
                  <a:srgbClr val="0070C1"/>
                </a:solidFill>
                <a:effectLst/>
                <a:latin typeface="Roboto Mono" pitchFamily="49" charset="0"/>
                <a:ea typeface="Roboto Mono" pitchFamily="49" charset="0"/>
                <a:cs typeface="Times New Roman" panose="02020603050405020304" pitchFamily="18" charset="0"/>
              </a:rPr>
              <a:t>device</a:t>
            </a:r>
            <a:r>
              <a:rPr lang="en-US" sz="4800" kern="0">
                <a:solidFill>
                  <a:srgbClr val="3B3B3B"/>
                </a:solidFill>
                <a:effectLst/>
                <a:latin typeface="Roboto Mono" pitchFamily="2" charset="0"/>
                <a:ea typeface="Roboto Mono" pitchFamily="2" charset="0"/>
                <a:cs typeface="Times New Roman" panose="02020603050405020304" pitchFamily="18" charset="0"/>
              </a:rPr>
              <a:t> </a:t>
            </a:r>
            <a:r>
              <a:rPr lang="en-US" sz="4800"/>
              <a:t>execution policies:</a:t>
            </a:r>
          </a:p>
          <a:p>
            <a:r>
              <a:rPr lang="en-US" sz="4800"/>
              <a:t>to specify where given </a:t>
            </a:r>
            <a:r>
              <a:rPr lang="en-US" sz="4800" kern="0">
                <a:solidFill>
                  <a:srgbClr val="267F99"/>
                </a:solidFill>
                <a:effectLst/>
                <a:latin typeface="Roboto Mono" pitchFamily="2" charset="0"/>
                <a:ea typeface="Roboto Mono" pitchFamily="2" charset="0"/>
                <a:cs typeface="Times New Roman" panose="02020603050405020304" pitchFamily="18" charset="0"/>
              </a:rPr>
              <a:t>thrust </a:t>
            </a:r>
            <a:r>
              <a:rPr lang="en-US" sz="4800"/>
              <a:t>algorithm </a:t>
            </a:r>
            <a:r>
              <a:rPr lang="en-US" sz="4800" b="1"/>
              <a:t>will</a:t>
            </a:r>
            <a:r>
              <a:rPr lang="en-US" sz="4800"/>
              <a:t> be executed</a:t>
            </a:r>
          </a:p>
        </p:txBody>
      </p:sp>
      <p:pic>
        <p:nvPicPr>
          <p:cNvPr id="5" name="Picture 4" descr="A computer screen shot of a computer flowchart&#10;&#10;Description automatically generated">
            <a:extLst>
              <a:ext uri="{FF2B5EF4-FFF2-40B4-BE49-F238E27FC236}">
                <a16:creationId xmlns:a16="http://schemas.microsoft.com/office/drawing/2014/main" id="{9903BE4B-D6C8-DCCE-5E34-708BA317FD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71283" y="4199614"/>
            <a:ext cx="18394118" cy="10909252"/>
          </a:xfrm>
          <a:prstGeom prst="rect">
            <a:avLst/>
          </a:prstGeom>
        </p:spPr>
      </p:pic>
    </p:spTree>
    <p:extLst>
      <p:ext uri="{BB962C8B-B14F-4D97-AF65-F5344CB8AC3E}">
        <p14:creationId xmlns:p14="http://schemas.microsoft.com/office/powerpoint/2010/main" val="2027387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CAD6D7-4E40-205F-CC72-69FBB16ED11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186CDAC-2E21-C949-9D03-4199CFFE4E4A}"/>
              </a:ext>
            </a:extLst>
          </p:cNvPr>
          <p:cNvSpPr>
            <a:spLocks noGrp="1"/>
          </p:cNvSpPr>
          <p:nvPr>
            <p:ph type="title"/>
          </p:nvPr>
        </p:nvSpPr>
        <p:spPr/>
        <p:txBody>
          <a:bodyPr/>
          <a:lstStyle/>
          <a:p>
            <a:r>
              <a:rPr lang="en-US"/>
              <a:t>Takeaways</a:t>
            </a:r>
          </a:p>
        </p:txBody>
      </p:sp>
      <p:sp>
        <p:nvSpPr>
          <p:cNvPr id="6" name="Subtitle 9">
            <a:extLst>
              <a:ext uri="{FF2B5EF4-FFF2-40B4-BE49-F238E27FC236}">
                <a16:creationId xmlns:a16="http://schemas.microsoft.com/office/drawing/2014/main" id="{5F88ECAE-F640-D22A-C663-2028D0176AD0}"/>
              </a:ext>
            </a:extLst>
          </p:cNvPr>
          <p:cNvSpPr txBox="1">
            <a:spLocks/>
          </p:cNvSpPr>
          <p:nvPr/>
        </p:nvSpPr>
        <p:spPr>
          <a:xfrm>
            <a:off x="2343976" y="4841184"/>
            <a:ext cx="18074847" cy="13830300"/>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NVIDIA Sans" panose="020B0503020203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NVIDIA Sans" panose="020B0503020203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NVIDIA Sans" panose="020B0503020203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NVIDIA Sans" panose="020B0503020203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NVIDIA Sans" panose="020B0503020203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buFont typeface="NVIDIA Sans" panose="020B0503020203020204" pitchFamily="34" charset="0"/>
              <a:buNone/>
            </a:pPr>
            <a:r>
              <a:rPr lang="en-US" sz="4800">
                <a:solidFill>
                  <a:schemeClr val="accent5"/>
                </a:solidFill>
              </a:rPr>
              <a:t>Use NVCC compiler</a:t>
            </a:r>
          </a:p>
          <a:p>
            <a:pPr marL="0" indent="0">
              <a:buFont typeface="NVIDIA Sans" panose="020B0503020203020204" pitchFamily="34" charset="0"/>
              <a:buNone/>
            </a:pPr>
            <a:endParaRPr lang="en-US" sz="4800">
              <a:solidFill>
                <a:schemeClr val="accent5"/>
              </a:solidFill>
            </a:endParaRPr>
          </a:p>
          <a:p>
            <a:pPr marL="0" indent="0">
              <a:buFont typeface="NVIDIA Sans" panose="020B0503020203020204" pitchFamily="34" charset="0"/>
              <a:buNone/>
            </a:pPr>
            <a:r>
              <a:rPr lang="en-US" sz="4800">
                <a:solidFill>
                  <a:schemeClr val="accent5"/>
                </a:solidFill>
              </a:rPr>
              <a:t>Use accelerated libraries as much as possible:</a:t>
            </a:r>
          </a:p>
          <a:p>
            <a:r>
              <a:rPr lang="en-US" sz="4800">
                <a:solidFill>
                  <a:schemeClr val="accent5"/>
                </a:solidFill>
              </a:rPr>
              <a:t>Thrust for general-purpose parallel algorithms</a:t>
            </a:r>
          </a:p>
          <a:p>
            <a:r>
              <a:rPr lang="en-US" sz="4800" err="1">
                <a:solidFill>
                  <a:schemeClr val="accent5"/>
                </a:solidFill>
              </a:rPr>
              <a:t>cuSPARSE</a:t>
            </a:r>
            <a:r>
              <a:rPr lang="en-US" sz="4800">
                <a:solidFill>
                  <a:schemeClr val="accent5"/>
                </a:solidFill>
              </a:rPr>
              <a:t> for linear algebra </a:t>
            </a:r>
          </a:p>
          <a:p>
            <a:r>
              <a:rPr lang="en-US" sz="4800" err="1">
                <a:solidFill>
                  <a:schemeClr val="accent5"/>
                </a:solidFill>
              </a:rPr>
              <a:t>MatX</a:t>
            </a:r>
            <a:r>
              <a:rPr lang="en-US" sz="4800">
                <a:solidFill>
                  <a:schemeClr val="accent5"/>
                </a:solidFill>
              </a:rPr>
              <a:t> for array-based numerical computing</a:t>
            </a:r>
          </a:p>
          <a:p>
            <a:r>
              <a:rPr lang="en-US" sz="4800">
                <a:solidFill>
                  <a:schemeClr val="accent5"/>
                </a:solidFill>
              </a:rPr>
              <a:t>etc. </a:t>
            </a:r>
          </a:p>
          <a:p>
            <a:pPr marL="0" indent="0">
              <a:buFont typeface="NVIDIA Sans" panose="020B0503020203020204" pitchFamily="34" charset="0"/>
              <a:buNone/>
            </a:pPr>
            <a:endParaRPr lang="en-US" sz="4800">
              <a:solidFill>
                <a:schemeClr val="accent5"/>
              </a:solidFill>
            </a:endParaRPr>
          </a:p>
          <a:p>
            <a:pPr marL="0" indent="0">
              <a:buFont typeface="NVIDIA Sans" panose="020B0503020203020204" pitchFamily="34" charset="0"/>
              <a:buNone/>
            </a:pPr>
            <a:r>
              <a:rPr lang="en-US" sz="4800">
                <a:solidFill>
                  <a:schemeClr val="accent5"/>
                </a:solidFill>
              </a:rPr>
              <a:t>Use </a:t>
            </a:r>
            <a:r>
              <a:rPr lang="en-US" sz="4800" kern="0">
                <a:solidFill>
                  <a:schemeClr val="accent5"/>
                </a:solidFill>
                <a:effectLst/>
                <a:latin typeface="Roboto Mono" pitchFamily="49" charset="0"/>
                <a:ea typeface="Roboto Mono" pitchFamily="49" charset="0"/>
                <a:cs typeface="Times New Roman" panose="02020603050405020304" pitchFamily="18" charset="0"/>
              </a:rPr>
              <a:t>__host__ __device__ </a:t>
            </a:r>
            <a:r>
              <a:rPr lang="en-US" sz="4800">
                <a:solidFill>
                  <a:schemeClr val="accent5"/>
                </a:solidFill>
              </a:rPr>
              <a:t>execution space specifiers:</a:t>
            </a:r>
          </a:p>
          <a:p>
            <a:r>
              <a:rPr lang="en-US" sz="4800">
                <a:solidFill>
                  <a:schemeClr val="accent5"/>
                </a:solidFill>
              </a:rPr>
              <a:t>to specify where given function </a:t>
            </a:r>
            <a:r>
              <a:rPr lang="en-US" sz="4800" b="1">
                <a:solidFill>
                  <a:schemeClr val="accent5"/>
                </a:solidFill>
              </a:rPr>
              <a:t>could</a:t>
            </a:r>
            <a:r>
              <a:rPr lang="en-US" sz="4800">
                <a:solidFill>
                  <a:schemeClr val="accent5"/>
                </a:solidFill>
              </a:rPr>
              <a:t> be executed</a:t>
            </a:r>
          </a:p>
          <a:p>
            <a:pPr marL="0" indent="0">
              <a:buFont typeface="NVIDIA Sans" panose="020B0503020203020204" pitchFamily="34" charset="0"/>
              <a:buNone/>
            </a:pPr>
            <a:endParaRPr lang="en-US" sz="4800">
              <a:solidFill>
                <a:schemeClr val="accent5"/>
              </a:solidFill>
            </a:endParaRPr>
          </a:p>
          <a:p>
            <a:pPr marL="0" indent="0">
              <a:buFont typeface="NVIDIA Sans" panose="020B0503020203020204" pitchFamily="34" charset="0"/>
              <a:buNone/>
            </a:pPr>
            <a:r>
              <a:rPr lang="en-US" sz="4800">
                <a:solidFill>
                  <a:schemeClr val="accent5"/>
                </a:solidFill>
              </a:rPr>
              <a:t>Use </a:t>
            </a:r>
            <a:r>
              <a:rPr lang="en-US" sz="4800" kern="0">
                <a:solidFill>
                  <a:schemeClr val="accent5"/>
                </a:solidFill>
                <a:effectLst/>
                <a:latin typeface="Roboto Mono" pitchFamily="49" charset="0"/>
                <a:ea typeface="Roboto Mono" pitchFamily="49" charset="0"/>
                <a:cs typeface="Times New Roman" panose="02020603050405020304" pitchFamily="18" charset="0"/>
              </a:rPr>
              <a:t>thrust::host</a:t>
            </a:r>
            <a:r>
              <a:rPr lang="en-US" sz="4800" kern="0">
                <a:solidFill>
                  <a:schemeClr val="accent5"/>
                </a:solidFill>
                <a:effectLst/>
                <a:latin typeface="Roboto Mono" pitchFamily="2" charset="0"/>
                <a:ea typeface="Roboto Mono" pitchFamily="2" charset="0"/>
                <a:cs typeface="Times New Roman" panose="02020603050405020304" pitchFamily="18" charset="0"/>
              </a:rPr>
              <a:t> </a:t>
            </a:r>
            <a:r>
              <a:rPr lang="en-US" sz="4800">
                <a:solidFill>
                  <a:schemeClr val="accent5"/>
                </a:solidFill>
              </a:rPr>
              <a:t>and </a:t>
            </a:r>
            <a:r>
              <a:rPr lang="en-US" sz="4800" kern="0">
                <a:solidFill>
                  <a:schemeClr val="accent5"/>
                </a:solidFill>
                <a:effectLst/>
                <a:latin typeface="Roboto Mono" pitchFamily="49" charset="0"/>
                <a:ea typeface="Roboto Mono" pitchFamily="49" charset="0"/>
                <a:cs typeface="Times New Roman" panose="02020603050405020304" pitchFamily="18" charset="0"/>
              </a:rPr>
              <a:t>thrust::device</a:t>
            </a:r>
            <a:r>
              <a:rPr lang="en-US" sz="4800" kern="0">
                <a:solidFill>
                  <a:schemeClr val="accent5"/>
                </a:solidFill>
                <a:effectLst/>
                <a:latin typeface="Roboto Mono" pitchFamily="2" charset="0"/>
                <a:ea typeface="Roboto Mono" pitchFamily="2" charset="0"/>
                <a:cs typeface="Times New Roman" panose="02020603050405020304" pitchFamily="18" charset="0"/>
              </a:rPr>
              <a:t> </a:t>
            </a:r>
            <a:r>
              <a:rPr lang="en-US" sz="4800">
                <a:solidFill>
                  <a:schemeClr val="accent5"/>
                </a:solidFill>
              </a:rPr>
              <a:t>execution policies:</a:t>
            </a:r>
          </a:p>
          <a:p>
            <a:r>
              <a:rPr lang="en-US" sz="4800">
                <a:solidFill>
                  <a:schemeClr val="accent5"/>
                </a:solidFill>
              </a:rPr>
              <a:t>to specify where given </a:t>
            </a:r>
            <a:r>
              <a:rPr lang="en-US" sz="4800" kern="0">
                <a:solidFill>
                  <a:schemeClr val="accent5"/>
                </a:solidFill>
                <a:effectLst/>
                <a:latin typeface="Roboto Mono" pitchFamily="2" charset="0"/>
                <a:ea typeface="Roboto Mono" pitchFamily="2" charset="0"/>
                <a:cs typeface="Times New Roman" panose="02020603050405020304" pitchFamily="18" charset="0"/>
              </a:rPr>
              <a:t>thrust </a:t>
            </a:r>
            <a:r>
              <a:rPr lang="en-US" sz="4800">
                <a:solidFill>
                  <a:schemeClr val="accent5"/>
                </a:solidFill>
              </a:rPr>
              <a:t>algorithm </a:t>
            </a:r>
            <a:r>
              <a:rPr lang="en-US" sz="4800" b="1">
                <a:solidFill>
                  <a:schemeClr val="accent5"/>
                </a:solidFill>
              </a:rPr>
              <a:t>will</a:t>
            </a:r>
            <a:r>
              <a:rPr lang="en-US" sz="4800">
                <a:solidFill>
                  <a:schemeClr val="accent5"/>
                </a:solidFill>
              </a:rPr>
              <a:t> be executed</a:t>
            </a:r>
          </a:p>
        </p:txBody>
      </p:sp>
      <p:sp>
        <p:nvSpPr>
          <p:cNvPr id="2" name="Subtitle 9">
            <a:extLst>
              <a:ext uri="{FF2B5EF4-FFF2-40B4-BE49-F238E27FC236}">
                <a16:creationId xmlns:a16="http://schemas.microsoft.com/office/drawing/2014/main" id="{2A89C0DF-8301-B4DF-388D-2697852830F5}"/>
              </a:ext>
            </a:extLst>
          </p:cNvPr>
          <p:cNvSpPr txBox="1">
            <a:spLocks/>
          </p:cNvSpPr>
          <p:nvPr/>
        </p:nvSpPr>
        <p:spPr>
          <a:xfrm>
            <a:off x="20077043" y="4841184"/>
            <a:ext cx="15127357" cy="13544550"/>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NVIDIA Sans" panose="020B0503020203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NVIDIA Sans" panose="020B0503020203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NVIDIA Sans" panose="020B0503020203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NVIDIA Sans" panose="020B0503020203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NVIDIA Sans" panose="020B0503020203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buFont typeface="NVIDIA Sans" panose="020B0503020203020204" pitchFamily="34" charset="0"/>
              <a:buNone/>
            </a:pPr>
            <a:r>
              <a:rPr lang="en-US" sz="4800"/>
              <a:t>Avoid serialization as much as possible</a:t>
            </a:r>
          </a:p>
          <a:p>
            <a:pPr marL="0" indent="0">
              <a:buNone/>
            </a:pPr>
            <a:endParaRPr lang="en-US" sz="4800"/>
          </a:p>
          <a:p>
            <a:pPr marL="0" indent="0">
              <a:buFont typeface="NVIDIA Sans" panose="020B0503020203020204" pitchFamily="34" charset="0"/>
              <a:buNone/>
            </a:pPr>
            <a:endParaRPr lang="en-US" sz="4800"/>
          </a:p>
          <a:p>
            <a:endParaRPr lang="en-US" sz="4800"/>
          </a:p>
        </p:txBody>
      </p:sp>
      <p:pic>
        <p:nvPicPr>
          <p:cNvPr id="5" name="Picture 4" descr="A black board with numbers and arrows&#10;&#10;Description automatically generated">
            <a:extLst>
              <a:ext uri="{FF2B5EF4-FFF2-40B4-BE49-F238E27FC236}">
                <a16:creationId xmlns:a16="http://schemas.microsoft.com/office/drawing/2014/main" id="{8E1005FA-9FBF-B877-E748-EACE0BF5CD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25681" y="7471842"/>
            <a:ext cx="13510532" cy="7007328"/>
          </a:xfrm>
          <a:prstGeom prst="rect">
            <a:avLst/>
          </a:prstGeom>
        </p:spPr>
      </p:pic>
    </p:spTree>
    <p:extLst>
      <p:ext uri="{BB962C8B-B14F-4D97-AF65-F5344CB8AC3E}">
        <p14:creationId xmlns:p14="http://schemas.microsoft.com/office/powerpoint/2010/main" val="11773577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49E52-E1E2-C810-4680-EC5DA95856C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B80A6EF-D6EF-A3A8-817E-C3FFCF57868A}"/>
              </a:ext>
            </a:extLst>
          </p:cNvPr>
          <p:cNvSpPr>
            <a:spLocks noGrp="1"/>
          </p:cNvSpPr>
          <p:nvPr>
            <p:ph type="title"/>
          </p:nvPr>
        </p:nvSpPr>
        <p:spPr/>
        <p:txBody>
          <a:bodyPr/>
          <a:lstStyle/>
          <a:p>
            <a:r>
              <a:rPr lang="en-US"/>
              <a:t>Takeaways</a:t>
            </a:r>
          </a:p>
        </p:txBody>
      </p:sp>
      <p:sp>
        <p:nvSpPr>
          <p:cNvPr id="6" name="Subtitle 9">
            <a:extLst>
              <a:ext uri="{FF2B5EF4-FFF2-40B4-BE49-F238E27FC236}">
                <a16:creationId xmlns:a16="http://schemas.microsoft.com/office/drawing/2014/main" id="{9DAAE162-2D74-EBB2-24C7-89674E7CFF5F}"/>
              </a:ext>
            </a:extLst>
          </p:cNvPr>
          <p:cNvSpPr txBox="1">
            <a:spLocks/>
          </p:cNvSpPr>
          <p:nvPr/>
        </p:nvSpPr>
        <p:spPr>
          <a:xfrm>
            <a:off x="2343976" y="4841184"/>
            <a:ext cx="18074847" cy="13830300"/>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NVIDIA Sans" panose="020B0503020203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NVIDIA Sans" panose="020B0503020203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NVIDIA Sans" panose="020B0503020203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NVIDIA Sans" panose="020B0503020203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NVIDIA Sans" panose="020B0503020203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buFont typeface="NVIDIA Sans" panose="020B0503020203020204" pitchFamily="34" charset="0"/>
              <a:buNone/>
            </a:pPr>
            <a:r>
              <a:rPr lang="en-US" sz="4800">
                <a:solidFill>
                  <a:schemeClr val="accent5"/>
                </a:solidFill>
              </a:rPr>
              <a:t>Use NVCC compiler</a:t>
            </a:r>
          </a:p>
          <a:p>
            <a:pPr marL="0" indent="0">
              <a:buFont typeface="NVIDIA Sans" panose="020B0503020203020204" pitchFamily="34" charset="0"/>
              <a:buNone/>
            </a:pPr>
            <a:endParaRPr lang="en-US" sz="4800">
              <a:solidFill>
                <a:schemeClr val="accent5"/>
              </a:solidFill>
            </a:endParaRPr>
          </a:p>
          <a:p>
            <a:pPr marL="0" indent="0">
              <a:buFont typeface="NVIDIA Sans" panose="020B0503020203020204" pitchFamily="34" charset="0"/>
              <a:buNone/>
            </a:pPr>
            <a:r>
              <a:rPr lang="en-US" sz="4800">
                <a:solidFill>
                  <a:schemeClr val="accent5"/>
                </a:solidFill>
              </a:rPr>
              <a:t>Use accelerated libraries as much as possible:</a:t>
            </a:r>
          </a:p>
          <a:p>
            <a:r>
              <a:rPr lang="en-US" sz="4800">
                <a:solidFill>
                  <a:schemeClr val="accent5"/>
                </a:solidFill>
              </a:rPr>
              <a:t>Thrust for general-purpose parallel algorithms</a:t>
            </a:r>
          </a:p>
          <a:p>
            <a:r>
              <a:rPr lang="en-US" sz="4800" err="1">
                <a:solidFill>
                  <a:schemeClr val="accent5"/>
                </a:solidFill>
              </a:rPr>
              <a:t>cuSPARSE</a:t>
            </a:r>
            <a:r>
              <a:rPr lang="en-US" sz="4800">
                <a:solidFill>
                  <a:schemeClr val="accent5"/>
                </a:solidFill>
              </a:rPr>
              <a:t> for linear algebra </a:t>
            </a:r>
          </a:p>
          <a:p>
            <a:r>
              <a:rPr lang="en-US" sz="4800" err="1">
                <a:solidFill>
                  <a:schemeClr val="accent5"/>
                </a:solidFill>
              </a:rPr>
              <a:t>MatX</a:t>
            </a:r>
            <a:r>
              <a:rPr lang="en-US" sz="4800">
                <a:solidFill>
                  <a:schemeClr val="accent5"/>
                </a:solidFill>
              </a:rPr>
              <a:t> for array-based numerical computing</a:t>
            </a:r>
          </a:p>
          <a:p>
            <a:r>
              <a:rPr lang="en-US" sz="4800">
                <a:solidFill>
                  <a:schemeClr val="accent5"/>
                </a:solidFill>
              </a:rPr>
              <a:t>etc. </a:t>
            </a:r>
          </a:p>
          <a:p>
            <a:pPr marL="0" indent="0">
              <a:buFont typeface="NVIDIA Sans" panose="020B0503020203020204" pitchFamily="34" charset="0"/>
              <a:buNone/>
            </a:pPr>
            <a:endParaRPr lang="en-US" sz="4800">
              <a:solidFill>
                <a:schemeClr val="accent5"/>
              </a:solidFill>
            </a:endParaRPr>
          </a:p>
          <a:p>
            <a:pPr marL="0" indent="0">
              <a:buFont typeface="NVIDIA Sans" panose="020B0503020203020204" pitchFamily="34" charset="0"/>
              <a:buNone/>
            </a:pPr>
            <a:r>
              <a:rPr lang="en-US" sz="4800">
                <a:solidFill>
                  <a:schemeClr val="accent5"/>
                </a:solidFill>
              </a:rPr>
              <a:t>Use </a:t>
            </a:r>
            <a:r>
              <a:rPr lang="en-US" sz="4800" kern="0">
                <a:solidFill>
                  <a:schemeClr val="accent5"/>
                </a:solidFill>
                <a:effectLst/>
                <a:latin typeface="Roboto Mono" pitchFamily="49" charset="0"/>
                <a:ea typeface="Roboto Mono" pitchFamily="49" charset="0"/>
                <a:cs typeface="Times New Roman" panose="02020603050405020304" pitchFamily="18" charset="0"/>
              </a:rPr>
              <a:t>__host__ __device__ </a:t>
            </a:r>
            <a:r>
              <a:rPr lang="en-US" sz="4800">
                <a:solidFill>
                  <a:schemeClr val="accent5"/>
                </a:solidFill>
              </a:rPr>
              <a:t>execution space specifiers:</a:t>
            </a:r>
          </a:p>
          <a:p>
            <a:r>
              <a:rPr lang="en-US" sz="4800">
                <a:solidFill>
                  <a:schemeClr val="accent5"/>
                </a:solidFill>
              </a:rPr>
              <a:t>to specify where given function </a:t>
            </a:r>
            <a:r>
              <a:rPr lang="en-US" sz="4800" b="1">
                <a:solidFill>
                  <a:schemeClr val="accent5"/>
                </a:solidFill>
              </a:rPr>
              <a:t>could</a:t>
            </a:r>
            <a:r>
              <a:rPr lang="en-US" sz="4800">
                <a:solidFill>
                  <a:schemeClr val="accent5"/>
                </a:solidFill>
              </a:rPr>
              <a:t> be executed</a:t>
            </a:r>
          </a:p>
          <a:p>
            <a:pPr marL="0" indent="0">
              <a:buFont typeface="NVIDIA Sans" panose="020B0503020203020204" pitchFamily="34" charset="0"/>
              <a:buNone/>
            </a:pPr>
            <a:endParaRPr lang="en-US" sz="4800">
              <a:solidFill>
                <a:schemeClr val="accent5"/>
              </a:solidFill>
            </a:endParaRPr>
          </a:p>
          <a:p>
            <a:pPr marL="0" indent="0">
              <a:buFont typeface="NVIDIA Sans" panose="020B0503020203020204" pitchFamily="34" charset="0"/>
              <a:buNone/>
            </a:pPr>
            <a:r>
              <a:rPr lang="en-US" sz="4800">
                <a:solidFill>
                  <a:schemeClr val="accent5"/>
                </a:solidFill>
              </a:rPr>
              <a:t>Use </a:t>
            </a:r>
            <a:r>
              <a:rPr lang="en-US" sz="4800" kern="0">
                <a:solidFill>
                  <a:schemeClr val="accent5"/>
                </a:solidFill>
                <a:effectLst/>
                <a:latin typeface="Roboto Mono" pitchFamily="49" charset="0"/>
                <a:ea typeface="Roboto Mono" pitchFamily="49" charset="0"/>
                <a:cs typeface="Times New Roman" panose="02020603050405020304" pitchFamily="18" charset="0"/>
              </a:rPr>
              <a:t>thrust::host</a:t>
            </a:r>
            <a:r>
              <a:rPr lang="en-US" sz="4800" kern="0">
                <a:solidFill>
                  <a:schemeClr val="accent5"/>
                </a:solidFill>
                <a:effectLst/>
                <a:latin typeface="Roboto Mono" pitchFamily="2" charset="0"/>
                <a:ea typeface="Roboto Mono" pitchFamily="2" charset="0"/>
                <a:cs typeface="Times New Roman" panose="02020603050405020304" pitchFamily="18" charset="0"/>
              </a:rPr>
              <a:t> </a:t>
            </a:r>
            <a:r>
              <a:rPr lang="en-US" sz="4800">
                <a:solidFill>
                  <a:schemeClr val="accent5"/>
                </a:solidFill>
              </a:rPr>
              <a:t>and </a:t>
            </a:r>
            <a:r>
              <a:rPr lang="en-US" sz="4800" kern="0">
                <a:solidFill>
                  <a:schemeClr val="accent5"/>
                </a:solidFill>
                <a:effectLst/>
                <a:latin typeface="Roboto Mono" pitchFamily="49" charset="0"/>
                <a:ea typeface="Roboto Mono" pitchFamily="49" charset="0"/>
                <a:cs typeface="Times New Roman" panose="02020603050405020304" pitchFamily="18" charset="0"/>
              </a:rPr>
              <a:t>thrust::device</a:t>
            </a:r>
            <a:r>
              <a:rPr lang="en-US" sz="4800" kern="0">
                <a:solidFill>
                  <a:schemeClr val="accent5"/>
                </a:solidFill>
                <a:effectLst/>
                <a:latin typeface="Roboto Mono" pitchFamily="2" charset="0"/>
                <a:ea typeface="Roboto Mono" pitchFamily="2" charset="0"/>
                <a:cs typeface="Times New Roman" panose="02020603050405020304" pitchFamily="18" charset="0"/>
              </a:rPr>
              <a:t> </a:t>
            </a:r>
            <a:r>
              <a:rPr lang="en-US" sz="4800">
                <a:solidFill>
                  <a:schemeClr val="accent5"/>
                </a:solidFill>
              </a:rPr>
              <a:t>execution policies:</a:t>
            </a:r>
          </a:p>
          <a:p>
            <a:r>
              <a:rPr lang="en-US" sz="4800">
                <a:solidFill>
                  <a:schemeClr val="accent5"/>
                </a:solidFill>
              </a:rPr>
              <a:t>to specify where given </a:t>
            </a:r>
            <a:r>
              <a:rPr lang="en-US" sz="4800" kern="0">
                <a:solidFill>
                  <a:schemeClr val="accent5"/>
                </a:solidFill>
                <a:effectLst/>
                <a:latin typeface="Roboto Mono" pitchFamily="2" charset="0"/>
                <a:ea typeface="Roboto Mono" pitchFamily="2" charset="0"/>
                <a:cs typeface="Times New Roman" panose="02020603050405020304" pitchFamily="18" charset="0"/>
              </a:rPr>
              <a:t>thrust </a:t>
            </a:r>
            <a:r>
              <a:rPr lang="en-US" sz="4800">
                <a:solidFill>
                  <a:schemeClr val="accent5"/>
                </a:solidFill>
              </a:rPr>
              <a:t>algorithm </a:t>
            </a:r>
            <a:r>
              <a:rPr lang="en-US" sz="4800" b="1">
                <a:solidFill>
                  <a:schemeClr val="accent5"/>
                </a:solidFill>
              </a:rPr>
              <a:t>will</a:t>
            </a:r>
            <a:r>
              <a:rPr lang="en-US" sz="4800">
                <a:solidFill>
                  <a:schemeClr val="accent5"/>
                </a:solidFill>
              </a:rPr>
              <a:t> be executed</a:t>
            </a:r>
          </a:p>
        </p:txBody>
      </p:sp>
      <p:sp>
        <p:nvSpPr>
          <p:cNvPr id="2" name="Subtitle 9">
            <a:extLst>
              <a:ext uri="{FF2B5EF4-FFF2-40B4-BE49-F238E27FC236}">
                <a16:creationId xmlns:a16="http://schemas.microsoft.com/office/drawing/2014/main" id="{299B2738-6A80-D6AD-ED90-425525F0B0BD}"/>
              </a:ext>
            </a:extLst>
          </p:cNvPr>
          <p:cNvSpPr txBox="1">
            <a:spLocks/>
          </p:cNvSpPr>
          <p:nvPr/>
        </p:nvSpPr>
        <p:spPr>
          <a:xfrm>
            <a:off x="20077043" y="4841184"/>
            <a:ext cx="15127357" cy="13544550"/>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NVIDIA Sans" panose="020B0503020203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NVIDIA Sans" panose="020B0503020203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NVIDIA Sans" panose="020B0503020203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NVIDIA Sans" panose="020B0503020203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NVIDIA Sans" panose="020B0503020203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buFont typeface="NVIDIA Sans" panose="020B0503020203020204" pitchFamily="34" charset="0"/>
              <a:buNone/>
            </a:pPr>
            <a:r>
              <a:rPr lang="en-US" sz="4800">
                <a:solidFill>
                  <a:schemeClr val="accent5"/>
                </a:solidFill>
              </a:rPr>
              <a:t>Avoid serialization as much as possible</a:t>
            </a:r>
          </a:p>
          <a:p>
            <a:pPr marL="0" indent="0">
              <a:buNone/>
            </a:pPr>
            <a:endParaRPr lang="en-US" sz="4800"/>
          </a:p>
          <a:p>
            <a:pPr marL="0" indent="0">
              <a:buNone/>
            </a:pPr>
            <a:r>
              <a:rPr lang="en-US" sz="4800"/>
              <a:t>Use explicit memory spaces</a:t>
            </a:r>
          </a:p>
          <a:p>
            <a:endParaRPr lang="en-US" sz="4800"/>
          </a:p>
        </p:txBody>
      </p:sp>
      <p:pic>
        <p:nvPicPr>
          <p:cNvPr id="8" name="Picture 7" descr="A screen shot of a computer screen&#10;&#10;Description automatically generated">
            <a:extLst>
              <a:ext uri="{FF2B5EF4-FFF2-40B4-BE49-F238E27FC236}">
                <a16:creationId xmlns:a16="http://schemas.microsoft.com/office/drawing/2014/main" id="{B8E26A6A-A1CC-445A-EECF-58F96725C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4764" y="8774400"/>
            <a:ext cx="6306111" cy="8976623"/>
          </a:xfrm>
          <a:prstGeom prst="rect">
            <a:avLst/>
          </a:prstGeom>
        </p:spPr>
      </p:pic>
      <p:pic>
        <p:nvPicPr>
          <p:cNvPr id="9" name="Picture 8" descr="A screen shot of a device&#10;&#10;Description automatically generated">
            <a:extLst>
              <a:ext uri="{FF2B5EF4-FFF2-40B4-BE49-F238E27FC236}">
                <a16:creationId xmlns:a16="http://schemas.microsoft.com/office/drawing/2014/main" id="{8D28C3DE-9583-7959-670C-6B0C613C7B3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821019" y="8774400"/>
            <a:ext cx="6306111" cy="9006801"/>
          </a:xfrm>
          <a:prstGeom prst="rect">
            <a:avLst/>
          </a:prstGeom>
        </p:spPr>
      </p:pic>
    </p:spTree>
    <p:extLst>
      <p:ext uri="{BB962C8B-B14F-4D97-AF65-F5344CB8AC3E}">
        <p14:creationId xmlns:p14="http://schemas.microsoft.com/office/powerpoint/2010/main" val="39655095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DAD39B-B325-EF55-B027-E72FA0A3099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E8F1B31-9BC3-0678-4E15-1671D1C2CBDA}"/>
              </a:ext>
            </a:extLst>
          </p:cNvPr>
          <p:cNvSpPr>
            <a:spLocks noGrp="1"/>
          </p:cNvSpPr>
          <p:nvPr>
            <p:ph type="title"/>
          </p:nvPr>
        </p:nvSpPr>
        <p:spPr/>
        <p:txBody>
          <a:bodyPr/>
          <a:lstStyle/>
          <a:p>
            <a:r>
              <a:rPr lang="en-US"/>
              <a:t>Takeaways</a:t>
            </a:r>
          </a:p>
        </p:txBody>
      </p:sp>
      <p:sp>
        <p:nvSpPr>
          <p:cNvPr id="6" name="Subtitle 9">
            <a:extLst>
              <a:ext uri="{FF2B5EF4-FFF2-40B4-BE49-F238E27FC236}">
                <a16:creationId xmlns:a16="http://schemas.microsoft.com/office/drawing/2014/main" id="{B2E6301F-A526-C6B1-70B9-AD86808645A2}"/>
              </a:ext>
            </a:extLst>
          </p:cNvPr>
          <p:cNvSpPr txBox="1">
            <a:spLocks/>
          </p:cNvSpPr>
          <p:nvPr/>
        </p:nvSpPr>
        <p:spPr>
          <a:xfrm>
            <a:off x="2343976" y="4841184"/>
            <a:ext cx="18074847" cy="13830300"/>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NVIDIA Sans" panose="020B0503020203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NVIDIA Sans" panose="020B0503020203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NVIDIA Sans" panose="020B0503020203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NVIDIA Sans" panose="020B0503020203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NVIDIA Sans" panose="020B0503020203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buFont typeface="NVIDIA Sans" panose="020B0503020203020204" pitchFamily="34" charset="0"/>
              <a:buNone/>
            </a:pPr>
            <a:r>
              <a:rPr lang="en-US" sz="4800">
                <a:solidFill>
                  <a:schemeClr val="accent5"/>
                </a:solidFill>
              </a:rPr>
              <a:t>Use NVCC compiler</a:t>
            </a:r>
          </a:p>
          <a:p>
            <a:pPr marL="0" indent="0">
              <a:buFont typeface="NVIDIA Sans" panose="020B0503020203020204" pitchFamily="34" charset="0"/>
              <a:buNone/>
            </a:pPr>
            <a:endParaRPr lang="en-US" sz="4800">
              <a:solidFill>
                <a:schemeClr val="accent5"/>
              </a:solidFill>
            </a:endParaRPr>
          </a:p>
          <a:p>
            <a:pPr marL="0" indent="0">
              <a:buFont typeface="NVIDIA Sans" panose="020B0503020203020204" pitchFamily="34" charset="0"/>
              <a:buNone/>
            </a:pPr>
            <a:r>
              <a:rPr lang="en-US" sz="4800">
                <a:solidFill>
                  <a:schemeClr val="accent5"/>
                </a:solidFill>
              </a:rPr>
              <a:t>Use accelerated libraries as much as possible:</a:t>
            </a:r>
          </a:p>
          <a:p>
            <a:r>
              <a:rPr lang="en-US" sz="4800">
                <a:solidFill>
                  <a:schemeClr val="accent5"/>
                </a:solidFill>
              </a:rPr>
              <a:t>Thrust for general-purpose parallel algorithms</a:t>
            </a:r>
          </a:p>
          <a:p>
            <a:r>
              <a:rPr lang="en-US" sz="4800" err="1">
                <a:solidFill>
                  <a:schemeClr val="accent5"/>
                </a:solidFill>
              </a:rPr>
              <a:t>cuSPARSE</a:t>
            </a:r>
            <a:r>
              <a:rPr lang="en-US" sz="4800">
                <a:solidFill>
                  <a:schemeClr val="accent5"/>
                </a:solidFill>
              </a:rPr>
              <a:t> for linear algebra </a:t>
            </a:r>
          </a:p>
          <a:p>
            <a:r>
              <a:rPr lang="en-US" sz="4800" err="1">
                <a:solidFill>
                  <a:schemeClr val="accent5"/>
                </a:solidFill>
              </a:rPr>
              <a:t>MatX</a:t>
            </a:r>
            <a:r>
              <a:rPr lang="en-US" sz="4800">
                <a:solidFill>
                  <a:schemeClr val="accent5"/>
                </a:solidFill>
              </a:rPr>
              <a:t> for array-based numerical computing</a:t>
            </a:r>
          </a:p>
          <a:p>
            <a:r>
              <a:rPr lang="en-US" sz="4800">
                <a:solidFill>
                  <a:schemeClr val="accent5"/>
                </a:solidFill>
              </a:rPr>
              <a:t>etc. </a:t>
            </a:r>
          </a:p>
          <a:p>
            <a:pPr marL="0" indent="0">
              <a:buFont typeface="NVIDIA Sans" panose="020B0503020203020204" pitchFamily="34" charset="0"/>
              <a:buNone/>
            </a:pPr>
            <a:endParaRPr lang="en-US" sz="4800">
              <a:solidFill>
                <a:schemeClr val="accent5"/>
              </a:solidFill>
            </a:endParaRPr>
          </a:p>
          <a:p>
            <a:pPr marL="0" indent="0">
              <a:buFont typeface="NVIDIA Sans" panose="020B0503020203020204" pitchFamily="34" charset="0"/>
              <a:buNone/>
            </a:pPr>
            <a:r>
              <a:rPr lang="en-US" sz="4800">
                <a:solidFill>
                  <a:schemeClr val="accent5"/>
                </a:solidFill>
              </a:rPr>
              <a:t>Use </a:t>
            </a:r>
            <a:r>
              <a:rPr lang="en-US" sz="4800" kern="0">
                <a:solidFill>
                  <a:schemeClr val="accent5"/>
                </a:solidFill>
                <a:effectLst/>
                <a:latin typeface="Roboto Mono" pitchFamily="49" charset="0"/>
                <a:ea typeface="Roboto Mono" pitchFamily="49" charset="0"/>
                <a:cs typeface="Times New Roman" panose="02020603050405020304" pitchFamily="18" charset="0"/>
              </a:rPr>
              <a:t>__host__ __device__ </a:t>
            </a:r>
            <a:r>
              <a:rPr lang="en-US" sz="4800">
                <a:solidFill>
                  <a:schemeClr val="accent5"/>
                </a:solidFill>
              </a:rPr>
              <a:t>execution space specifiers:</a:t>
            </a:r>
          </a:p>
          <a:p>
            <a:r>
              <a:rPr lang="en-US" sz="4800">
                <a:solidFill>
                  <a:schemeClr val="accent5"/>
                </a:solidFill>
              </a:rPr>
              <a:t>to specify where given function </a:t>
            </a:r>
            <a:r>
              <a:rPr lang="en-US" sz="4800" b="1">
                <a:solidFill>
                  <a:schemeClr val="accent5"/>
                </a:solidFill>
              </a:rPr>
              <a:t>could</a:t>
            </a:r>
            <a:r>
              <a:rPr lang="en-US" sz="4800">
                <a:solidFill>
                  <a:schemeClr val="accent5"/>
                </a:solidFill>
              </a:rPr>
              <a:t> be executed</a:t>
            </a:r>
          </a:p>
          <a:p>
            <a:pPr marL="0" indent="0">
              <a:buFont typeface="NVIDIA Sans" panose="020B0503020203020204" pitchFamily="34" charset="0"/>
              <a:buNone/>
            </a:pPr>
            <a:endParaRPr lang="en-US" sz="4800">
              <a:solidFill>
                <a:schemeClr val="accent5"/>
              </a:solidFill>
            </a:endParaRPr>
          </a:p>
          <a:p>
            <a:pPr marL="0" indent="0">
              <a:buFont typeface="NVIDIA Sans" panose="020B0503020203020204" pitchFamily="34" charset="0"/>
              <a:buNone/>
            </a:pPr>
            <a:r>
              <a:rPr lang="en-US" sz="4800">
                <a:solidFill>
                  <a:schemeClr val="accent5"/>
                </a:solidFill>
              </a:rPr>
              <a:t>Use </a:t>
            </a:r>
            <a:r>
              <a:rPr lang="en-US" sz="4800" kern="0">
                <a:solidFill>
                  <a:schemeClr val="accent5"/>
                </a:solidFill>
                <a:effectLst/>
                <a:latin typeface="Roboto Mono" pitchFamily="49" charset="0"/>
                <a:ea typeface="Roboto Mono" pitchFamily="49" charset="0"/>
                <a:cs typeface="Times New Roman" panose="02020603050405020304" pitchFamily="18" charset="0"/>
              </a:rPr>
              <a:t>thrust::host</a:t>
            </a:r>
            <a:r>
              <a:rPr lang="en-US" sz="4800" kern="0">
                <a:solidFill>
                  <a:schemeClr val="accent5"/>
                </a:solidFill>
                <a:effectLst/>
                <a:latin typeface="Roboto Mono" pitchFamily="2" charset="0"/>
                <a:ea typeface="Roboto Mono" pitchFamily="2" charset="0"/>
                <a:cs typeface="Times New Roman" panose="02020603050405020304" pitchFamily="18" charset="0"/>
              </a:rPr>
              <a:t> </a:t>
            </a:r>
            <a:r>
              <a:rPr lang="en-US" sz="4800">
                <a:solidFill>
                  <a:schemeClr val="accent5"/>
                </a:solidFill>
              </a:rPr>
              <a:t>and </a:t>
            </a:r>
            <a:r>
              <a:rPr lang="en-US" sz="4800" kern="0">
                <a:solidFill>
                  <a:schemeClr val="accent5"/>
                </a:solidFill>
                <a:effectLst/>
                <a:latin typeface="Roboto Mono" pitchFamily="49" charset="0"/>
                <a:ea typeface="Roboto Mono" pitchFamily="49" charset="0"/>
                <a:cs typeface="Times New Roman" panose="02020603050405020304" pitchFamily="18" charset="0"/>
              </a:rPr>
              <a:t>thrust::device</a:t>
            </a:r>
            <a:r>
              <a:rPr lang="en-US" sz="4800" kern="0">
                <a:solidFill>
                  <a:schemeClr val="accent5"/>
                </a:solidFill>
                <a:effectLst/>
                <a:latin typeface="Roboto Mono" pitchFamily="2" charset="0"/>
                <a:ea typeface="Roboto Mono" pitchFamily="2" charset="0"/>
                <a:cs typeface="Times New Roman" panose="02020603050405020304" pitchFamily="18" charset="0"/>
              </a:rPr>
              <a:t> </a:t>
            </a:r>
            <a:r>
              <a:rPr lang="en-US" sz="4800">
                <a:solidFill>
                  <a:schemeClr val="accent5"/>
                </a:solidFill>
              </a:rPr>
              <a:t>execution policies:</a:t>
            </a:r>
          </a:p>
          <a:p>
            <a:r>
              <a:rPr lang="en-US" sz="4800">
                <a:solidFill>
                  <a:schemeClr val="accent5"/>
                </a:solidFill>
              </a:rPr>
              <a:t>to specify where given </a:t>
            </a:r>
            <a:r>
              <a:rPr lang="en-US" sz="4800" kern="0">
                <a:solidFill>
                  <a:schemeClr val="accent5"/>
                </a:solidFill>
                <a:effectLst/>
                <a:latin typeface="Roboto Mono" pitchFamily="2" charset="0"/>
                <a:ea typeface="Roboto Mono" pitchFamily="2" charset="0"/>
                <a:cs typeface="Times New Roman" panose="02020603050405020304" pitchFamily="18" charset="0"/>
              </a:rPr>
              <a:t>thrust </a:t>
            </a:r>
            <a:r>
              <a:rPr lang="en-US" sz="4800">
                <a:solidFill>
                  <a:schemeClr val="accent5"/>
                </a:solidFill>
              </a:rPr>
              <a:t>algorithm </a:t>
            </a:r>
            <a:r>
              <a:rPr lang="en-US" sz="4800" b="1">
                <a:solidFill>
                  <a:schemeClr val="accent5"/>
                </a:solidFill>
              </a:rPr>
              <a:t>will</a:t>
            </a:r>
            <a:r>
              <a:rPr lang="en-US" sz="4800">
                <a:solidFill>
                  <a:schemeClr val="accent5"/>
                </a:solidFill>
              </a:rPr>
              <a:t> be executed</a:t>
            </a:r>
          </a:p>
        </p:txBody>
      </p:sp>
      <p:sp>
        <p:nvSpPr>
          <p:cNvPr id="2" name="Subtitle 9">
            <a:extLst>
              <a:ext uri="{FF2B5EF4-FFF2-40B4-BE49-F238E27FC236}">
                <a16:creationId xmlns:a16="http://schemas.microsoft.com/office/drawing/2014/main" id="{99C518E9-84BE-9CCB-0CC2-FB61635AB985}"/>
              </a:ext>
            </a:extLst>
          </p:cNvPr>
          <p:cNvSpPr txBox="1">
            <a:spLocks/>
          </p:cNvSpPr>
          <p:nvPr/>
        </p:nvSpPr>
        <p:spPr>
          <a:xfrm>
            <a:off x="20077043" y="4841184"/>
            <a:ext cx="15127357" cy="13544550"/>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NVIDIA Sans" panose="020B0503020203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NVIDIA Sans" panose="020B0503020203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NVIDIA Sans" panose="020B0503020203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NVIDIA Sans" panose="020B0503020203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NVIDIA Sans" panose="020B0503020203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pPr marL="0" indent="0">
              <a:buFont typeface="NVIDIA Sans" panose="020B0503020203020204" pitchFamily="34" charset="0"/>
              <a:buNone/>
            </a:pPr>
            <a:r>
              <a:rPr lang="en-US" sz="4800">
                <a:solidFill>
                  <a:schemeClr val="accent5"/>
                </a:solidFill>
              </a:rPr>
              <a:t>Avoid serialization as much as possible</a:t>
            </a:r>
          </a:p>
          <a:p>
            <a:pPr marL="0" indent="0">
              <a:buNone/>
            </a:pPr>
            <a:endParaRPr lang="en-US" sz="4800">
              <a:solidFill>
                <a:schemeClr val="accent5"/>
              </a:solidFill>
            </a:endParaRPr>
          </a:p>
          <a:p>
            <a:pPr marL="0" indent="0">
              <a:buNone/>
            </a:pPr>
            <a:r>
              <a:rPr lang="en-US" sz="4800">
                <a:solidFill>
                  <a:schemeClr val="accent5"/>
                </a:solidFill>
              </a:rPr>
              <a:t>Use explicit memory spaces</a:t>
            </a:r>
          </a:p>
          <a:p>
            <a:pPr marL="0" indent="0">
              <a:buNone/>
            </a:pPr>
            <a:endParaRPr lang="en-US" sz="4800"/>
          </a:p>
          <a:p>
            <a:pPr marL="0" indent="0">
              <a:buNone/>
            </a:pPr>
            <a:r>
              <a:rPr lang="en-US" sz="4800"/>
              <a:t>When existing libraries do not cover your use cases</a:t>
            </a:r>
          </a:p>
          <a:p>
            <a:r>
              <a:rPr lang="en-US" sz="4800"/>
              <a:t>Use fancy iterators to extend them</a:t>
            </a:r>
          </a:p>
          <a:p>
            <a:pPr marL="0" indent="0">
              <a:buNone/>
            </a:pPr>
            <a:endParaRPr lang="en-US" sz="4800"/>
          </a:p>
          <a:p>
            <a:pPr marL="0" indent="0">
              <a:buFont typeface="NVIDIA Sans" panose="020B0503020203020204" pitchFamily="34" charset="0"/>
              <a:buNone/>
            </a:pPr>
            <a:endParaRPr lang="en-US" sz="4800"/>
          </a:p>
          <a:p>
            <a:endParaRPr lang="en-US" sz="4800"/>
          </a:p>
        </p:txBody>
      </p:sp>
      <p:pic>
        <p:nvPicPr>
          <p:cNvPr id="5" name="Picture 4" descr="A diagram of a number&#10;&#10;Description automatically generated">
            <a:extLst>
              <a:ext uri="{FF2B5EF4-FFF2-40B4-BE49-F238E27FC236}">
                <a16:creationId xmlns:a16="http://schemas.microsoft.com/office/drawing/2014/main" id="{D1D8571D-FFBF-69C7-33BF-FB0844C848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27966" y="11756334"/>
            <a:ext cx="11684109" cy="7056286"/>
          </a:xfrm>
          <a:prstGeom prst="rect">
            <a:avLst/>
          </a:prstGeom>
        </p:spPr>
      </p:pic>
    </p:spTree>
    <p:extLst>
      <p:ext uri="{BB962C8B-B14F-4D97-AF65-F5344CB8AC3E}">
        <p14:creationId xmlns:p14="http://schemas.microsoft.com/office/powerpoint/2010/main" val="151931428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C52A4-BBE9-6B87-946D-AA9F4F146E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A516B7F-3B56-207A-0EC0-D59B0B05A52D}"/>
              </a:ext>
            </a:extLst>
          </p:cNvPr>
          <p:cNvSpPr>
            <a:spLocks noGrp="1"/>
          </p:cNvSpPr>
          <p:nvPr>
            <p:ph type="title"/>
          </p:nvPr>
        </p:nvSpPr>
        <p:spPr/>
        <p:txBody>
          <a:bodyPr/>
          <a:lstStyle/>
          <a:p>
            <a:r>
              <a:rPr lang="en-US"/>
              <a:t>Break</a:t>
            </a:r>
          </a:p>
        </p:txBody>
      </p:sp>
      <p:sp>
        <p:nvSpPr>
          <p:cNvPr id="5" name="Text Placeholder 4">
            <a:extLst>
              <a:ext uri="{FF2B5EF4-FFF2-40B4-BE49-F238E27FC236}">
                <a16:creationId xmlns:a16="http://schemas.microsoft.com/office/drawing/2014/main" id="{5DB123C6-9ACD-E110-8259-7BC7389B8A0D}"/>
              </a:ext>
            </a:extLst>
          </p:cNvPr>
          <p:cNvSpPr>
            <a:spLocks noGrp="1"/>
          </p:cNvSpPr>
          <p:nvPr>
            <p:ph type="body" sz="quarter" idx="10"/>
          </p:nvPr>
        </p:nvSpPr>
        <p:spPr/>
        <p:txBody>
          <a:bodyPr/>
          <a:lstStyle/>
          <a:p>
            <a:r>
              <a:rPr lang="en-US"/>
              <a:t>35 minutes</a:t>
            </a:r>
          </a:p>
        </p:txBody>
      </p:sp>
    </p:spTree>
    <p:extLst>
      <p:ext uri="{BB962C8B-B14F-4D97-AF65-F5344CB8AC3E}">
        <p14:creationId xmlns:p14="http://schemas.microsoft.com/office/powerpoint/2010/main" val="45580529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CE85EF-C581-DD62-6B00-8698FFE3118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BE67484-6581-CC91-1F6A-D649873C067B}"/>
              </a:ext>
            </a:extLst>
          </p:cNvPr>
          <p:cNvSpPr>
            <a:spLocks noGrp="1"/>
          </p:cNvSpPr>
          <p:nvPr>
            <p:ph type="title"/>
          </p:nvPr>
        </p:nvSpPr>
        <p:spPr/>
        <p:txBody>
          <a:bodyPr/>
          <a:lstStyle/>
          <a:p>
            <a:r>
              <a:rPr lang="en-US"/>
              <a:t>Transform</a:t>
            </a:r>
          </a:p>
        </p:txBody>
      </p:sp>
      <p:sp>
        <p:nvSpPr>
          <p:cNvPr id="2" name="Text Placeholder 1">
            <a:extLst>
              <a:ext uri="{FF2B5EF4-FFF2-40B4-BE49-F238E27FC236}">
                <a16:creationId xmlns:a16="http://schemas.microsoft.com/office/drawing/2014/main" id="{05DADEB0-878B-6F8A-0783-6B43E1AC08E2}"/>
              </a:ext>
            </a:extLst>
          </p:cNvPr>
          <p:cNvSpPr>
            <a:spLocks noGrp="1"/>
          </p:cNvSpPr>
          <p:nvPr>
            <p:ph type="body" sz="quarter" idx="10"/>
          </p:nvPr>
        </p:nvSpPr>
        <p:spPr/>
        <p:txBody>
          <a:bodyPr/>
          <a:lstStyle/>
          <a:p>
            <a:r>
              <a:rPr lang="en-US"/>
              <a:t>Simple C++ simulation</a:t>
            </a:r>
          </a:p>
        </p:txBody>
      </p:sp>
      <p:sp>
        <p:nvSpPr>
          <p:cNvPr id="18" name="TextBox 17">
            <a:extLst>
              <a:ext uri="{FF2B5EF4-FFF2-40B4-BE49-F238E27FC236}">
                <a16:creationId xmlns:a16="http://schemas.microsoft.com/office/drawing/2014/main" id="{9428BD7C-07C3-5280-1AB6-10558A9730A7}"/>
              </a:ext>
            </a:extLst>
          </p:cNvPr>
          <p:cNvSpPr txBox="1"/>
          <p:nvPr/>
        </p:nvSpPr>
        <p:spPr>
          <a:xfrm>
            <a:off x="1338942" y="4933616"/>
            <a:ext cx="16949058" cy="10926068"/>
          </a:xfrm>
          <a:prstGeom prst="rect">
            <a:avLst/>
          </a:prstGeom>
          <a:noFill/>
        </p:spPr>
        <p:txBody>
          <a:bodyPr wrap="square">
            <a:spAutoFit/>
          </a:bodyPr>
          <a:lstStyle/>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k</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0.5</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ambient_temp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20</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vector</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temp</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42</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24</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50</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auto</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op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temp</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latin typeface="Roboto Mono" pitchFamily="49" charset="0"/>
                <a:ea typeface="Roboto Mono" pitchFamily="49" charset="0"/>
                <a:cs typeface="Times New Roman" panose="02020603050405020304" pitchFamily="18" charset="0"/>
              </a:rPr>
              <a:t> </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diff</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ambient_temp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temp</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temp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k</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diff</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AF00DB"/>
                </a:solidFill>
                <a:effectLst/>
                <a:latin typeface="Roboto Mono" pitchFamily="49" charset="0"/>
                <a:ea typeface="Roboto Mono" pitchFamily="49" charset="0"/>
                <a:cs typeface="Times New Roman" panose="02020603050405020304" pitchFamily="18" charset="0"/>
              </a:rPr>
              <a:t>for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step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step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step</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p>
          <a:p>
            <a:pPr marL="0" marR="0"/>
            <a:r>
              <a:rPr lang="en-US" sz="4400" kern="0">
                <a:solidFill>
                  <a:srgbClr val="3B3B3B"/>
                </a:solidFill>
                <a:latin typeface="Roboto Mono" pitchFamily="49" charset="0"/>
                <a:ea typeface="Roboto Mono" pitchFamily="49" charset="0"/>
                <a:cs typeface="Times New Roman" panose="02020603050405020304" pitchFamily="18" charset="0"/>
              </a:rPr>
              <a:t>  </a:t>
            </a:r>
            <a:r>
              <a:rPr lang="en-US" sz="4400" kern="0">
                <a:solidFill>
                  <a:srgbClr val="795E26"/>
                </a:solidFill>
                <a:effectLst/>
                <a:latin typeface="Roboto Mono" pitchFamily="49" charset="0"/>
                <a:ea typeface="Roboto Mono" pitchFamily="49" charset="0"/>
                <a:cs typeface="Times New Roman" panose="02020603050405020304" pitchFamily="18" charset="0"/>
              </a:rPr>
              <a:t>print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step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temp</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transform</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temp</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begin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temp</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end</a:t>
            </a:r>
            <a:r>
              <a:rPr lang="en-US" sz="44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3B3B3B"/>
                </a:solidFill>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temp</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begin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op</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100">
                <a:effectLst/>
                <a:latin typeface="Roboto Mono" pitchFamily="49" charset="0"/>
                <a:ea typeface="Roboto Mono" pitchFamily="49" charset="0"/>
                <a:cs typeface="Times New Roman" panose="02020603050405020304" pitchFamily="18" charset="0"/>
              </a:rPr>
              <a:t> </a:t>
            </a:r>
          </a:p>
        </p:txBody>
      </p:sp>
      <p:graphicFrame>
        <p:nvGraphicFramePr>
          <p:cNvPr id="21" name="Table 20">
            <a:extLst>
              <a:ext uri="{FF2B5EF4-FFF2-40B4-BE49-F238E27FC236}">
                <a16:creationId xmlns:a16="http://schemas.microsoft.com/office/drawing/2014/main" id="{AF0B5E2B-66DC-685C-F8D2-16BD97857CE0}"/>
              </a:ext>
            </a:extLst>
          </p:cNvPr>
          <p:cNvGraphicFramePr>
            <a:graphicFrameLocks noGrp="1"/>
          </p:cNvGraphicFramePr>
          <p:nvPr>
            <p:extLst>
              <p:ext uri="{D42A27DB-BD31-4B8C-83A1-F6EECF244321}">
                <p14:modId xmlns:p14="http://schemas.microsoft.com/office/powerpoint/2010/main" val="3561422011"/>
              </p:ext>
            </p:extLst>
          </p:nvPr>
        </p:nvGraphicFramePr>
        <p:xfrm>
          <a:off x="20084142" y="10287000"/>
          <a:ext cx="15152916" cy="5192488"/>
        </p:xfrm>
        <a:graphic>
          <a:graphicData uri="http://schemas.openxmlformats.org/drawingml/2006/table">
            <a:tbl>
              <a:tblPr firstRow="1" bandRow="1">
                <a:tableStyleId>{073A0DAA-6AF3-43AB-8588-CEC1D06C72B9}</a:tableStyleId>
              </a:tblPr>
              <a:tblGrid>
                <a:gridCol w="3788229">
                  <a:extLst>
                    <a:ext uri="{9D8B030D-6E8A-4147-A177-3AD203B41FA5}">
                      <a16:colId xmlns:a16="http://schemas.microsoft.com/office/drawing/2014/main" val="1751984654"/>
                    </a:ext>
                  </a:extLst>
                </a:gridCol>
                <a:gridCol w="3788229">
                  <a:extLst>
                    <a:ext uri="{9D8B030D-6E8A-4147-A177-3AD203B41FA5}">
                      <a16:colId xmlns:a16="http://schemas.microsoft.com/office/drawing/2014/main" val="1308683989"/>
                    </a:ext>
                  </a:extLst>
                </a:gridCol>
                <a:gridCol w="3788229">
                  <a:extLst>
                    <a:ext uri="{9D8B030D-6E8A-4147-A177-3AD203B41FA5}">
                      <a16:colId xmlns:a16="http://schemas.microsoft.com/office/drawing/2014/main" val="3516588178"/>
                    </a:ext>
                  </a:extLst>
                </a:gridCol>
                <a:gridCol w="3788229">
                  <a:extLst>
                    <a:ext uri="{9D8B030D-6E8A-4147-A177-3AD203B41FA5}">
                      <a16:colId xmlns:a16="http://schemas.microsoft.com/office/drawing/2014/main" val="3542348702"/>
                    </a:ext>
                  </a:extLst>
                </a:gridCol>
              </a:tblGrid>
              <a:tr h="1298122">
                <a:tc>
                  <a:txBody>
                    <a:bodyPr/>
                    <a:lstStyle/>
                    <a:p>
                      <a:pPr algn="ctr"/>
                      <a:r>
                        <a:rPr lang="en-US" sz="4400" kern="0">
                          <a:solidFill>
                            <a:srgbClr val="001080"/>
                          </a:solidFill>
                          <a:effectLst/>
                          <a:latin typeface="Roboto Mono" pitchFamily="49" charset="0"/>
                          <a:ea typeface="Roboto Mono" pitchFamily="49" charset="0"/>
                          <a:cs typeface="Times New Roman" panose="02020603050405020304" pitchFamily="18" charset="0"/>
                        </a:rPr>
                        <a:t>step</a:t>
                      </a:r>
                      <a:endParaRPr lang="en-US" sz="4400">
                        <a:solidFill>
                          <a:schemeClr val="bg1"/>
                        </a:solidFill>
                        <a:latin typeface="Roboto Mono" pitchFamily="49" charset="0"/>
                        <a:ea typeface="Roboto Mono" pitchFamily="49" charset="0"/>
                      </a:endParaRPr>
                    </a:p>
                  </a:txBody>
                  <a:tcPr anchor="ctr"/>
                </a:tc>
                <a:tc>
                  <a:txBody>
                    <a:bodyPr/>
                    <a:lstStyle/>
                    <a:p>
                      <a:pPr algn="ctr"/>
                      <a:r>
                        <a:rPr lang="en-US" sz="4400" kern="0">
                          <a:solidFill>
                            <a:srgbClr val="001080"/>
                          </a:solidFill>
                          <a:effectLst/>
                          <a:latin typeface="Roboto Mono" pitchFamily="49" charset="0"/>
                          <a:ea typeface="Roboto Mono" pitchFamily="49" charset="0"/>
                          <a:cs typeface="Times New Roman" panose="02020603050405020304" pitchFamily="18" charset="0"/>
                        </a:rPr>
                        <a:t>temp</a:t>
                      </a:r>
                      <a:r>
                        <a:rPr lang="en-US" sz="4400">
                          <a:solidFill>
                            <a:schemeClr val="bg1"/>
                          </a:solidFill>
                          <a:latin typeface="Roboto Mono" pitchFamily="49" charset="0"/>
                          <a:ea typeface="Roboto Mono" pitchFamily="49"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a:solidFill>
                            <a:schemeClr val="bg1"/>
                          </a:solidFill>
                          <a:latin typeface="Roboto Mono" pitchFamily="49" charset="0"/>
                          <a:ea typeface="Roboto Mono" pitchFamily="49" charset="0"/>
                        </a:rPr>
                        <a:t>]</a:t>
                      </a:r>
                    </a:p>
                  </a:txBody>
                  <a:tcPr anchor="ctr"/>
                </a:tc>
                <a:tc>
                  <a:txBody>
                    <a:bodyPr/>
                    <a:lstStyle/>
                    <a:p>
                      <a:pPr algn="ctr"/>
                      <a:r>
                        <a:rPr lang="en-US" sz="4400" kern="0">
                          <a:solidFill>
                            <a:srgbClr val="001080"/>
                          </a:solidFill>
                          <a:effectLst/>
                          <a:latin typeface="Roboto Mono" pitchFamily="49" charset="0"/>
                          <a:ea typeface="Roboto Mono" pitchFamily="49" charset="0"/>
                          <a:cs typeface="Times New Roman" panose="02020603050405020304" pitchFamily="18" charset="0"/>
                        </a:rPr>
                        <a:t>temp</a:t>
                      </a:r>
                      <a:r>
                        <a:rPr lang="en-US" sz="4400">
                          <a:solidFill>
                            <a:schemeClr val="bg1"/>
                          </a:solidFill>
                          <a:latin typeface="Roboto Mono" pitchFamily="49" charset="0"/>
                          <a:ea typeface="Roboto Mono" pitchFamily="49"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a:solidFill>
                            <a:schemeClr val="bg1"/>
                          </a:solidFill>
                          <a:latin typeface="Roboto Mono" pitchFamily="49" charset="0"/>
                          <a:ea typeface="Roboto Mono" pitchFamily="49" charset="0"/>
                        </a:rPr>
                        <a:t>]</a:t>
                      </a:r>
                    </a:p>
                  </a:txBody>
                  <a:tcPr anchor="ctr"/>
                </a:tc>
                <a:tc>
                  <a:txBody>
                    <a:bodyPr/>
                    <a:lstStyle/>
                    <a:p>
                      <a:pPr algn="ctr"/>
                      <a:r>
                        <a:rPr lang="en-US" sz="4400" kern="0">
                          <a:solidFill>
                            <a:srgbClr val="001080"/>
                          </a:solidFill>
                          <a:effectLst/>
                          <a:latin typeface="Roboto Mono" pitchFamily="49" charset="0"/>
                          <a:ea typeface="Roboto Mono" pitchFamily="49" charset="0"/>
                          <a:cs typeface="Times New Roman" panose="02020603050405020304" pitchFamily="18" charset="0"/>
                        </a:rPr>
                        <a:t>temp</a:t>
                      </a:r>
                      <a:r>
                        <a:rPr lang="en-US" sz="4400">
                          <a:solidFill>
                            <a:schemeClr val="bg1"/>
                          </a:solidFill>
                          <a:latin typeface="Roboto Mono" pitchFamily="49" charset="0"/>
                          <a:ea typeface="Roboto Mono" pitchFamily="49"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a:solidFill>
                            <a:schemeClr val="bg1"/>
                          </a:solidFill>
                          <a:latin typeface="Roboto Mono" pitchFamily="49" charset="0"/>
                          <a:ea typeface="Roboto Mono" pitchFamily="49" charset="0"/>
                        </a:rPr>
                        <a:t>]</a:t>
                      </a:r>
                    </a:p>
                  </a:txBody>
                  <a:tcPr anchor="ctr"/>
                </a:tc>
                <a:extLst>
                  <a:ext uri="{0D108BD9-81ED-4DB2-BD59-A6C34878D82A}">
                    <a16:rowId xmlns:a16="http://schemas.microsoft.com/office/drawing/2014/main" val="346344262"/>
                  </a:ext>
                </a:extLst>
              </a:tr>
              <a:tr h="1298122">
                <a:tc>
                  <a:txBody>
                    <a:bodyPr/>
                    <a:lstStyle/>
                    <a:p>
                      <a:pPr algn="ctr"/>
                      <a:r>
                        <a:rPr lang="en-US" sz="4400">
                          <a:solidFill>
                            <a:schemeClr val="bg1"/>
                          </a:solidFill>
                          <a:latin typeface="Roboto Mono" pitchFamily="49" charset="0"/>
                          <a:ea typeface="Roboto Mono" pitchFamily="49" charset="0"/>
                        </a:rPr>
                        <a:t>0</a:t>
                      </a:r>
                    </a:p>
                  </a:txBody>
                  <a:tcPr anchor="ctr"/>
                </a:tc>
                <a:tc>
                  <a:txBody>
                    <a:bodyPr/>
                    <a:lstStyle/>
                    <a:p>
                      <a:pPr algn="ctr"/>
                      <a:r>
                        <a:rPr lang="en-US" sz="4400">
                          <a:solidFill>
                            <a:schemeClr val="bg1"/>
                          </a:solidFill>
                          <a:latin typeface="Roboto Mono" pitchFamily="49" charset="0"/>
                          <a:ea typeface="Roboto Mono" pitchFamily="49" charset="0"/>
                        </a:rPr>
                        <a:t>42.0</a:t>
                      </a:r>
                    </a:p>
                  </a:txBody>
                  <a:tcPr anchor="ctr"/>
                </a:tc>
                <a:tc>
                  <a:txBody>
                    <a:bodyPr/>
                    <a:lstStyle/>
                    <a:p>
                      <a:pPr algn="ctr"/>
                      <a:r>
                        <a:rPr lang="en-US" sz="4400">
                          <a:solidFill>
                            <a:schemeClr val="bg1"/>
                          </a:solidFill>
                          <a:latin typeface="Roboto Mono" pitchFamily="49" charset="0"/>
                          <a:ea typeface="Roboto Mono" pitchFamily="49" charset="0"/>
                        </a:rPr>
                        <a:t>24.0</a:t>
                      </a:r>
                    </a:p>
                  </a:txBody>
                  <a:tcPr anchor="ctr"/>
                </a:tc>
                <a:tc>
                  <a:txBody>
                    <a:bodyPr/>
                    <a:lstStyle/>
                    <a:p>
                      <a:pPr algn="ctr"/>
                      <a:r>
                        <a:rPr lang="en-US" sz="4400">
                          <a:solidFill>
                            <a:schemeClr val="bg1"/>
                          </a:solidFill>
                          <a:latin typeface="Roboto Mono" pitchFamily="49" charset="0"/>
                          <a:ea typeface="Roboto Mono" pitchFamily="49" charset="0"/>
                        </a:rPr>
                        <a:t>50.0</a:t>
                      </a:r>
                    </a:p>
                  </a:txBody>
                  <a:tcPr anchor="ctr"/>
                </a:tc>
                <a:extLst>
                  <a:ext uri="{0D108BD9-81ED-4DB2-BD59-A6C34878D82A}">
                    <a16:rowId xmlns:a16="http://schemas.microsoft.com/office/drawing/2014/main" val="3192807140"/>
                  </a:ext>
                </a:extLst>
              </a:tr>
              <a:tr h="1298122">
                <a:tc>
                  <a:txBody>
                    <a:bodyPr/>
                    <a:lstStyle/>
                    <a:p>
                      <a:pPr algn="ctr"/>
                      <a:r>
                        <a:rPr lang="en-US" sz="4400">
                          <a:solidFill>
                            <a:schemeClr val="bg1"/>
                          </a:solidFill>
                          <a:latin typeface="Roboto Mono" pitchFamily="49" charset="0"/>
                          <a:ea typeface="Roboto Mono" pitchFamily="49" charset="0"/>
                        </a:rPr>
                        <a:t>1</a:t>
                      </a:r>
                    </a:p>
                  </a:txBody>
                  <a:tcPr anchor="ctr"/>
                </a:tc>
                <a:tc>
                  <a:txBody>
                    <a:bodyPr/>
                    <a:lstStyle/>
                    <a:p>
                      <a:pPr algn="ctr"/>
                      <a:r>
                        <a:rPr lang="en-US" sz="4400">
                          <a:solidFill>
                            <a:schemeClr val="bg1"/>
                          </a:solidFill>
                          <a:latin typeface="Roboto Mono" pitchFamily="49" charset="0"/>
                          <a:ea typeface="Roboto Mono" pitchFamily="49" charset="0"/>
                        </a:rPr>
                        <a:t>31.0</a:t>
                      </a:r>
                    </a:p>
                  </a:txBody>
                  <a:tcPr anchor="ctr"/>
                </a:tc>
                <a:tc>
                  <a:txBody>
                    <a:bodyPr/>
                    <a:lstStyle/>
                    <a:p>
                      <a:pPr algn="ctr"/>
                      <a:r>
                        <a:rPr lang="en-US" sz="4400">
                          <a:solidFill>
                            <a:schemeClr val="bg1"/>
                          </a:solidFill>
                          <a:latin typeface="Roboto Mono" pitchFamily="49" charset="0"/>
                          <a:ea typeface="Roboto Mono" pitchFamily="49" charset="0"/>
                        </a:rPr>
                        <a:t>22.0</a:t>
                      </a:r>
                    </a:p>
                  </a:txBody>
                  <a:tcPr anchor="ctr"/>
                </a:tc>
                <a:tc>
                  <a:txBody>
                    <a:bodyPr/>
                    <a:lstStyle/>
                    <a:p>
                      <a:pPr algn="ctr"/>
                      <a:r>
                        <a:rPr lang="en-US" sz="4400">
                          <a:solidFill>
                            <a:schemeClr val="bg1"/>
                          </a:solidFill>
                          <a:latin typeface="Roboto Mono" pitchFamily="49" charset="0"/>
                          <a:ea typeface="Roboto Mono" pitchFamily="49" charset="0"/>
                        </a:rPr>
                        <a:t>35.0</a:t>
                      </a:r>
                    </a:p>
                  </a:txBody>
                  <a:tcPr anchor="ctr"/>
                </a:tc>
                <a:extLst>
                  <a:ext uri="{0D108BD9-81ED-4DB2-BD59-A6C34878D82A}">
                    <a16:rowId xmlns:a16="http://schemas.microsoft.com/office/drawing/2014/main" val="902171087"/>
                  </a:ext>
                </a:extLst>
              </a:tr>
              <a:tr h="1298122">
                <a:tc>
                  <a:txBody>
                    <a:bodyPr/>
                    <a:lstStyle/>
                    <a:p>
                      <a:pPr algn="ctr"/>
                      <a:r>
                        <a:rPr lang="en-US" sz="4400">
                          <a:solidFill>
                            <a:schemeClr val="bg1"/>
                          </a:solidFill>
                          <a:latin typeface="Roboto Mono" pitchFamily="49" charset="0"/>
                          <a:ea typeface="Roboto Mono" pitchFamily="49" charset="0"/>
                        </a:rPr>
                        <a:t>2</a:t>
                      </a:r>
                    </a:p>
                  </a:txBody>
                  <a:tcPr anchor="ctr"/>
                </a:tc>
                <a:tc>
                  <a:txBody>
                    <a:bodyPr/>
                    <a:lstStyle/>
                    <a:p>
                      <a:pPr algn="ctr"/>
                      <a:r>
                        <a:rPr lang="en-US" sz="4400">
                          <a:solidFill>
                            <a:schemeClr val="bg1"/>
                          </a:solidFill>
                          <a:latin typeface="Roboto Mono" pitchFamily="49" charset="0"/>
                          <a:ea typeface="Roboto Mono" pitchFamily="49" charset="0"/>
                        </a:rPr>
                        <a:t>25.5</a:t>
                      </a:r>
                    </a:p>
                  </a:txBody>
                  <a:tcPr anchor="ctr"/>
                </a:tc>
                <a:tc>
                  <a:txBody>
                    <a:bodyPr/>
                    <a:lstStyle/>
                    <a:p>
                      <a:pPr algn="ctr"/>
                      <a:r>
                        <a:rPr lang="en-US" sz="4400">
                          <a:solidFill>
                            <a:schemeClr val="bg1"/>
                          </a:solidFill>
                          <a:latin typeface="Roboto Mono" pitchFamily="49" charset="0"/>
                          <a:ea typeface="Roboto Mono" pitchFamily="49" charset="0"/>
                        </a:rPr>
                        <a:t>21.0</a:t>
                      </a:r>
                    </a:p>
                  </a:txBody>
                  <a:tcPr anchor="ctr"/>
                </a:tc>
                <a:tc>
                  <a:txBody>
                    <a:bodyPr/>
                    <a:lstStyle/>
                    <a:p>
                      <a:pPr algn="ctr"/>
                      <a:r>
                        <a:rPr lang="en-US" sz="4400">
                          <a:solidFill>
                            <a:schemeClr val="bg1"/>
                          </a:solidFill>
                          <a:latin typeface="Roboto Mono" pitchFamily="49" charset="0"/>
                          <a:ea typeface="Roboto Mono" pitchFamily="49" charset="0"/>
                        </a:rPr>
                        <a:t>27.5</a:t>
                      </a:r>
                    </a:p>
                  </a:txBody>
                  <a:tcPr anchor="ctr"/>
                </a:tc>
                <a:extLst>
                  <a:ext uri="{0D108BD9-81ED-4DB2-BD59-A6C34878D82A}">
                    <a16:rowId xmlns:a16="http://schemas.microsoft.com/office/drawing/2014/main" val="4179876232"/>
                  </a:ext>
                </a:extLst>
              </a:tr>
            </a:tbl>
          </a:graphicData>
        </a:graphic>
      </p:graphicFrame>
      <p:sp>
        <p:nvSpPr>
          <p:cNvPr id="7" name="TextBox 6">
            <a:extLst>
              <a:ext uri="{FF2B5EF4-FFF2-40B4-BE49-F238E27FC236}">
                <a16:creationId xmlns:a16="http://schemas.microsoft.com/office/drawing/2014/main" id="{3B1A08C0-F618-FE8F-82DF-2D3B2B2650FC}"/>
              </a:ext>
            </a:extLst>
          </p:cNvPr>
          <p:cNvSpPr txBox="1"/>
          <p:nvPr/>
        </p:nvSpPr>
        <p:spPr>
          <a:xfrm>
            <a:off x="20084142" y="5798510"/>
            <a:ext cx="15152916" cy="2585323"/>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Multiple objects cool down independently</a:t>
            </a:r>
          </a:p>
          <a:p>
            <a:pPr marL="571500" indent="-5715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Iterative change of state</a:t>
            </a:r>
          </a:p>
          <a:p>
            <a:pPr marL="571500" indent="-5715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Computed on CPU (for now)</a:t>
            </a:r>
          </a:p>
        </p:txBody>
      </p:sp>
    </p:spTree>
    <p:extLst>
      <p:ext uri="{BB962C8B-B14F-4D97-AF65-F5344CB8AC3E}">
        <p14:creationId xmlns:p14="http://schemas.microsoft.com/office/powerpoint/2010/main" val="903405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45B125-121B-5429-8FC0-0CC7731CB3E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8ECBA4F-5EC1-7D16-1188-D97F26143BD8}"/>
              </a:ext>
            </a:extLst>
          </p:cNvPr>
          <p:cNvSpPr>
            <a:spLocks noGrp="1"/>
          </p:cNvSpPr>
          <p:nvPr>
            <p:ph type="title"/>
          </p:nvPr>
        </p:nvSpPr>
        <p:spPr/>
        <p:txBody>
          <a:bodyPr/>
          <a:lstStyle/>
          <a:p>
            <a:r>
              <a:rPr lang="en-US"/>
              <a:t>Transform</a:t>
            </a:r>
          </a:p>
        </p:txBody>
      </p:sp>
      <p:sp>
        <p:nvSpPr>
          <p:cNvPr id="2" name="Text Placeholder 1">
            <a:extLst>
              <a:ext uri="{FF2B5EF4-FFF2-40B4-BE49-F238E27FC236}">
                <a16:creationId xmlns:a16="http://schemas.microsoft.com/office/drawing/2014/main" id="{26D88E90-A5B6-FD94-2B55-A242B15870F6}"/>
              </a:ext>
            </a:extLst>
          </p:cNvPr>
          <p:cNvSpPr>
            <a:spLocks noGrp="1"/>
          </p:cNvSpPr>
          <p:nvPr>
            <p:ph type="body" sz="quarter" idx="10"/>
          </p:nvPr>
        </p:nvSpPr>
        <p:spPr/>
        <p:txBody>
          <a:bodyPr/>
          <a:lstStyle/>
          <a:p>
            <a:r>
              <a:rPr lang="en-US"/>
              <a:t>For execution on GPU</a:t>
            </a:r>
          </a:p>
        </p:txBody>
      </p:sp>
      <p:pic>
        <p:nvPicPr>
          <p:cNvPr id="9" name="Picture 8" descr="A diagram of a number&#10;&#10;Description automatically generated with medium confidence">
            <a:extLst>
              <a:ext uri="{FF2B5EF4-FFF2-40B4-BE49-F238E27FC236}">
                <a16:creationId xmlns:a16="http://schemas.microsoft.com/office/drawing/2014/main" id="{60E74984-874F-2413-8441-9F7A795F4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54" y="5003957"/>
            <a:ext cx="20799898" cy="13082875"/>
          </a:xfrm>
          <a:prstGeom prst="rect">
            <a:avLst/>
          </a:prstGeom>
        </p:spPr>
      </p:pic>
      <p:sp>
        <p:nvSpPr>
          <p:cNvPr id="10" name="TextBox 9">
            <a:extLst>
              <a:ext uri="{FF2B5EF4-FFF2-40B4-BE49-F238E27FC236}">
                <a16:creationId xmlns:a16="http://schemas.microsoft.com/office/drawing/2014/main" id="{4C06F27A-B48B-4049-FC4A-A03683045D11}"/>
              </a:ext>
            </a:extLst>
          </p:cNvPr>
          <p:cNvSpPr txBox="1"/>
          <p:nvPr/>
        </p:nvSpPr>
        <p:spPr>
          <a:xfrm>
            <a:off x="21107516" y="6766170"/>
            <a:ext cx="14554084" cy="5286384"/>
          </a:xfrm>
          <a:prstGeom prst="rect">
            <a:avLst/>
          </a:prstGeom>
          <a:noFill/>
        </p:spPr>
        <p:txBody>
          <a:bodyPr wrap="square">
            <a:spAutoFit/>
          </a:bodyPr>
          <a:lstStyle/>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auto</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1871C2"/>
                </a:solidFill>
                <a:effectLst/>
                <a:latin typeface="Roboto Mono" pitchFamily="2" charset="0"/>
                <a:ea typeface="Roboto Mono" pitchFamily="2" charset="0"/>
                <a:cs typeface="Menlo" panose="020B0609030804020204" pitchFamily="49" charset="0"/>
              </a:rPr>
              <a:t>op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temp</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latin typeface="Roboto Mono" pitchFamily="49" charset="0"/>
                <a:ea typeface="Roboto Mono" pitchFamily="49" charset="0"/>
                <a:cs typeface="Times New Roman" panose="02020603050405020304" pitchFamily="18" charset="0"/>
              </a:rPr>
              <a:t> </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diff</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ambient_temp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temp</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temp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k</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diff</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Menlo" panose="020B0609030804020204" pitchFamily="49" charset="0"/>
              </a:rPr>
              <a:t> </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transform</a:t>
            </a:r>
            <a:r>
              <a:rPr lang="en-US" sz="4400" kern="0">
                <a:solidFill>
                  <a:srgbClr val="3B3B3B"/>
                </a:solidFill>
                <a:effectLst/>
                <a:latin typeface="Roboto Mono" pitchFamily="2" charset="0"/>
                <a:ea typeface="Roboto Mono" pitchFamily="2" charset="0"/>
                <a:cs typeface="Menlo" panose="020B0609030804020204" pitchFamily="49" charset="0"/>
              </a:rPr>
              <a:t>(</a:t>
            </a:r>
            <a:r>
              <a:rPr lang="en-US" sz="4400" kern="0" err="1">
                <a:solidFill>
                  <a:srgbClr val="2F9E44"/>
                </a:solidFill>
                <a:effectLst/>
                <a:latin typeface="Roboto Mono" pitchFamily="2" charset="0"/>
                <a:ea typeface="Roboto Mono" pitchFamily="2" charset="0"/>
                <a:cs typeface="Menlo" panose="020B0609030804020204" pitchFamily="49" charset="0"/>
              </a:rPr>
              <a:t>temp.begin</a:t>
            </a:r>
            <a:r>
              <a:rPr lang="en-US" sz="4400" kern="0">
                <a:solidFill>
                  <a:srgbClr val="2F9E44"/>
                </a:solidFill>
                <a:effectLst/>
                <a:latin typeface="Roboto Mono" pitchFamily="2" charset="0"/>
                <a:ea typeface="Roboto Mono" pitchFamily="2" charset="0"/>
                <a:cs typeface="Menlo" panose="020B0609030804020204" pitchFamily="49" charset="0"/>
              </a:rPr>
              <a:t>()</a:t>
            </a:r>
            <a:r>
              <a:rPr lang="en-US" sz="4400" kern="0">
                <a:solidFill>
                  <a:srgbClr val="3B3B3B"/>
                </a:solidFill>
                <a:effectLst/>
                <a:latin typeface="Roboto Mono" pitchFamily="2" charset="0"/>
                <a:ea typeface="Roboto Mono" pitchFamily="2" charset="0"/>
                <a:cs typeface="Menlo" panose="020B0609030804020204" pitchFamily="49" charset="0"/>
              </a:rPr>
              <a:t>, </a:t>
            </a:r>
            <a:r>
              <a:rPr lang="en-US" sz="4400" kern="0" err="1">
                <a:solidFill>
                  <a:srgbClr val="2F9E44"/>
                </a:solidFill>
                <a:latin typeface="Roboto Mono" pitchFamily="2" charset="0"/>
                <a:ea typeface="Roboto Mono" pitchFamily="2" charset="0"/>
                <a:cs typeface="Menlo" panose="020B0609030804020204" pitchFamily="49" charset="0"/>
              </a:rPr>
              <a:t>temp.end</a:t>
            </a:r>
            <a:r>
              <a:rPr lang="en-US" sz="4400" kern="0">
                <a:solidFill>
                  <a:srgbClr val="2F9E44"/>
                </a:solidFill>
                <a:latin typeface="Roboto Mono" pitchFamily="2" charset="0"/>
                <a:ea typeface="Roboto Mono" pitchFamily="2" charset="0"/>
                <a:cs typeface="Menlo" panose="020B0609030804020204" pitchFamily="49" charset="0"/>
              </a:rPr>
              <a:t>()</a:t>
            </a:r>
            <a:r>
              <a:rPr lang="en-US" sz="4400" kern="0">
                <a:solidFill>
                  <a:schemeClr val="bg1"/>
                </a:solidFill>
                <a:latin typeface="Roboto Mono" pitchFamily="2" charset="0"/>
                <a:ea typeface="Roboto Mono" pitchFamily="2" charset="0"/>
                <a:cs typeface="Menlo" panose="020B0609030804020204" pitchFamily="49" charset="0"/>
              </a:rPr>
              <a:t>,</a:t>
            </a:r>
            <a:r>
              <a:rPr lang="en-US" sz="4400" kern="0">
                <a:solidFill>
                  <a:srgbClr val="2F9E44"/>
                </a:solidFill>
                <a:latin typeface="Roboto Mono" pitchFamily="2" charset="0"/>
                <a:ea typeface="Roboto Mono" pitchFamily="2" charset="0"/>
                <a:cs typeface="Menlo" panose="020B0609030804020204" pitchFamily="49" charset="0"/>
              </a:rPr>
              <a:t>  </a:t>
            </a:r>
          </a:p>
          <a:p>
            <a:pPr marL="0" marR="0">
              <a:lnSpc>
                <a:spcPct val="115000"/>
              </a:lnSpc>
              <a:spcAft>
                <a:spcPts val="800"/>
              </a:spcAft>
            </a:pPr>
            <a:r>
              <a:rPr lang="en-US" sz="4400" kern="0">
                <a:solidFill>
                  <a:srgbClr val="3B3B3B"/>
                </a:solidFill>
                <a:latin typeface="Roboto Mono" pitchFamily="2" charset="0"/>
                <a:ea typeface="Roboto Mono" pitchFamily="2" charset="0"/>
                <a:cs typeface="Menlo" panose="020B0609030804020204" pitchFamily="49" charset="0"/>
              </a:rPr>
              <a:t>               </a:t>
            </a:r>
            <a:r>
              <a:rPr lang="en-US" sz="4400" kern="0" err="1">
                <a:solidFill>
                  <a:srgbClr val="F08C01"/>
                </a:solidFill>
                <a:effectLst/>
                <a:latin typeface="Roboto Mono" pitchFamily="2" charset="0"/>
                <a:ea typeface="Roboto Mono" pitchFamily="2" charset="0"/>
                <a:cs typeface="Menlo" panose="020B0609030804020204" pitchFamily="49" charset="0"/>
              </a:rPr>
              <a:t>temp.begin</a:t>
            </a:r>
            <a:r>
              <a:rPr lang="en-US" sz="4400" kern="0">
                <a:solidFill>
                  <a:srgbClr val="F08C01"/>
                </a:solidFill>
                <a:effectLst/>
                <a:latin typeface="Roboto Mono" pitchFamily="2" charset="0"/>
                <a:ea typeface="Roboto Mono" pitchFamily="2" charset="0"/>
                <a:cs typeface="Menlo" panose="020B0609030804020204" pitchFamily="49" charset="0"/>
              </a:rPr>
              <a:t>()</a:t>
            </a:r>
            <a:r>
              <a:rPr lang="en-US" sz="4400" kern="0">
                <a:solidFill>
                  <a:srgbClr val="3B3B3B"/>
                </a:solidFill>
                <a:effectLst/>
                <a:latin typeface="Roboto Mono" pitchFamily="2" charset="0"/>
                <a:ea typeface="Roboto Mono" pitchFamily="2" charset="0"/>
                <a:cs typeface="Menlo" panose="020B0609030804020204" pitchFamily="49" charset="0"/>
              </a:rPr>
              <a:t>, </a:t>
            </a:r>
            <a:r>
              <a:rPr lang="en-US" sz="4400" kern="0">
                <a:solidFill>
                  <a:srgbClr val="1871C2"/>
                </a:solidFill>
                <a:effectLst/>
                <a:latin typeface="Roboto Mono" pitchFamily="2" charset="0"/>
                <a:ea typeface="Roboto Mono" pitchFamily="2" charset="0"/>
                <a:cs typeface="Menlo" panose="020B0609030804020204" pitchFamily="49" charset="0"/>
              </a:rPr>
              <a:t>op</a:t>
            </a:r>
            <a:r>
              <a:rPr lang="en-US" sz="4400" kern="0">
                <a:solidFill>
                  <a:srgbClr val="3B3B3B"/>
                </a:solidFill>
                <a:effectLst/>
                <a:latin typeface="Roboto Mono" pitchFamily="2" charset="0"/>
                <a:ea typeface="Roboto Mono" pitchFamily="2" charset="0"/>
                <a:cs typeface="Menlo" panose="020B0609030804020204" pitchFamily="49" charset="0"/>
              </a:rPr>
              <a:t>);</a:t>
            </a:r>
            <a:endParaRPr lang="en-US" sz="4400" kern="100">
              <a:effectLst/>
              <a:latin typeface="Roboto Mono" pitchFamily="2" charset="0"/>
              <a:ea typeface="Roboto Mono" pitchFamily="2" charset="0"/>
              <a:cs typeface="Times New Roman" panose="02020603050405020304" pitchFamily="18" charset="0"/>
            </a:endParaRPr>
          </a:p>
        </p:txBody>
      </p:sp>
      <p:sp>
        <p:nvSpPr>
          <p:cNvPr id="7" name="TextBox 6">
            <a:extLst>
              <a:ext uri="{FF2B5EF4-FFF2-40B4-BE49-F238E27FC236}">
                <a16:creationId xmlns:a16="http://schemas.microsoft.com/office/drawing/2014/main" id="{F31222B1-F9C5-B726-8FE6-3254F39CD814}"/>
              </a:ext>
            </a:extLst>
          </p:cNvPr>
          <p:cNvSpPr txBox="1"/>
          <p:nvPr/>
        </p:nvSpPr>
        <p:spPr>
          <a:xfrm>
            <a:off x="21107516" y="13161167"/>
            <a:ext cx="13698050" cy="2585323"/>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applies a given function to the elements of the input range, and</a:t>
            </a:r>
          </a:p>
          <a:p>
            <a:pPr marL="571500" indent="-5715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stores the result in the output range</a:t>
            </a:r>
          </a:p>
        </p:txBody>
      </p:sp>
    </p:spTree>
    <p:extLst>
      <p:ext uri="{BB962C8B-B14F-4D97-AF65-F5344CB8AC3E}">
        <p14:creationId xmlns:p14="http://schemas.microsoft.com/office/powerpoint/2010/main" val="4076075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E568C-97E1-0837-7119-4C3064BE58C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28CD344-2176-7E87-E5FB-C15D34D892BF}"/>
              </a:ext>
            </a:extLst>
          </p:cNvPr>
          <p:cNvSpPr>
            <a:spLocks noGrp="1"/>
          </p:cNvSpPr>
          <p:nvPr>
            <p:ph type="title"/>
          </p:nvPr>
        </p:nvSpPr>
        <p:spPr/>
        <p:txBody>
          <a:bodyPr/>
          <a:lstStyle/>
          <a:p>
            <a:r>
              <a:rPr lang="en-US"/>
              <a:t>Transform</a:t>
            </a:r>
          </a:p>
        </p:txBody>
      </p:sp>
      <p:sp>
        <p:nvSpPr>
          <p:cNvPr id="2" name="Text Placeholder 1">
            <a:extLst>
              <a:ext uri="{FF2B5EF4-FFF2-40B4-BE49-F238E27FC236}">
                <a16:creationId xmlns:a16="http://schemas.microsoft.com/office/drawing/2014/main" id="{FBE6EFB6-BE78-FCA2-D580-32A4E6D8D134}"/>
              </a:ext>
            </a:extLst>
          </p:cNvPr>
          <p:cNvSpPr>
            <a:spLocks noGrp="1"/>
          </p:cNvSpPr>
          <p:nvPr>
            <p:ph type="body" sz="quarter" idx="10"/>
          </p:nvPr>
        </p:nvSpPr>
        <p:spPr/>
        <p:txBody>
          <a:bodyPr/>
          <a:lstStyle/>
          <a:p>
            <a:r>
              <a:rPr lang="en-US"/>
              <a:t>For execution on GPU</a:t>
            </a:r>
          </a:p>
        </p:txBody>
      </p:sp>
      <p:pic>
        <p:nvPicPr>
          <p:cNvPr id="9" name="Picture 8" descr="A diagram of a number&#10;&#10;Description automatically generated with medium confidence">
            <a:extLst>
              <a:ext uri="{FF2B5EF4-FFF2-40B4-BE49-F238E27FC236}">
                <a16:creationId xmlns:a16="http://schemas.microsoft.com/office/drawing/2014/main" id="{69E7D6F3-7C9B-DC53-5B73-420E6BF26C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8554" y="5003957"/>
            <a:ext cx="20799898" cy="13082875"/>
          </a:xfrm>
          <a:prstGeom prst="rect">
            <a:avLst/>
          </a:prstGeom>
        </p:spPr>
      </p:pic>
      <p:sp>
        <p:nvSpPr>
          <p:cNvPr id="10" name="TextBox 9">
            <a:extLst>
              <a:ext uri="{FF2B5EF4-FFF2-40B4-BE49-F238E27FC236}">
                <a16:creationId xmlns:a16="http://schemas.microsoft.com/office/drawing/2014/main" id="{B1437EFD-583E-7CF0-F801-C78BEA944AD5}"/>
              </a:ext>
            </a:extLst>
          </p:cNvPr>
          <p:cNvSpPr txBox="1"/>
          <p:nvPr/>
        </p:nvSpPr>
        <p:spPr>
          <a:xfrm>
            <a:off x="21107516" y="6766170"/>
            <a:ext cx="14554084" cy="5286384"/>
          </a:xfrm>
          <a:prstGeom prst="rect">
            <a:avLst/>
          </a:prstGeom>
          <a:noFill/>
        </p:spPr>
        <p:txBody>
          <a:bodyPr wrap="square">
            <a:spAutoFit/>
          </a:bodyPr>
          <a:lstStyle/>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auto</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1871C2"/>
                </a:solidFill>
                <a:effectLst/>
                <a:latin typeface="Roboto Mono" pitchFamily="2" charset="0"/>
                <a:ea typeface="Roboto Mono" pitchFamily="2" charset="0"/>
                <a:cs typeface="Menlo" panose="020B0609030804020204" pitchFamily="49" charset="0"/>
              </a:rPr>
              <a:t>op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temp</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latin typeface="Roboto Mono" pitchFamily="49" charset="0"/>
                <a:ea typeface="Roboto Mono" pitchFamily="49" charset="0"/>
                <a:cs typeface="Times New Roman" panose="02020603050405020304" pitchFamily="18" charset="0"/>
              </a:rPr>
              <a:t> </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diff</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ambient_temp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temp</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temp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k</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diff</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Menlo" panose="020B0609030804020204" pitchFamily="49" charset="0"/>
              </a:rPr>
              <a:t> </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chemeClr val="accent5"/>
                </a:solidFill>
                <a:effectLst/>
                <a:latin typeface="Roboto Mono" pitchFamily="49" charset="0"/>
                <a:ea typeface="Roboto Mono" pitchFamily="49" charset="0"/>
                <a:cs typeface="Times New Roman" panose="02020603050405020304" pitchFamily="18" charset="0"/>
              </a:rPr>
              <a:t>std::transform</a:t>
            </a:r>
            <a:r>
              <a:rPr lang="en-US" sz="4400" kern="0">
                <a:solidFill>
                  <a:schemeClr val="accent5"/>
                </a:solidFill>
                <a:effectLst/>
                <a:latin typeface="Roboto Mono" pitchFamily="2" charset="0"/>
                <a:ea typeface="Roboto Mono" pitchFamily="2" charset="0"/>
                <a:cs typeface="Menlo" panose="020B0609030804020204" pitchFamily="49" charset="0"/>
              </a:rPr>
              <a:t>(</a:t>
            </a:r>
            <a:r>
              <a:rPr lang="en-US" sz="4400" kern="0" err="1">
                <a:solidFill>
                  <a:schemeClr val="accent5"/>
                </a:solidFill>
                <a:effectLst/>
                <a:latin typeface="Roboto Mono" pitchFamily="2" charset="0"/>
                <a:ea typeface="Roboto Mono" pitchFamily="2" charset="0"/>
                <a:cs typeface="Menlo" panose="020B0609030804020204" pitchFamily="49" charset="0"/>
              </a:rPr>
              <a:t>temp.begin</a:t>
            </a:r>
            <a:r>
              <a:rPr lang="en-US" sz="4400" kern="0">
                <a:solidFill>
                  <a:schemeClr val="accent5"/>
                </a:solidFill>
                <a:effectLst/>
                <a:latin typeface="Roboto Mono" pitchFamily="2" charset="0"/>
                <a:ea typeface="Roboto Mono" pitchFamily="2" charset="0"/>
                <a:cs typeface="Menlo" panose="020B0609030804020204" pitchFamily="49" charset="0"/>
              </a:rPr>
              <a:t>(), </a:t>
            </a:r>
            <a:r>
              <a:rPr lang="en-US" sz="4400" kern="0" err="1">
                <a:solidFill>
                  <a:schemeClr val="accent5"/>
                </a:solidFill>
                <a:latin typeface="Roboto Mono" pitchFamily="2" charset="0"/>
                <a:ea typeface="Roboto Mono" pitchFamily="2" charset="0"/>
                <a:cs typeface="Menlo" panose="020B0609030804020204" pitchFamily="49" charset="0"/>
              </a:rPr>
              <a:t>temp.end</a:t>
            </a:r>
            <a:r>
              <a:rPr lang="en-US" sz="4400" kern="0">
                <a:solidFill>
                  <a:schemeClr val="accent5"/>
                </a:solidFill>
                <a:latin typeface="Roboto Mono" pitchFamily="2" charset="0"/>
                <a:ea typeface="Roboto Mono" pitchFamily="2" charset="0"/>
                <a:cs typeface="Menlo" panose="020B0609030804020204" pitchFamily="49" charset="0"/>
              </a:rPr>
              <a:t>(),  </a:t>
            </a:r>
          </a:p>
          <a:p>
            <a:pPr marL="0" marR="0">
              <a:lnSpc>
                <a:spcPct val="115000"/>
              </a:lnSpc>
              <a:spcAft>
                <a:spcPts val="800"/>
              </a:spcAft>
            </a:pPr>
            <a:r>
              <a:rPr lang="en-US" sz="4400" kern="0">
                <a:solidFill>
                  <a:schemeClr val="accent5"/>
                </a:solidFill>
                <a:latin typeface="Roboto Mono" pitchFamily="2" charset="0"/>
                <a:ea typeface="Roboto Mono" pitchFamily="2" charset="0"/>
                <a:cs typeface="Menlo" panose="020B0609030804020204" pitchFamily="49" charset="0"/>
              </a:rPr>
              <a:t>               </a:t>
            </a:r>
            <a:r>
              <a:rPr lang="en-US" sz="4400" kern="0" err="1">
                <a:solidFill>
                  <a:schemeClr val="accent5"/>
                </a:solidFill>
                <a:effectLst/>
                <a:latin typeface="Roboto Mono" pitchFamily="2" charset="0"/>
                <a:ea typeface="Roboto Mono" pitchFamily="2" charset="0"/>
                <a:cs typeface="Menlo" panose="020B0609030804020204" pitchFamily="49" charset="0"/>
              </a:rPr>
              <a:t>temp.begin</a:t>
            </a:r>
            <a:r>
              <a:rPr lang="en-US" sz="4400" kern="0">
                <a:solidFill>
                  <a:schemeClr val="accent5"/>
                </a:solidFill>
                <a:effectLst/>
                <a:latin typeface="Roboto Mono" pitchFamily="2" charset="0"/>
                <a:ea typeface="Roboto Mono" pitchFamily="2" charset="0"/>
                <a:cs typeface="Menlo" panose="020B0609030804020204" pitchFamily="49" charset="0"/>
              </a:rPr>
              <a:t>(), op);</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p:txBody>
      </p:sp>
      <p:sp>
        <p:nvSpPr>
          <p:cNvPr id="6" name="TextBox 5">
            <a:extLst>
              <a:ext uri="{FF2B5EF4-FFF2-40B4-BE49-F238E27FC236}">
                <a16:creationId xmlns:a16="http://schemas.microsoft.com/office/drawing/2014/main" id="{DAD25B01-844D-63FB-E3A2-B5992DD1B2F5}"/>
              </a:ext>
            </a:extLst>
          </p:cNvPr>
          <p:cNvSpPr txBox="1"/>
          <p:nvPr/>
        </p:nvSpPr>
        <p:spPr>
          <a:xfrm>
            <a:off x="21107516" y="13161167"/>
            <a:ext cx="13848924" cy="2328843"/>
          </a:xfrm>
          <a:prstGeom prst="rect">
            <a:avLst/>
          </a:prstGeom>
          <a:noFill/>
        </p:spPr>
        <p:txBody>
          <a:bodyPr wrap="square">
            <a:spAutoFit/>
          </a:bodyPr>
          <a:lstStyle/>
          <a:p>
            <a:pPr marL="0" marR="0">
              <a:spcAft>
                <a:spcPts val="800"/>
              </a:spcAft>
            </a:pPr>
            <a:r>
              <a:rPr lang="en-US" sz="4400" kern="0">
                <a:solidFill>
                  <a:srgbClr val="AF00DB"/>
                </a:solidFill>
                <a:effectLst/>
                <a:latin typeface="Roboto Mono" pitchFamily="2" charset="0"/>
                <a:ea typeface="Roboto Mono" pitchFamily="2" charset="0"/>
                <a:cs typeface="Times New Roman" panose="02020603050405020304" pitchFamily="18" charset="0"/>
              </a:rPr>
              <a:t>for</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00FF"/>
                </a:solidFill>
                <a:effectLst/>
                <a:latin typeface="Roboto Mono" pitchFamily="2" charset="0"/>
                <a:ea typeface="Roboto Mono" pitchFamily="2" charset="0"/>
                <a:cs typeface="Times New Roman" panose="02020603050405020304" pitchFamily="18" charset="0"/>
              </a:rPr>
              <a:t>int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001080"/>
                </a:solidFill>
                <a:effectLst/>
                <a:latin typeface="Roboto Mono" pitchFamily="2" charset="0"/>
                <a:ea typeface="Roboto Mono" pitchFamily="2" charset="0"/>
                <a:cs typeface="Times New Roman" panose="02020603050405020304" pitchFamily="18" charset="0"/>
              </a:rPr>
              <a:t>i</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0000"/>
                </a:solidFill>
                <a:effectLst/>
                <a:latin typeface="Roboto Mono" pitchFamily="2" charset="0"/>
                <a:ea typeface="Roboto Mono" pitchFamily="2" charset="0"/>
                <a:cs typeface="Times New Roman" panose="02020603050405020304" pitchFamily="18" charset="0"/>
              </a:rPr>
              <a: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98658"/>
                </a:solidFill>
                <a:effectLst/>
                <a:latin typeface="Roboto Mono" pitchFamily="2" charset="0"/>
                <a:ea typeface="Roboto Mono" pitchFamily="2" charset="0"/>
                <a:cs typeface="Times New Roman" panose="02020603050405020304" pitchFamily="18" charset="0"/>
              </a:rPr>
              <a:t>0</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001080"/>
                </a:solidFill>
                <a:effectLst/>
                <a:latin typeface="Roboto Mono" pitchFamily="2" charset="0"/>
                <a:ea typeface="Roboto Mono" pitchFamily="2" charset="0"/>
                <a:cs typeface="Times New Roman" panose="02020603050405020304" pitchFamily="18" charset="0"/>
              </a:rPr>
              <a:t>i</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0000"/>
                </a:solidFill>
                <a:effectLst/>
                <a:latin typeface="Roboto Mono" pitchFamily="2" charset="0"/>
                <a:ea typeface="Roboto Mono" pitchFamily="2" charset="0"/>
                <a:cs typeface="Times New Roman" panose="02020603050405020304" pitchFamily="18" charset="0"/>
              </a:rPr>
              <a:t>&lt;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001080"/>
                </a:solidFill>
                <a:effectLst/>
                <a:latin typeface="Roboto Mono" pitchFamily="2" charset="0"/>
                <a:ea typeface="Roboto Mono" pitchFamily="2" charset="0"/>
                <a:cs typeface="Times New Roman" panose="02020603050405020304" pitchFamily="18" charset="0"/>
              </a:rPr>
              <a:t>temp</a:t>
            </a:r>
            <a:r>
              <a:rPr lang="en-US" sz="4400" kern="0" err="1">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size</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001080"/>
                </a:solidFill>
                <a:effectLst/>
                <a:latin typeface="Roboto Mono" pitchFamily="2" charset="0"/>
                <a:ea typeface="Roboto Mono" pitchFamily="2" charset="0"/>
                <a:cs typeface="Times New Roman" panose="02020603050405020304" pitchFamily="18" charset="0"/>
              </a:rPr>
              <a:t>i</a:t>
            </a:r>
            <a:r>
              <a:rPr lang="en-US" sz="4400" kern="0">
                <a:solidFill>
                  <a:srgbClr val="000000"/>
                </a:solidFill>
                <a:effectLst/>
                <a:latin typeface="Roboto Mono" pitchFamily="2" charset="0"/>
                <a:ea typeface="Roboto Mono" pitchFamily="2" charset="0"/>
                <a:cs typeface="Times New Roman" panose="02020603050405020304" pitchFamily="18" charset="0"/>
              </a:rPr>
              <a:t>++</a:t>
            </a:r>
            <a:r>
              <a:rPr lang="en-US" sz="4400" kern="0">
                <a:solidFill>
                  <a:srgbClr val="3B3B3B"/>
                </a:solidFill>
                <a:effectLst/>
                <a:latin typeface="Roboto Mono" pitchFamily="2" charset="0"/>
                <a:ea typeface="Roboto Mono" pitchFamily="2" charset="0"/>
                <a:cs typeface="Times New Roman" panose="02020603050405020304" pitchFamily="18" charset="0"/>
              </a:rPr>
              <a:t>) {</a:t>
            </a:r>
            <a:endParaRPr lang="en-US" sz="4400" kern="100">
              <a:effectLst/>
              <a:latin typeface="Roboto Mono" pitchFamily="2" charset="0"/>
              <a:ea typeface="Roboto Mono" pitchFamily="2" charset="0"/>
              <a:cs typeface="Times New Roman" panose="02020603050405020304" pitchFamily="18" charset="0"/>
            </a:endParaRPr>
          </a:p>
          <a:p>
            <a:pPr marL="0" marR="0">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F08C01"/>
                </a:solidFill>
                <a:effectLst/>
                <a:latin typeface="Roboto Mono" pitchFamily="2" charset="0"/>
                <a:ea typeface="Roboto Mono" pitchFamily="2" charset="0"/>
                <a:cs typeface="Menlo" panose="020B0609030804020204" pitchFamily="49" charset="0"/>
              </a:rPr>
              <a:t>temp</a:t>
            </a:r>
            <a:r>
              <a:rPr lang="en-US" sz="4400" kern="0">
                <a:solidFill>
                  <a:srgbClr val="000000"/>
                </a:solidFill>
                <a:effectLst/>
                <a:latin typeface="Roboto Mono" pitchFamily="2" charset="0"/>
                <a:ea typeface="Roboto Mono" pitchFamily="2" charset="0"/>
                <a:cs typeface="Times New Roman" panose="02020603050405020304" pitchFamily="18" charset="0"/>
              </a:rPr>
              <a:t>[</a:t>
            </a:r>
            <a:r>
              <a:rPr lang="en-US" sz="4400" kern="0" err="1">
                <a:solidFill>
                  <a:srgbClr val="001080"/>
                </a:solidFill>
                <a:effectLst/>
                <a:latin typeface="Roboto Mono" pitchFamily="2" charset="0"/>
                <a:ea typeface="Roboto Mono" pitchFamily="2" charset="0"/>
                <a:cs typeface="Times New Roman" panose="02020603050405020304" pitchFamily="18" charset="0"/>
              </a:rPr>
              <a:t>i</a:t>
            </a:r>
            <a:r>
              <a:rPr lang="en-US" sz="4400" kern="0">
                <a:solidFill>
                  <a:srgbClr val="000000"/>
                </a:solidFill>
                <a:effectLst/>
                <a:latin typeface="Roboto Mono" pitchFamily="2" charset="0"/>
                <a:ea typeface="Roboto Mono" pitchFamily="2" charset="0"/>
                <a:cs typeface="Times New Roman" panose="02020603050405020304" pitchFamily="18" charset="0"/>
              </a:rPr>
              <a: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0000"/>
                </a:solidFill>
                <a:effectLst/>
                <a:latin typeface="Roboto Mono" pitchFamily="2" charset="0"/>
                <a:ea typeface="Roboto Mono" pitchFamily="2" charset="0"/>
                <a:cs typeface="Times New Roman" panose="02020603050405020304" pitchFamily="18" charset="0"/>
              </a:rPr>
              <a: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1871C2"/>
                </a:solidFill>
                <a:effectLst/>
                <a:latin typeface="Roboto Mono" pitchFamily="2" charset="0"/>
                <a:ea typeface="Roboto Mono" pitchFamily="2" charset="0"/>
                <a:cs typeface="Menlo" panose="020B0609030804020204" pitchFamily="49" charset="0"/>
              </a:rPr>
              <a:t>op</a:t>
            </a:r>
            <a:r>
              <a:rPr lang="en-US" sz="4400" kern="0">
                <a:solidFill>
                  <a:srgbClr val="000000"/>
                </a:solidFill>
                <a:effectLst/>
                <a:latin typeface="Roboto Mono" pitchFamily="2" charset="0"/>
                <a:ea typeface="Roboto Mono" pitchFamily="2" charset="0"/>
                <a:cs typeface="Times New Roman" panose="02020603050405020304" pitchFamily="18" charset="0"/>
              </a:rPr>
              <a:t>(</a:t>
            </a:r>
            <a:r>
              <a:rPr lang="en-US" sz="4400" kern="0">
                <a:solidFill>
                  <a:srgbClr val="2F9E44"/>
                </a:solidFill>
                <a:effectLst/>
                <a:latin typeface="Roboto Mono" pitchFamily="2" charset="0"/>
                <a:ea typeface="Roboto Mono" pitchFamily="2" charset="0"/>
                <a:cs typeface="Menlo" panose="020B0609030804020204" pitchFamily="49" charset="0"/>
              </a:rPr>
              <a:t>temp</a:t>
            </a:r>
            <a:r>
              <a:rPr lang="en-US" sz="4400" kern="0">
                <a:solidFill>
                  <a:srgbClr val="000000"/>
                </a:solidFill>
                <a:effectLst/>
                <a:latin typeface="Roboto Mono" pitchFamily="2" charset="0"/>
                <a:ea typeface="Roboto Mono" pitchFamily="2" charset="0"/>
                <a:cs typeface="Times New Roman" panose="02020603050405020304" pitchFamily="18" charset="0"/>
              </a:rPr>
              <a:t>[</a:t>
            </a:r>
            <a:r>
              <a:rPr lang="en-US" sz="4400" kern="0" err="1">
                <a:solidFill>
                  <a:srgbClr val="001080"/>
                </a:solidFill>
                <a:effectLst/>
                <a:latin typeface="Roboto Mono" pitchFamily="2" charset="0"/>
                <a:ea typeface="Roboto Mono" pitchFamily="2" charset="0"/>
                <a:cs typeface="Times New Roman" panose="02020603050405020304" pitchFamily="18" charset="0"/>
              </a:rPr>
              <a:t>i</a:t>
            </a:r>
            <a:r>
              <a:rPr lang="en-US" sz="4400" kern="0">
                <a:solidFill>
                  <a:srgbClr val="000000"/>
                </a:solidFill>
                <a:effectLst/>
                <a:latin typeface="Roboto Mono" pitchFamily="2" charset="0"/>
                <a:ea typeface="Roboto Mono" pitchFamily="2" charset="0"/>
                <a:cs typeface="Times New Roman" panose="02020603050405020304" pitchFamily="18" charset="0"/>
              </a:rPr>
              <a:t>])</a:t>
            </a:r>
            <a:r>
              <a:rPr lang="en-US" sz="4400" kern="0">
                <a:solidFill>
                  <a:srgbClr val="3B3B3B"/>
                </a:solidFill>
                <a:effectLst/>
                <a:latin typeface="Roboto Mono" pitchFamily="2" charset="0"/>
                <a:ea typeface="Roboto Mono" pitchFamily="2" charset="0"/>
                <a:cs typeface="Times New Roman" panose="02020603050405020304" pitchFamily="18" charset="0"/>
              </a:rPr>
              <a:t>;</a:t>
            </a:r>
            <a:endParaRPr lang="en-US" sz="4400" kern="100">
              <a:effectLst/>
              <a:latin typeface="Roboto Mono" pitchFamily="2" charset="0"/>
              <a:ea typeface="Roboto Mono" pitchFamily="2" charset="0"/>
              <a:cs typeface="Times New Roman" panose="02020603050405020304" pitchFamily="18" charset="0"/>
            </a:endParaRPr>
          </a:p>
          <a:p>
            <a:pPr marL="0" marR="0">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100">
                <a:effectLst/>
                <a:latin typeface="Roboto Mono" pitchFamily="2" charset="0"/>
                <a:ea typeface="Roboto Mono" pitchFamily="2" charset="0"/>
                <a:cs typeface="Times New Roman" panose="02020603050405020304" pitchFamily="18" charset="0"/>
              </a:rPr>
              <a:t> </a:t>
            </a:r>
            <a:endParaRPr lang="en-US" sz="4400">
              <a:latin typeface="Roboto Mono" pitchFamily="2" charset="0"/>
              <a:ea typeface="Roboto Mono" pitchFamily="2" charset="0"/>
            </a:endParaRPr>
          </a:p>
        </p:txBody>
      </p:sp>
    </p:spTree>
    <p:extLst>
      <p:ext uri="{BB962C8B-B14F-4D97-AF65-F5344CB8AC3E}">
        <p14:creationId xmlns:p14="http://schemas.microsoft.com/office/powerpoint/2010/main" val="28841916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12FC01-F1CA-D3BD-042B-1774E6DDFF1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B65974D-E9BD-AFDC-A68D-5F4A6285167F}"/>
              </a:ext>
            </a:extLst>
          </p:cNvPr>
          <p:cNvSpPr>
            <a:spLocks noGrp="1"/>
          </p:cNvSpPr>
          <p:nvPr>
            <p:ph type="title"/>
          </p:nvPr>
        </p:nvSpPr>
        <p:spPr/>
        <p:txBody>
          <a:bodyPr/>
          <a:lstStyle/>
          <a:p>
            <a:r>
              <a:rPr lang="en-US"/>
              <a:t>Compilation</a:t>
            </a:r>
          </a:p>
        </p:txBody>
      </p:sp>
      <p:sp>
        <p:nvSpPr>
          <p:cNvPr id="2" name="Text Placeholder 1">
            <a:extLst>
              <a:ext uri="{FF2B5EF4-FFF2-40B4-BE49-F238E27FC236}">
                <a16:creationId xmlns:a16="http://schemas.microsoft.com/office/drawing/2014/main" id="{FA58308A-96C0-65A5-2067-FC8F44588F47}"/>
              </a:ext>
            </a:extLst>
          </p:cNvPr>
          <p:cNvSpPr>
            <a:spLocks noGrp="1"/>
          </p:cNvSpPr>
          <p:nvPr>
            <p:ph type="body" sz="quarter" idx="10"/>
          </p:nvPr>
        </p:nvSpPr>
        <p:spPr/>
        <p:txBody>
          <a:bodyPr/>
          <a:lstStyle/>
          <a:p>
            <a:r>
              <a:rPr lang="en-US"/>
              <a:t>Of a simple C++ simulation</a:t>
            </a:r>
          </a:p>
        </p:txBody>
      </p:sp>
      <p:pic>
        <p:nvPicPr>
          <p:cNvPr id="7" name="Picture 6" descr="A diagram of a computer program&#10;&#10;Description automatically generated">
            <a:extLst>
              <a:ext uri="{FF2B5EF4-FFF2-40B4-BE49-F238E27FC236}">
                <a16:creationId xmlns:a16="http://schemas.microsoft.com/office/drawing/2014/main" id="{64AED9B8-7357-0E00-BC28-4131002EF7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016" y="3895344"/>
            <a:ext cx="24881861" cy="13610590"/>
          </a:xfrm>
          <a:prstGeom prst="rect">
            <a:avLst/>
          </a:prstGeom>
        </p:spPr>
      </p:pic>
    </p:spTree>
    <p:extLst>
      <p:ext uri="{BB962C8B-B14F-4D97-AF65-F5344CB8AC3E}">
        <p14:creationId xmlns:p14="http://schemas.microsoft.com/office/powerpoint/2010/main" val="25307800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2E67B1-13C4-7D85-3876-62009CC3D32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D936D80-54DB-9D21-4459-2A682014D8AA}"/>
              </a:ext>
            </a:extLst>
          </p:cNvPr>
          <p:cNvSpPr>
            <a:spLocks noGrp="1"/>
          </p:cNvSpPr>
          <p:nvPr>
            <p:ph type="title"/>
          </p:nvPr>
        </p:nvSpPr>
        <p:spPr/>
        <p:txBody>
          <a:bodyPr/>
          <a:lstStyle/>
          <a:p>
            <a:r>
              <a:rPr lang="en-US"/>
              <a:t>Compilation</a:t>
            </a:r>
          </a:p>
        </p:txBody>
      </p:sp>
      <p:sp>
        <p:nvSpPr>
          <p:cNvPr id="2" name="Text Placeholder 1">
            <a:extLst>
              <a:ext uri="{FF2B5EF4-FFF2-40B4-BE49-F238E27FC236}">
                <a16:creationId xmlns:a16="http://schemas.microsoft.com/office/drawing/2014/main" id="{60E3B85F-52F3-E276-D55C-436B5E87E708}"/>
              </a:ext>
            </a:extLst>
          </p:cNvPr>
          <p:cNvSpPr>
            <a:spLocks noGrp="1"/>
          </p:cNvSpPr>
          <p:nvPr>
            <p:ph type="body" sz="quarter" idx="10"/>
          </p:nvPr>
        </p:nvSpPr>
        <p:spPr/>
        <p:txBody>
          <a:bodyPr/>
          <a:lstStyle/>
          <a:p>
            <a:r>
              <a:rPr lang="en-US"/>
              <a:t>Of a simple C++ simulation</a:t>
            </a:r>
          </a:p>
        </p:txBody>
      </p:sp>
      <p:pic>
        <p:nvPicPr>
          <p:cNvPr id="8" name="Picture 7" descr="A diagram of a computer program&#10;&#10;AI-generated content may be incorrect.">
            <a:extLst>
              <a:ext uri="{FF2B5EF4-FFF2-40B4-BE49-F238E27FC236}">
                <a16:creationId xmlns:a16="http://schemas.microsoft.com/office/drawing/2014/main" id="{59E334EA-0AC2-2596-34CB-42CA00EAF7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43016" y="3895344"/>
            <a:ext cx="25235383" cy="13606272"/>
          </a:xfrm>
          <a:prstGeom prst="rect">
            <a:avLst/>
          </a:prstGeom>
        </p:spPr>
      </p:pic>
      <p:sp>
        <p:nvSpPr>
          <p:cNvPr id="9" name="TextBox 8">
            <a:extLst>
              <a:ext uri="{FF2B5EF4-FFF2-40B4-BE49-F238E27FC236}">
                <a16:creationId xmlns:a16="http://schemas.microsoft.com/office/drawing/2014/main" id="{874001D9-F2A5-F5F0-89E2-D36632C7CFD9}"/>
              </a:ext>
            </a:extLst>
          </p:cNvPr>
          <p:cNvSpPr txBox="1"/>
          <p:nvPr/>
        </p:nvSpPr>
        <p:spPr>
          <a:xfrm>
            <a:off x="2514600" y="18420694"/>
            <a:ext cx="31546800" cy="923330"/>
          </a:xfrm>
          <a:prstGeom prst="rect">
            <a:avLst/>
          </a:prstGeom>
          <a:noFill/>
        </p:spPr>
        <p:txBody>
          <a:bodyPr wrap="square" rtlCol="0">
            <a:spAutoFit/>
          </a:bodyPr>
          <a:lstStyle/>
          <a:p>
            <a:pPr marL="571500" indent="-571500" algn="ctr">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NVCC (NVIDIA CUDA Compiler Driver) knows how to turn C++ code into GPU instructions</a:t>
            </a:r>
          </a:p>
        </p:txBody>
      </p:sp>
    </p:spTree>
    <p:extLst>
      <p:ext uri="{BB962C8B-B14F-4D97-AF65-F5344CB8AC3E}">
        <p14:creationId xmlns:p14="http://schemas.microsoft.com/office/powerpoint/2010/main" val="61778865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A23E03-7435-FEA5-1743-C648CE51DE9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D4B691D-0900-1048-0320-2E8430259AD4}"/>
              </a:ext>
            </a:extLst>
          </p:cNvPr>
          <p:cNvSpPr>
            <a:spLocks noGrp="1"/>
          </p:cNvSpPr>
          <p:nvPr>
            <p:ph type="title"/>
          </p:nvPr>
        </p:nvSpPr>
        <p:spPr/>
        <p:txBody>
          <a:bodyPr/>
          <a:lstStyle/>
          <a:p>
            <a:r>
              <a:rPr lang="en-US"/>
              <a:t>Heterogeneous Programming Model</a:t>
            </a:r>
          </a:p>
        </p:txBody>
      </p:sp>
      <p:pic>
        <p:nvPicPr>
          <p:cNvPr id="8" name="Picture 7" descr="A screenshot of a computer program&#10;&#10;Description automatically generated">
            <a:extLst>
              <a:ext uri="{FF2B5EF4-FFF2-40B4-BE49-F238E27FC236}">
                <a16:creationId xmlns:a16="http://schemas.microsoft.com/office/drawing/2014/main" id="{35619099-4C74-96F8-952A-60BF036444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5108" y="3731079"/>
            <a:ext cx="29725784" cy="15210064"/>
          </a:xfrm>
          <a:prstGeom prst="rect">
            <a:avLst/>
          </a:prstGeom>
        </p:spPr>
      </p:pic>
    </p:spTree>
    <p:extLst>
      <p:ext uri="{BB962C8B-B14F-4D97-AF65-F5344CB8AC3E}">
        <p14:creationId xmlns:p14="http://schemas.microsoft.com/office/powerpoint/2010/main" val="38507540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B8A39-C920-71E0-C7E1-7DD19D81EE2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E951EDA-E242-3D44-2894-91D37D73AEC6}"/>
              </a:ext>
            </a:extLst>
          </p:cNvPr>
          <p:cNvSpPr>
            <a:spLocks noGrp="1"/>
          </p:cNvSpPr>
          <p:nvPr>
            <p:ph type="title"/>
          </p:nvPr>
        </p:nvSpPr>
        <p:spPr/>
        <p:txBody>
          <a:bodyPr/>
          <a:lstStyle/>
          <a:p>
            <a:r>
              <a:rPr lang="en-US"/>
              <a:t>Software Stack</a:t>
            </a:r>
          </a:p>
        </p:txBody>
      </p:sp>
      <p:pic>
        <p:nvPicPr>
          <p:cNvPr id="8" name="Picture 7" descr="A computer screen shot of a computer application&#10;&#10;Description automatically generated">
            <a:extLst>
              <a:ext uri="{FF2B5EF4-FFF2-40B4-BE49-F238E27FC236}">
                <a16:creationId xmlns:a16="http://schemas.microsoft.com/office/drawing/2014/main" id="{2FBACC38-D5E4-3768-99FC-DBC86429F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0122" y="4210579"/>
            <a:ext cx="24655755" cy="10970260"/>
          </a:xfrm>
          <a:prstGeom prst="rect">
            <a:avLst/>
          </a:prstGeom>
        </p:spPr>
      </p:pic>
      <p:sp>
        <p:nvSpPr>
          <p:cNvPr id="3" name="TextBox 2">
            <a:extLst>
              <a:ext uri="{FF2B5EF4-FFF2-40B4-BE49-F238E27FC236}">
                <a16:creationId xmlns:a16="http://schemas.microsoft.com/office/drawing/2014/main" id="{25C27949-5436-5BA8-0A88-CB1A9ADAF571}"/>
              </a:ext>
            </a:extLst>
          </p:cNvPr>
          <p:cNvSpPr txBox="1"/>
          <p:nvPr/>
        </p:nvSpPr>
        <p:spPr>
          <a:xfrm>
            <a:off x="5960122" y="16643799"/>
            <a:ext cx="10868355" cy="2585323"/>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Applications utilize libraries to:</a:t>
            </a:r>
          </a:p>
          <a:p>
            <a:pPr marL="1028700" lvl="1" indent="-5715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simplify development</a:t>
            </a:r>
          </a:p>
          <a:p>
            <a:pPr marL="1028700" lvl="1" indent="-5715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maximize performance</a:t>
            </a:r>
          </a:p>
        </p:txBody>
      </p:sp>
      <p:sp>
        <p:nvSpPr>
          <p:cNvPr id="5" name="TextBox 4">
            <a:extLst>
              <a:ext uri="{FF2B5EF4-FFF2-40B4-BE49-F238E27FC236}">
                <a16:creationId xmlns:a16="http://schemas.microsoft.com/office/drawing/2014/main" id="{4C0E8E41-CDA6-970D-39BB-84A70B2B04D6}"/>
              </a:ext>
            </a:extLst>
          </p:cNvPr>
          <p:cNvSpPr txBox="1"/>
          <p:nvPr/>
        </p:nvSpPr>
        <p:spPr>
          <a:xfrm>
            <a:off x="20609169" y="16643798"/>
            <a:ext cx="10006708" cy="2585323"/>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CUDA Runtime</a:t>
            </a:r>
          </a:p>
          <a:p>
            <a:pPr marL="1028700" lvl="1" indent="-5715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Underpins the entire stack</a:t>
            </a:r>
          </a:p>
          <a:p>
            <a:pPr marL="1028700" lvl="1" indent="-5715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Provides interface to GPU</a:t>
            </a:r>
          </a:p>
        </p:txBody>
      </p:sp>
    </p:spTree>
    <p:extLst>
      <p:ext uri="{BB962C8B-B14F-4D97-AF65-F5344CB8AC3E}">
        <p14:creationId xmlns:p14="http://schemas.microsoft.com/office/powerpoint/2010/main" val="38339482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5159F5-B362-37A5-7CEA-42E6CBD72D7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3D5B164-D6F3-45CC-F0BC-F2E1F6BA3870}"/>
              </a:ext>
            </a:extLst>
          </p:cNvPr>
          <p:cNvSpPr>
            <a:spLocks noGrp="1"/>
          </p:cNvSpPr>
          <p:nvPr>
            <p:ph type="title"/>
          </p:nvPr>
        </p:nvSpPr>
        <p:spPr/>
        <p:txBody>
          <a:bodyPr/>
          <a:lstStyle/>
          <a:p>
            <a:r>
              <a:rPr lang="en-US"/>
              <a:t>GPU Architecture at a Glance</a:t>
            </a:r>
          </a:p>
        </p:txBody>
      </p:sp>
      <p:sp>
        <p:nvSpPr>
          <p:cNvPr id="9" name="TextBox 8">
            <a:extLst>
              <a:ext uri="{FF2B5EF4-FFF2-40B4-BE49-F238E27FC236}">
                <a16:creationId xmlns:a16="http://schemas.microsoft.com/office/drawing/2014/main" id="{741839FC-579D-0F32-06BE-86E8C3C0D815}"/>
              </a:ext>
            </a:extLst>
          </p:cNvPr>
          <p:cNvSpPr txBox="1"/>
          <p:nvPr/>
        </p:nvSpPr>
        <p:spPr>
          <a:xfrm>
            <a:off x="18288000" y="4106401"/>
            <a:ext cx="17702568" cy="14311610"/>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What’s faster? Bus or car?</a:t>
            </a:r>
          </a:p>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The question is not precise enough</a:t>
            </a:r>
          </a:p>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Faster in doing what?</a:t>
            </a:r>
          </a:p>
          <a:p>
            <a:pPr>
              <a:buClr>
                <a:schemeClr val="tx2"/>
              </a:buClr>
            </a:pPr>
            <a:r>
              <a:rPr lang="en-US" sz="6600">
                <a:solidFill>
                  <a:schemeClr val="bg1"/>
                </a:solidFill>
                <a:latin typeface="NVIDIA Sans" panose="020B0503020203020204" pitchFamily="34" charset="0"/>
                <a:cs typeface="NVIDIA Sans" panose="020B0503020203020204" pitchFamily="34" charset="0"/>
              </a:rPr>
              <a:t> </a:t>
            </a:r>
          </a:p>
          <a:p>
            <a:pPr>
              <a:buClr>
                <a:schemeClr val="tx2"/>
              </a:buClr>
            </a:pPr>
            <a:endParaRPr lang="en-US" sz="6600">
              <a:solidFill>
                <a:schemeClr val="bg1"/>
              </a:solidFill>
              <a:latin typeface="NVIDIA Sans" panose="020B0503020203020204" pitchFamily="34" charset="0"/>
              <a:cs typeface="NVIDIA Sans" panose="020B0503020203020204" pitchFamily="34" charset="0"/>
            </a:endParaRPr>
          </a:p>
          <a:p>
            <a:pPr marL="857250" indent="-85725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Bus will take longer to move </a:t>
            </a:r>
            <a:r>
              <a:rPr lang="en-US" sz="6600">
                <a:solidFill>
                  <a:srgbClr val="FF0000"/>
                </a:solidFill>
                <a:latin typeface="NVIDIA Sans" panose="020B0503020203020204" pitchFamily="34" charset="0"/>
                <a:cs typeface="NVIDIA Sans" panose="020B0503020203020204" pitchFamily="34" charset="0"/>
              </a:rPr>
              <a:t>a few</a:t>
            </a:r>
            <a:r>
              <a:rPr lang="en-US" sz="6600">
                <a:solidFill>
                  <a:schemeClr val="bg1"/>
                </a:solidFill>
                <a:latin typeface="NVIDIA Sans" panose="020B0503020203020204" pitchFamily="34" charset="0"/>
                <a:cs typeface="NVIDIA Sans" panose="020B0503020203020204" pitchFamily="34" charset="0"/>
              </a:rPr>
              <a:t> people</a:t>
            </a:r>
          </a:p>
          <a:p>
            <a:pPr marL="857250" indent="-85725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Bus is optimized for moving </a:t>
            </a:r>
            <a:r>
              <a:rPr lang="en-US" sz="6600">
                <a:solidFill>
                  <a:schemeClr val="tx2"/>
                </a:solidFill>
                <a:latin typeface="NVIDIA Sans" panose="020B0503020203020204" pitchFamily="34" charset="0"/>
                <a:cs typeface="NVIDIA Sans" panose="020B0503020203020204" pitchFamily="34" charset="0"/>
              </a:rPr>
              <a:t>many</a:t>
            </a:r>
            <a:r>
              <a:rPr lang="en-US" sz="6600">
                <a:solidFill>
                  <a:schemeClr val="bg1"/>
                </a:solidFill>
                <a:latin typeface="NVIDIA Sans" panose="020B0503020203020204" pitchFamily="34" charset="0"/>
                <a:cs typeface="NVIDIA Sans" panose="020B0503020203020204" pitchFamily="34" charset="0"/>
              </a:rPr>
              <a:t> people</a:t>
            </a:r>
          </a:p>
          <a:p>
            <a:pPr>
              <a:buClr>
                <a:schemeClr val="tx2"/>
              </a:buClr>
            </a:pPr>
            <a:endParaRPr lang="en-US" sz="6600">
              <a:solidFill>
                <a:schemeClr val="bg1"/>
              </a:solidFill>
              <a:latin typeface="NVIDIA Sans" panose="020B0503020203020204" pitchFamily="34" charset="0"/>
              <a:cs typeface="NVIDIA Sans" panose="020B0503020203020204" pitchFamily="34" charset="0"/>
            </a:endParaRPr>
          </a:p>
          <a:p>
            <a:pPr>
              <a:buClr>
                <a:schemeClr val="tx2"/>
              </a:buClr>
            </a:pPr>
            <a:endParaRPr lang="en-US" sz="6600">
              <a:solidFill>
                <a:schemeClr val="bg1"/>
              </a:solidFill>
              <a:latin typeface="NVIDIA Sans" panose="020B0503020203020204" pitchFamily="34" charset="0"/>
              <a:cs typeface="NVIDIA Sans" panose="020B0503020203020204" pitchFamily="34" charset="0"/>
            </a:endParaRPr>
          </a:p>
          <a:p>
            <a:pPr>
              <a:buClr>
                <a:schemeClr val="tx2"/>
              </a:buClr>
            </a:pPr>
            <a:endParaRPr lang="en-US" sz="6600">
              <a:solidFill>
                <a:schemeClr val="bg1"/>
              </a:solidFill>
              <a:latin typeface="NVIDIA Sans" panose="020B0503020203020204" pitchFamily="34" charset="0"/>
              <a:cs typeface="NVIDIA Sans" panose="020B0503020203020204" pitchFamily="34" charset="0"/>
            </a:endParaRPr>
          </a:p>
          <a:p>
            <a:pPr>
              <a:buClr>
                <a:schemeClr val="tx2"/>
              </a:buClr>
            </a:pPr>
            <a:endParaRPr lang="en-US" sz="6600">
              <a:solidFill>
                <a:schemeClr val="bg1"/>
              </a:solidFill>
              <a:latin typeface="NVIDIA Sans" panose="020B0503020203020204" pitchFamily="34" charset="0"/>
              <a:cs typeface="NVIDIA Sans" panose="020B0503020203020204" pitchFamily="34" charset="0"/>
            </a:endParaRPr>
          </a:p>
          <a:p>
            <a:pPr>
              <a:buClr>
                <a:schemeClr val="tx2"/>
              </a:buClr>
            </a:pPr>
            <a:endParaRPr lang="en-US" sz="6600">
              <a:solidFill>
                <a:schemeClr val="bg1"/>
              </a:solidFill>
              <a:latin typeface="NVIDIA Sans" panose="020B0503020203020204" pitchFamily="34" charset="0"/>
              <a:cs typeface="NVIDIA Sans" panose="020B0503020203020204" pitchFamily="34" charset="0"/>
            </a:endParaRPr>
          </a:p>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Car is optimized for moving </a:t>
            </a:r>
            <a:r>
              <a:rPr lang="en-US" sz="6600">
                <a:solidFill>
                  <a:schemeClr val="tx2"/>
                </a:solidFill>
                <a:latin typeface="NVIDIA Sans" panose="020B0503020203020204" pitchFamily="34" charset="0"/>
                <a:cs typeface="NVIDIA Sans" panose="020B0503020203020204" pitchFamily="34" charset="0"/>
              </a:rPr>
              <a:t>a few </a:t>
            </a:r>
            <a:r>
              <a:rPr lang="en-US" sz="6600">
                <a:solidFill>
                  <a:schemeClr val="bg1"/>
                </a:solidFill>
                <a:latin typeface="NVIDIA Sans" panose="020B0503020203020204" pitchFamily="34" charset="0"/>
                <a:cs typeface="NVIDIA Sans" panose="020B0503020203020204" pitchFamily="34" charset="0"/>
              </a:rPr>
              <a:t>people</a:t>
            </a:r>
          </a:p>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Car will take longer to move </a:t>
            </a:r>
            <a:r>
              <a:rPr lang="en-US" sz="6600">
                <a:solidFill>
                  <a:srgbClr val="FF0000"/>
                </a:solidFill>
                <a:latin typeface="NVIDIA Sans" panose="020B0503020203020204" pitchFamily="34" charset="0"/>
                <a:cs typeface="NVIDIA Sans" panose="020B0503020203020204" pitchFamily="34" charset="0"/>
              </a:rPr>
              <a:t>many </a:t>
            </a:r>
            <a:r>
              <a:rPr lang="en-US" sz="6600">
                <a:solidFill>
                  <a:schemeClr val="bg1"/>
                </a:solidFill>
                <a:latin typeface="NVIDIA Sans" panose="020B0503020203020204" pitchFamily="34" charset="0"/>
                <a:cs typeface="NVIDIA Sans" panose="020B0503020203020204" pitchFamily="34" charset="0"/>
              </a:rPr>
              <a:t>people</a:t>
            </a:r>
          </a:p>
        </p:txBody>
      </p:sp>
      <p:pic>
        <p:nvPicPr>
          <p:cNvPr id="5" name="Picture 4" descr="A green bus and a blue car&#10;&#10;Description automatically generated">
            <a:extLst>
              <a:ext uri="{FF2B5EF4-FFF2-40B4-BE49-F238E27FC236}">
                <a16:creationId xmlns:a16="http://schemas.microsoft.com/office/drawing/2014/main" id="{BC2EFE4A-EE8F-7A5A-E8F6-9CC1AA119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2682" y="3877800"/>
            <a:ext cx="15930918" cy="14828647"/>
          </a:xfrm>
          <a:prstGeom prst="rect">
            <a:avLst/>
          </a:prstGeom>
        </p:spPr>
      </p:pic>
    </p:spTree>
    <p:extLst>
      <p:ext uri="{BB962C8B-B14F-4D97-AF65-F5344CB8AC3E}">
        <p14:creationId xmlns:p14="http://schemas.microsoft.com/office/powerpoint/2010/main" val="219924485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39F0B1-A864-DC88-5A59-590B15BEA5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8B9F214-6E84-29DC-2D6D-188DAD95C01F}"/>
              </a:ext>
            </a:extLst>
          </p:cNvPr>
          <p:cNvSpPr>
            <a:spLocks noGrp="1"/>
          </p:cNvSpPr>
          <p:nvPr>
            <p:ph type="title"/>
          </p:nvPr>
        </p:nvSpPr>
        <p:spPr/>
        <p:txBody>
          <a:bodyPr/>
          <a:lstStyle/>
          <a:p>
            <a:r>
              <a:rPr lang="en-US"/>
              <a:t>Thrust Overview</a:t>
            </a:r>
          </a:p>
        </p:txBody>
      </p:sp>
      <p:sp>
        <p:nvSpPr>
          <p:cNvPr id="6" name="TextBox 5">
            <a:extLst>
              <a:ext uri="{FF2B5EF4-FFF2-40B4-BE49-F238E27FC236}">
                <a16:creationId xmlns:a16="http://schemas.microsoft.com/office/drawing/2014/main" id="{90545DC8-F94D-FA82-FB0A-F497E7C9F679}"/>
              </a:ext>
            </a:extLst>
          </p:cNvPr>
          <p:cNvSpPr txBox="1"/>
          <p:nvPr/>
        </p:nvSpPr>
        <p:spPr>
          <a:xfrm>
            <a:off x="9143999" y="18047612"/>
            <a:ext cx="18288000" cy="1107996"/>
          </a:xfrm>
          <a:prstGeom prst="rect">
            <a:avLst/>
          </a:prstGeom>
          <a:noFill/>
        </p:spPr>
        <p:txBody>
          <a:bodyPr wrap="square">
            <a:spAutoFit/>
          </a:bodyPr>
          <a:lstStyle/>
          <a:p>
            <a:pPr algn="ctr"/>
            <a:r>
              <a:rPr lang="en-US" sz="6600" i="1">
                <a:solidFill>
                  <a:schemeClr val="tx2"/>
                </a:solidFill>
              </a:rPr>
              <a:t>https://</a:t>
            </a:r>
            <a:r>
              <a:rPr lang="en-US" sz="6600" i="1" err="1">
                <a:solidFill>
                  <a:schemeClr val="tx2"/>
                </a:solidFill>
              </a:rPr>
              <a:t>nvidia.github.io</a:t>
            </a:r>
            <a:r>
              <a:rPr lang="en-US" sz="6600" i="1">
                <a:solidFill>
                  <a:schemeClr val="tx2"/>
                </a:solidFill>
              </a:rPr>
              <a:t>/cccl/thrust/</a:t>
            </a:r>
            <a:r>
              <a:rPr lang="en-US" sz="6600" i="1" err="1">
                <a:solidFill>
                  <a:schemeClr val="tx2"/>
                </a:solidFill>
              </a:rPr>
              <a:t>api.html</a:t>
            </a:r>
            <a:endParaRPr lang="en-US" sz="6600" i="1">
              <a:solidFill>
                <a:schemeClr val="tx2"/>
              </a:solidFill>
            </a:endParaRPr>
          </a:p>
        </p:txBody>
      </p:sp>
      <p:sp>
        <p:nvSpPr>
          <p:cNvPr id="7" name="TextBox 6">
            <a:extLst>
              <a:ext uri="{FF2B5EF4-FFF2-40B4-BE49-F238E27FC236}">
                <a16:creationId xmlns:a16="http://schemas.microsoft.com/office/drawing/2014/main" id="{9FEC18E7-1C05-99E1-57C4-903D9BC6BC1F}"/>
              </a:ext>
            </a:extLst>
          </p:cNvPr>
          <p:cNvSpPr txBox="1"/>
          <p:nvPr/>
        </p:nvSpPr>
        <p:spPr>
          <a:xfrm>
            <a:off x="2083934" y="4931688"/>
            <a:ext cx="9660392" cy="5355312"/>
          </a:xfrm>
          <a:prstGeom prst="rect">
            <a:avLst/>
          </a:prstGeom>
          <a:noFill/>
        </p:spPr>
        <p:txBody>
          <a:bodyPr wrap="square" rtlCol="0">
            <a:spAutoFit/>
          </a:bodyPr>
          <a:lstStyle/>
          <a:p>
            <a:pPr>
              <a:buClr>
                <a:schemeClr val="tx2"/>
              </a:buClr>
            </a:pPr>
            <a:r>
              <a:rPr lang="en-US" sz="7200">
                <a:solidFill>
                  <a:schemeClr val="bg1"/>
                </a:solidFill>
                <a:latin typeface="NVIDIA Sans" panose="020B0503020203020204" pitchFamily="34" charset="0"/>
                <a:cs typeface="NVIDIA Sans" panose="020B0503020203020204" pitchFamily="34" charset="0"/>
              </a:rPr>
              <a:t>Standard Algorithms</a:t>
            </a:r>
          </a:p>
          <a:p>
            <a:pPr>
              <a:buClr>
                <a:schemeClr val="tx2"/>
              </a:buClr>
            </a:pPr>
            <a:endParaRPr lang="en-US" sz="5400">
              <a:solidFill>
                <a:schemeClr val="bg1"/>
              </a:solidFill>
              <a:latin typeface="NVIDIA Sans" panose="020B0503020203020204" pitchFamily="34" charset="0"/>
              <a:cs typeface="NVIDIA Sans" panose="020B0503020203020204" pitchFamily="34" charset="0"/>
            </a:endParaRPr>
          </a:p>
          <a:p>
            <a:pPr marL="571500" indent="-571500">
              <a:buClr>
                <a:schemeClr val="tx2"/>
              </a:buClr>
              <a:buFont typeface="Arial" panose="020B0604020202020204" pitchFamily="34" charset="0"/>
              <a:buChar char="•"/>
            </a:pPr>
            <a:r>
              <a:rPr lang="en-US" sz="5400" kern="0">
                <a:solidFill>
                  <a:srgbClr val="267F99"/>
                </a:solidFill>
                <a:effectLst/>
                <a:latin typeface="Roboto Mono" pitchFamily="2" charset="0"/>
                <a:ea typeface="Roboto Mono" pitchFamily="2" charset="0"/>
                <a:cs typeface="Times New Roman" panose="02020603050405020304" pitchFamily="18" charset="0"/>
              </a:rPr>
              <a:t>thrust</a:t>
            </a:r>
            <a:r>
              <a:rPr lang="en-US" sz="5400" kern="0">
                <a:solidFill>
                  <a:srgbClr val="3B3B3B"/>
                </a:solidFill>
                <a:effectLst/>
                <a:latin typeface="Roboto Mono" pitchFamily="2" charset="0"/>
                <a:ea typeface="Roboto Mono" pitchFamily="2" charset="0"/>
                <a:cs typeface="Times New Roman" panose="02020603050405020304" pitchFamily="18" charset="0"/>
              </a:rPr>
              <a:t>::</a:t>
            </a:r>
            <a:r>
              <a:rPr lang="en-US" sz="5400" kern="0">
                <a:solidFill>
                  <a:srgbClr val="795E26"/>
                </a:solidFill>
                <a:effectLst/>
                <a:latin typeface="Roboto Mono" pitchFamily="2" charset="0"/>
                <a:ea typeface="Roboto Mono" pitchFamily="2" charset="0"/>
                <a:cs typeface="Times New Roman" panose="02020603050405020304" pitchFamily="18" charset="0"/>
              </a:rPr>
              <a:t>copy</a:t>
            </a:r>
          </a:p>
          <a:p>
            <a:pPr marL="571500" indent="-571500">
              <a:buClr>
                <a:schemeClr val="tx2"/>
              </a:buClr>
              <a:buFont typeface="Arial" panose="020B0604020202020204" pitchFamily="34" charset="0"/>
              <a:buChar char="•"/>
            </a:pPr>
            <a:r>
              <a:rPr lang="en-US" sz="5400" kern="0">
                <a:solidFill>
                  <a:srgbClr val="267F99"/>
                </a:solidFill>
                <a:effectLst/>
                <a:latin typeface="Roboto Mono" pitchFamily="2" charset="0"/>
                <a:ea typeface="Roboto Mono" pitchFamily="2" charset="0"/>
                <a:cs typeface="Times New Roman" panose="02020603050405020304" pitchFamily="18" charset="0"/>
              </a:rPr>
              <a:t>thrust</a:t>
            </a:r>
            <a:r>
              <a:rPr lang="en-US" sz="5400" kern="0">
                <a:solidFill>
                  <a:srgbClr val="3B3B3B"/>
                </a:solidFill>
                <a:effectLst/>
                <a:latin typeface="Roboto Mono" pitchFamily="2" charset="0"/>
                <a:ea typeface="Roboto Mono" pitchFamily="2" charset="0"/>
                <a:cs typeface="Times New Roman" panose="02020603050405020304" pitchFamily="18" charset="0"/>
              </a:rPr>
              <a:t>::</a:t>
            </a:r>
            <a:r>
              <a:rPr lang="en-US" sz="5400" kern="0">
                <a:solidFill>
                  <a:srgbClr val="795E26"/>
                </a:solidFill>
                <a:effectLst/>
                <a:latin typeface="Roboto Mono" pitchFamily="2" charset="0"/>
                <a:ea typeface="Roboto Mono" pitchFamily="2" charset="0"/>
                <a:cs typeface="Times New Roman" panose="02020603050405020304" pitchFamily="18" charset="0"/>
              </a:rPr>
              <a:t>sort</a:t>
            </a:r>
          </a:p>
          <a:p>
            <a:pPr marL="571500" indent="-571500">
              <a:buClr>
                <a:schemeClr val="tx2"/>
              </a:buClr>
              <a:buFont typeface="Arial" panose="020B0604020202020204" pitchFamily="34" charset="0"/>
              <a:buChar char="•"/>
            </a:pPr>
            <a:r>
              <a:rPr lang="en-US" sz="5400" kern="0">
                <a:solidFill>
                  <a:srgbClr val="267F99"/>
                </a:solidFill>
                <a:effectLst/>
                <a:latin typeface="Roboto Mono" pitchFamily="2" charset="0"/>
                <a:ea typeface="Roboto Mono" pitchFamily="2" charset="0"/>
                <a:cs typeface="Times New Roman" panose="02020603050405020304" pitchFamily="18" charset="0"/>
              </a:rPr>
              <a:t>thrust</a:t>
            </a:r>
            <a:r>
              <a:rPr lang="en-US" sz="5400" kern="0">
                <a:solidFill>
                  <a:srgbClr val="3B3B3B"/>
                </a:solidFill>
                <a:effectLst/>
                <a:latin typeface="Roboto Mono" pitchFamily="2" charset="0"/>
                <a:ea typeface="Roboto Mono" pitchFamily="2" charset="0"/>
                <a:cs typeface="Times New Roman" panose="02020603050405020304" pitchFamily="18" charset="0"/>
              </a:rPr>
              <a:t>::</a:t>
            </a:r>
            <a:r>
              <a:rPr lang="en-US" sz="5400" kern="0">
                <a:solidFill>
                  <a:srgbClr val="795E26"/>
                </a:solidFill>
                <a:effectLst/>
                <a:latin typeface="Roboto Mono" pitchFamily="2" charset="0"/>
                <a:ea typeface="Roboto Mono" pitchFamily="2" charset="0"/>
                <a:cs typeface="Times New Roman" panose="02020603050405020304" pitchFamily="18" charset="0"/>
              </a:rPr>
              <a:t>find</a:t>
            </a:r>
          </a:p>
          <a:p>
            <a:pPr marL="571500" indent="-571500">
              <a:buClr>
                <a:schemeClr val="tx2"/>
              </a:buClr>
              <a:buFont typeface="Arial" panose="020B0604020202020204" pitchFamily="34" charset="0"/>
              <a:buChar char="•"/>
            </a:pPr>
            <a:r>
              <a:rPr lang="en-US" sz="5400" kern="0">
                <a:solidFill>
                  <a:srgbClr val="795E26"/>
                </a:solidFill>
                <a:latin typeface="Roboto Mono" pitchFamily="2" charset="0"/>
                <a:ea typeface="Roboto Mono" pitchFamily="2" charset="0"/>
                <a:cs typeface="Times New Roman" panose="02020603050405020304" pitchFamily="18" charset="0"/>
              </a:rPr>
              <a:t>...</a:t>
            </a:r>
            <a:endParaRPr lang="en-US" sz="5400">
              <a:solidFill>
                <a:schemeClr val="bg1"/>
              </a:solidFill>
              <a:latin typeface="NVIDIA Sans" panose="020B0503020203020204" pitchFamily="34" charset="0"/>
              <a:cs typeface="NVIDIA Sans" panose="020B0503020203020204" pitchFamily="34" charset="0"/>
            </a:endParaRPr>
          </a:p>
        </p:txBody>
      </p:sp>
      <p:sp>
        <p:nvSpPr>
          <p:cNvPr id="8" name="TextBox 7">
            <a:extLst>
              <a:ext uri="{FF2B5EF4-FFF2-40B4-BE49-F238E27FC236}">
                <a16:creationId xmlns:a16="http://schemas.microsoft.com/office/drawing/2014/main" id="{02F481E2-0E40-26E5-A26D-F30A329518D0}"/>
              </a:ext>
            </a:extLst>
          </p:cNvPr>
          <p:cNvSpPr txBox="1"/>
          <p:nvPr/>
        </p:nvSpPr>
        <p:spPr>
          <a:xfrm>
            <a:off x="12688320" y="4931688"/>
            <a:ext cx="11199359" cy="5355312"/>
          </a:xfrm>
          <a:prstGeom prst="rect">
            <a:avLst/>
          </a:prstGeom>
          <a:noFill/>
        </p:spPr>
        <p:txBody>
          <a:bodyPr wrap="square" rtlCol="0">
            <a:spAutoFit/>
          </a:bodyPr>
          <a:lstStyle/>
          <a:p>
            <a:pPr>
              <a:buClr>
                <a:schemeClr val="tx2"/>
              </a:buClr>
            </a:pPr>
            <a:r>
              <a:rPr lang="en-US" sz="7200">
                <a:solidFill>
                  <a:schemeClr val="bg1"/>
                </a:solidFill>
                <a:latin typeface="NVIDIA Sans" panose="020B0503020203020204" pitchFamily="34" charset="0"/>
                <a:cs typeface="NVIDIA Sans" panose="020B0503020203020204" pitchFamily="34" charset="0"/>
              </a:rPr>
              <a:t>Containers</a:t>
            </a:r>
          </a:p>
          <a:p>
            <a:pPr>
              <a:buClr>
                <a:schemeClr val="tx2"/>
              </a:buClr>
            </a:pPr>
            <a:endParaRPr lang="en-US" sz="5400">
              <a:solidFill>
                <a:schemeClr val="bg1"/>
              </a:solidFill>
              <a:latin typeface="NVIDIA Sans" panose="020B0503020203020204" pitchFamily="34" charset="0"/>
              <a:cs typeface="NVIDIA Sans" panose="020B0503020203020204" pitchFamily="34" charset="0"/>
            </a:endParaRPr>
          </a:p>
          <a:p>
            <a:pPr marL="571500" indent="-571500">
              <a:buClr>
                <a:schemeClr val="tx2"/>
              </a:buClr>
              <a:buFont typeface="Arial" panose="020B0604020202020204" pitchFamily="34" charset="0"/>
              <a:buChar char="•"/>
            </a:pPr>
            <a:r>
              <a:rPr lang="en-US" sz="5400" kern="0">
                <a:solidFill>
                  <a:srgbClr val="267F99"/>
                </a:solidFill>
                <a:effectLst/>
                <a:latin typeface="Roboto Mono" pitchFamily="2" charset="0"/>
                <a:ea typeface="Roboto Mono" pitchFamily="2" charset="0"/>
                <a:cs typeface="Times New Roman" panose="02020603050405020304" pitchFamily="18" charset="0"/>
              </a:rPr>
              <a:t>thrust</a:t>
            </a:r>
            <a:r>
              <a:rPr lang="en-US" sz="5400" kern="0">
                <a:solidFill>
                  <a:srgbClr val="3B3B3B"/>
                </a:solidFill>
                <a:effectLst/>
                <a:latin typeface="Roboto Mono" pitchFamily="2" charset="0"/>
                <a:ea typeface="Roboto Mono" pitchFamily="2" charset="0"/>
                <a:cs typeface="Times New Roman" panose="02020603050405020304" pitchFamily="18" charset="0"/>
              </a:rPr>
              <a:t>::</a:t>
            </a:r>
            <a:r>
              <a:rPr lang="en-US" sz="5400" kern="0" err="1">
                <a:solidFill>
                  <a:srgbClr val="795E26"/>
                </a:solidFill>
                <a:effectLst/>
                <a:latin typeface="Roboto Mono" pitchFamily="2" charset="0"/>
                <a:ea typeface="Roboto Mono" pitchFamily="2" charset="0"/>
                <a:cs typeface="Times New Roman" panose="02020603050405020304" pitchFamily="18" charset="0"/>
              </a:rPr>
              <a:t>host_vector</a:t>
            </a:r>
            <a:endParaRPr lang="en-US" sz="5400" kern="0">
              <a:solidFill>
                <a:srgbClr val="795E26"/>
              </a:solidFill>
              <a:effectLst/>
              <a:latin typeface="Roboto Mono" pitchFamily="2" charset="0"/>
              <a:ea typeface="Roboto Mono" pitchFamily="2" charset="0"/>
              <a:cs typeface="Times New Roman" panose="02020603050405020304" pitchFamily="18" charset="0"/>
            </a:endParaRPr>
          </a:p>
          <a:p>
            <a:pPr marL="571500" indent="-571500">
              <a:buClr>
                <a:schemeClr val="tx2"/>
              </a:buClr>
              <a:buFont typeface="Arial" panose="020B0604020202020204" pitchFamily="34" charset="0"/>
              <a:buChar char="•"/>
            </a:pPr>
            <a:r>
              <a:rPr lang="en-US" sz="5400" kern="0">
                <a:solidFill>
                  <a:srgbClr val="267F99"/>
                </a:solidFill>
                <a:effectLst/>
                <a:latin typeface="Roboto Mono" pitchFamily="2" charset="0"/>
                <a:ea typeface="Roboto Mono" pitchFamily="2" charset="0"/>
                <a:cs typeface="Times New Roman" panose="02020603050405020304" pitchFamily="18" charset="0"/>
              </a:rPr>
              <a:t>thrust</a:t>
            </a:r>
            <a:r>
              <a:rPr lang="en-US" sz="5400" kern="0">
                <a:solidFill>
                  <a:srgbClr val="3B3B3B"/>
                </a:solidFill>
                <a:effectLst/>
                <a:latin typeface="Roboto Mono" pitchFamily="2" charset="0"/>
                <a:ea typeface="Roboto Mono" pitchFamily="2" charset="0"/>
                <a:cs typeface="Times New Roman" panose="02020603050405020304" pitchFamily="18" charset="0"/>
              </a:rPr>
              <a:t>::</a:t>
            </a:r>
            <a:r>
              <a:rPr lang="en-US" sz="5400" kern="0" err="1">
                <a:solidFill>
                  <a:srgbClr val="795E26"/>
                </a:solidFill>
                <a:effectLst/>
                <a:latin typeface="Roboto Mono" pitchFamily="2" charset="0"/>
                <a:ea typeface="Roboto Mono" pitchFamily="2" charset="0"/>
                <a:cs typeface="Times New Roman" panose="02020603050405020304" pitchFamily="18" charset="0"/>
              </a:rPr>
              <a:t>device_vector</a:t>
            </a:r>
            <a:endParaRPr lang="en-US" sz="5400" kern="0">
              <a:solidFill>
                <a:srgbClr val="795E26"/>
              </a:solidFill>
              <a:effectLst/>
              <a:latin typeface="Roboto Mono" pitchFamily="2" charset="0"/>
              <a:ea typeface="Roboto Mono" pitchFamily="2" charset="0"/>
              <a:cs typeface="Times New Roman" panose="02020603050405020304" pitchFamily="18" charset="0"/>
            </a:endParaRPr>
          </a:p>
          <a:p>
            <a:pPr marL="571500" indent="-571500">
              <a:buClr>
                <a:schemeClr val="tx2"/>
              </a:buClr>
              <a:buFont typeface="Arial" panose="020B0604020202020204" pitchFamily="34" charset="0"/>
              <a:buChar char="•"/>
            </a:pPr>
            <a:r>
              <a:rPr lang="en-US" sz="5400" kern="0">
                <a:solidFill>
                  <a:srgbClr val="267F99"/>
                </a:solidFill>
                <a:effectLst/>
                <a:latin typeface="Roboto Mono" pitchFamily="2" charset="0"/>
                <a:ea typeface="Roboto Mono" pitchFamily="2" charset="0"/>
                <a:cs typeface="Times New Roman" panose="02020603050405020304" pitchFamily="18" charset="0"/>
              </a:rPr>
              <a:t>thrust</a:t>
            </a:r>
            <a:r>
              <a:rPr lang="en-US" sz="5400" kern="0">
                <a:solidFill>
                  <a:srgbClr val="3B3B3B"/>
                </a:solidFill>
                <a:effectLst/>
                <a:latin typeface="Roboto Mono" pitchFamily="2" charset="0"/>
                <a:ea typeface="Roboto Mono" pitchFamily="2" charset="0"/>
                <a:cs typeface="Times New Roman" panose="02020603050405020304" pitchFamily="18" charset="0"/>
              </a:rPr>
              <a:t>::</a:t>
            </a:r>
            <a:r>
              <a:rPr lang="en-US" sz="5400" kern="0" err="1">
                <a:solidFill>
                  <a:srgbClr val="795E26"/>
                </a:solidFill>
                <a:effectLst/>
                <a:latin typeface="Roboto Mono" pitchFamily="2" charset="0"/>
                <a:ea typeface="Roboto Mono" pitchFamily="2" charset="0"/>
                <a:cs typeface="Times New Roman" panose="02020603050405020304" pitchFamily="18" charset="0"/>
              </a:rPr>
              <a:t>universal_vector</a:t>
            </a:r>
            <a:endParaRPr lang="en-US" sz="5400" kern="0">
              <a:solidFill>
                <a:srgbClr val="795E26"/>
              </a:solidFill>
              <a:effectLst/>
              <a:latin typeface="Roboto Mono" pitchFamily="2" charset="0"/>
              <a:ea typeface="Roboto Mono" pitchFamily="2" charset="0"/>
              <a:cs typeface="Times New Roman" panose="02020603050405020304" pitchFamily="18" charset="0"/>
            </a:endParaRPr>
          </a:p>
          <a:p>
            <a:pPr marL="571500" indent="-571500">
              <a:buClr>
                <a:schemeClr val="tx2"/>
              </a:buClr>
              <a:buFont typeface="Arial" panose="020B0604020202020204" pitchFamily="34" charset="0"/>
              <a:buChar char="•"/>
            </a:pPr>
            <a:r>
              <a:rPr lang="en-US" sz="5400" kern="0">
                <a:solidFill>
                  <a:srgbClr val="795E26"/>
                </a:solidFill>
                <a:latin typeface="Roboto Mono" pitchFamily="2" charset="0"/>
                <a:ea typeface="Roboto Mono" pitchFamily="2" charset="0"/>
                <a:cs typeface="Times New Roman" panose="02020603050405020304" pitchFamily="18" charset="0"/>
              </a:rPr>
              <a:t>...</a:t>
            </a:r>
            <a:endParaRPr lang="en-US" sz="5400">
              <a:solidFill>
                <a:schemeClr val="bg1"/>
              </a:solidFill>
              <a:latin typeface="NVIDIA Sans" panose="020B0503020203020204" pitchFamily="34" charset="0"/>
              <a:cs typeface="NVIDIA Sans" panose="020B0503020203020204" pitchFamily="34" charset="0"/>
            </a:endParaRPr>
          </a:p>
        </p:txBody>
      </p:sp>
      <p:sp>
        <p:nvSpPr>
          <p:cNvPr id="9" name="TextBox 8">
            <a:extLst>
              <a:ext uri="{FF2B5EF4-FFF2-40B4-BE49-F238E27FC236}">
                <a16:creationId xmlns:a16="http://schemas.microsoft.com/office/drawing/2014/main" id="{DF92BF48-9F27-CBF5-E3A9-151E69B34C0E}"/>
              </a:ext>
            </a:extLst>
          </p:cNvPr>
          <p:cNvSpPr txBox="1"/>
          <p:nvPr/>
        </p:nvSpPr>
        <p:spPr>
          <a:xfrm>
            <a:off x="25322553" y="4919901"/>
            <a:ext cx="9169513" cy="5355312"/>
          </a:xfrm>
          <a:prstGeom prst="rect">
            <a:avLst/>
          </a:prstGeom>
          <a:noFill/>
        </p:spPr>
        <p:txBody>
          <a:bodyPr wrap="square" rtlCol="0">
            <a:spAutoFit/>
          </a:bodyPr>
          <a:lstStyle/>
          <a:p>
            <a:pPr>
              <a:buClr>
                <a:schemeClr val="tx2"/>
              </a:buClr>
            </a:pPr>
            <a:r>
              <a:rPr lang="en-US" sz="7200">
                <a:solidFill>
                  <a:schemeClr val="bg1"/>
                </a:solidFill>
                <a:latin typeface="NVIDIA Sans" panose="020B0503020203020204" pitchFamily="34" charset="0"/>
                <a:cs typeface="NVIDIA Sans" panose="020B0503020203020204" pitchFamily="34" charset="0"/>
              </a:rPr>
              <a:t>Function Objects</a:t>
            </a:r>
          </a:p>
          <a:p>
            <a:pPr>
              <a:buClr>
                <a:schemeClr val="tx2"/>
              </a:buClr>
            </a:pPr>
            <a:endParaRPr lang="en-US" sz="5400">
              <a:solidFill>
                <a:schemeClr val="bg1"/>
              </a:solidFill>
              <a:latin typeface="NVIDIA Sans" panose="020B0503020203020204" pitchFamily="34" charset="0"/>
              <a:cs typeface="NVIDIA Sans" panose="020B0503020203020204" pitchFamily="34" charset="0"/>
            </a:endParaRPr>
          </a:p>
          <a:p>
            <a:pPr marL="571500" indent="-571500">
              <a:buClr>
                <a:schemeClr val="tx2"/>
              </a:buClr>
              <a:buFont typeface="Arial" panose="020B0604020202020204" pitchFamily="34" charset="0"/>
              <a:buChar char="•"/>
            </a:pPr>
            <a:r>
              <a:rPr lang="en-US" sz="5400" kern="0">
                <a:solidFill>
                  <a:srgbClr val="267F99"/>
                </a:solidFill>
                <a:effectLst/>
                <a:latin typeface="Roboto Mono" pitchFamily="2" charset="0"/>
                <a:ea typeface="Roboto Mono" pitchFamily="2" charset="0"/>
                <a:cs typeface="Times New Roman" panose="02020603050405020304" pitchFamily="18" charset="0"/>
              </a:rPr>
              <a:t>thrust</a:t>
            </a:r>
            <a:r>
              <a:rPr lang="en-US" sz="5400" kern="0">
                <a:solidFill>
                  <a:srgbClr val="3B3B3B"/>
                </a:solidFill>
                <a:effectLst/>
                <a:latin typeface="Roboto Mono" pitchFamily="2" charset="0"/>
                <a:ea typeface="Roboto Mono" pitchFamily="2" charset="0"/>
                <a:cs typeface="Times New Roman" panose="02020603050405020304" pitchFamily="18" charset="0"/>
              </a:rPr>
              <a:t>::</a:t>
            </a:r>
            <a:r>
              <a:rPr lang="en-US" sz="5400" kern="0">
                <a:solidFill>
                  <a:srgbClr val="795E26"/>
                </a:solidFill>
                <a:effectLst/>
                <a:latin typeface="Roboto Mono" pitchFamily="2" charset="0"/>
                <a:ea typeface="Roboto Mono" pitchFamily="2" charset="0"/>
                <a:cs typeface="Times New Roman" panose="02020603050405020304" pitchFamily="18" charset="0"/>
              </a:rPr>
              <a:t>plus</a:t>
            </a:r>
            <a:endParaRPr lang="en-US" sz="5400" kern="0">
              <a:solidFill>
                <a:srgbClr val="795E26"/>
              </a:solidFill>
              <a:latin typeface="Roboto Mono" pitchFamily="2" charset="0"/>
              <a:ea typeface="Roboto Mono" pitchFamily="2" charset="0"/>
              <a:cs typeface="Times New Roman" panose="02020603050405020304" pitchFamily="18" charset="0"/>
            </a:endParaRPr>
          </a:p>
          <a:p>
            <a:pPr marL="571500" indent="-571500">
              <a:buClr>
                <a:schemeClr val="tx2"/>
              </a:buClr>
              <a:buFont typeface="Arial" panose="020B0604020202020204" pitchFamily="34" charset="0"/>
              <a:buChar char="•"/>
            </a:pPr>
            <a:r>
              <a:rPr lang="en-US" sz="5400" kern="0">
                <a:solidFill>
                  <a:srgbClr val="267F99"/>
                </a:solidFill>
                <a:effectLst/>
                <a:latin typeface="Roboto Mono" pitchFamily="2" charset="0"/>
                <a:ea typeface="Roboto Mono" pitchFamily="2" charset="0"/>
                <a:cs typeface="Times New Roman" panose="02020603050405020304" pitchFamily="18" charset="0"/>
              </a:rPr>
              <a:t>thrust</a:t>
            </a:r>
            <a:r>
              <a:rPr lang="en-US" sz="5400" kern="0">
                <a:solidFill>
                  <a:srgbClr val="3B3B3B"/>
                </a:solidFill>
                <a:effectLst/>
                <a:latin typeface="Roboto Mono" pitchFamily="2" charset="0"/>
                <a:ea typeface="Roboto Mono" pitchFamily="2" charset="0"/>
                <a:cs typeface="Times New Roman" panose="02020603050405020304" pitchFamily="18" charset="0"/>
              </a:rPr>
              <a:t>::</a:t>
            </a:r>
            <a:r>
              <a:rPr lang="en-US" sz="5400" kern="0">
                <a:solidFill>
                  <a:srgbClr val="795E26"/>
                </a:solidFill>
                <a:effectLst/>
                <a:latin typeface="Roboto Mono" pitchFamily="2" charset="0"/>
                <a:ea typeface="Roboto Mono" pitchFamily="2" charset="0"/>
                <a:cs typeface="Times New Roman" panose="02020603050405020304" pitchFamily="18" charset="0"/>
              </a:rPr>
              <a:t>less</a:t>
            </a:r>
          </a:p>
          <a:p>
            <a:pPr marL="571500" indent="-571500">
              <a:buClr>
                <a:schemeClr val="tx2"/>
              </a:buClr>
              <a:buFont typeface="Arial" panose="020B0604020202020204" pitchFamily="34" charset="0"/>
              <a:buChar char="•"/>
            </a:pPr>
            <a:r>
              <a:rPr lang="en-US" sz="5400" kern="0">
                <a:solidFill>
                  <a:srgbClr val="267F99"/>
                </a:solidFill>
                <a:effectLst/>
                <a:latin typeface="Roboto Mono" pitchFamily="2" charset="0"/>
                <a:ea typeface="Roboto Mono" pitchFamily="2" charset="0"/>
                <a:cs typeface="Times New Roman" panose="02020603050405020304" pitchFamily="18" charset="0"/>
              </a:rPr>
              <a:t>thrust</a:t>
            </a:r>
            <a:r>
              <a:rPr lang="en-US" sz="5400" kern="0">
                <a:solidFill>
                  <a:srgbClr val="3B3B3B"/>
                </a:solidFill>
                <a:effectLst/>
                <a:latin typeface="Roboto Mono" pitchFamily="2" charset="0"/>
                <a:ea typeface="Roboto Mono" pitchFamily="2" charset="0"/>
                <a:cs typeface="Times New Roman" panose="02020603050405020304" pitchFamily="18" charset="0"/>
              </a:rPr>
              <a:t>::</a:t>
            </a:r>
            <a:r>
              <a:rPr lang="en-US" sz="5400" kern="0">
                <a:solidFill>
                  <a:srgbClr val="795E26"/>
                </a:solidFill>
                <a:effectLst/>
                <a:latin typeface="Roboto Mono" pitchFamily="2" charset="0"/>
                <a:ea typeface="Roboto Mono" pitchFamily="2" charset="0"/>
                <a:cs typeface="Times New Roman" panose="02020603050405020304" pitchFamily="18" charset="0"/>
              </a:rPr>
              <a:t>multiplies</a:t>
            </a:r>
          </a:p>
          <a:p>
            <a:pPr marL="571500" indent="-571500">
              <a:buClr>
                <a:schemeClr val="tx2"/>
              </a:buClr>
              <a:buFont typeface="Arial" panose="020B0604020202020204" pitchFamily="34" charset="0"/>
              <a:buChar char="•"/>
            </a:pPr>
            <a:r>
              <a:rPr lang="en-US" sz="5400" kern="0">
                <a:solidFill>
                  <a:srgbClr val="795E26"/>
                </a:solidFill>
                <a:latin typeface="Roboto Mono" pitchFamily="2" charset="0"/>
                <a:ea typeface="Roboto Mono" pitchFamily="2" charset="0"/>
                <a:cs typeface="Times New Roman" panose="02020603050405020304" pitchFamily="18" charset="0"/>
              </a:rPr>
              <a:t>...</a:t>
            </a:r>
            <a:endParaRPr lang="en-US" sz="5400">
              <a:solidFill>
                <a:schemeClr val="bg1"/>
              </a:solidFill>
              <a:latin typeface="NVIDIA Sans" panose="020B0503020203020204" pitchFamily="34" charset="0"/>
              <a:cs typeface="NVIDIA Sans" panose="020B0503020203020204" pitchFamily="34" charset="0"/>
            </a:endParaRPr>
          </a:p>
        </p:txBody>
      </p:sp>
      <p:sp>
        <p:nvSpPr>
          <p:cNvPr id="10" name="TextBox 9">
            <a:extLst>
              <a:ext uri="{FF2B5EF4-FFF2-40B4-BE49-F238E27FC236}">
                <a16:creationId xmlns:a16="http://schemas.microsoft.com/office/drawing/2014/main" id="{15CF4E98-1255-2CEA-B178-02F9ECF1B3A3}"/>
              </a:ext>
            </a:extLst>
          </p:cNvPr>
          <p:cNvSpPr txBox="1"/>
          <p:nvPr/>
        </p:nvSpPr>
        <p:spPr>
          <a:xfrm>
            <a:off x="2083934" y="11489650"/>
            <a:ext cx="9660392" cy="5355312"/>
          </a:xfrm>
          <a:prstGeom prst="rect">
            <a:avLst/>
          </a:prstGeom>
          <a:noFill/>
        </p:spPr>
        <p:txBody>
          <a:bodyPr wrap="square" rtlCol="0">
            <a:spAutoFit/>
          </a:bodyPr>
          <a:lstStyle/>
          <a:p>
            <a:pPr>
              <a:buClr>
                <a:schemeClr val="tx2"/>
              </a:buClr>
            </a:pPr>
            <a:r>
              <a:rPr lang="en-US" sz="7200">
                <a:solidFill>
                  <a:schemeClr val="bg1"/>
                </a:solidFill>
                <a:latin typeface="NVIDIA Sans" panose="020B0503020203020204" pitchFamily="34" charset="0"/>
                <a:cs typeface="NVIDIA Sans" panose="020B0503020203020204" pitchFamily="34" charset="0"/>
              </a:rPr>
              <a:t>Extended Algorithms</a:t>
            </a:r>
          </a:p>
          <a:p>
            <a:pPr>
              <a:buClr>
                <a:schemeClr val="tx2"/>
              </a:buClr>
            </a:pPr>
            <a:endParaRPr lang="en-US" sz="5400">
              <a:solidFill>
                <a:schemeClr val="bg1"/>
              </a:solidFill>
              <a:latin typeface="NVIDIA Sans" panose="020B0503020203020204" pitchFamily="34" charset="0"/>
              <a:cs typeface="NVIDIA Sans" panose="020B0503020203020204" pitchFamily="34" charset="0"/>
            </a:endParaRPr>
          </a:p>
          <a:p>
            <a:pPr marL="571500" indent="-571500">
              <a:buClr>
                <a:schemeClr val="tx2"/>
              </a:buClr>
              <a:buFont typeface="Arial" panose="020B0604020202020204" pitchFamily="34" charset="0"/>
              <a:buChar char="•"/>
            </a:pPr>
            <a:r>
              <a:rPr lang="en-US" sz="5400" kern="0">
                <a:solidFill>
                  <a:srgbClr val="267F99"/>
                </a:solidFill>
                <a:effectLst/>
                <a:latin typeface="Roboto Mono" pitchFamily="2" charset="0"/>
                <a:ea typeface="Roboto Mono" pitchFamily="2" charset="0"/>
                <a:cs typeface="Times New Roman" panose="02020603050405020304" pitchFamily="18" charset="0"/>
              </a:rPr>
              <a:t>thrust</a:t>
            </a:r>
            <a:r>
              <a:rPr lang="en-US" sz="5400" kern="0">
                <a:solidFill>
                  <a:srgbClr val="3B3B3B"/>
                </a:solidFill>
                <a:effectLst/>
                <a:latin typeface="Roboto Mono" pitchFamily="2" charset="0"/>
                <a:ea typeface="Roboto Mono" pitchFamily="2" charset="0"/>
                <a:cs typeface="Times New Roman" panose="02020603050405020304" pitchFamily="18" charset="0"/>
              </a:rPr>
              <a:t>::</a:t>
            </a:r>
            <a:r>
              <a:rPr lang="en-US" sz="5400" kern="0">
                <a:solidFill>
                  <a:srgbClr val="795E26"/>
                </a:solidFill>
                <a:effectLst/>
                <a:latin typeface="Roboto Mono" pitchFamily="2" charset="0"/>
                <a:ea typeface="Roboto Mono" pitchFamily="2" charset="0"/>
                <a:cs typeface="Times New Roman" panose="02020603050405020304" pitchFamily="18" charset="0"/>
              </a:rPr>
              <a:t>tabulate</a:t>
            </a:r>
            <a:endParaRPr lang="en-US" sz="5400" kern="0">
              <a:solidFill>
                <a:srgbClr val="267F99"/>
              </a:solidFill>
              <a:effectLst/>
              <a:latin typeface="Roboto Mono" pitchFamily="2" charset="0"/>
              <a:ea typeface="Roboto Mono" pitchFamily="2" charset="0"/>
              <a:cs typeface="Times New Roman" panose="02020603050405020304" pitchFamily="18" charset="0"/>
            </a:endParaRPr>
          </a:p>
          <a:p>
            <a:pPr marL="571500" indent="-571500">
              <a:buClr>
                <a:schemeClr val="tx2"/>
              </a:buClr>
              <a:buFont typeface="Arial" panose="020B0604020202020204" pitchFamily="34" charset="0"/>
              <a:buChar char="•"/>
            </a:pPr>
            <a:r>
              <a:rPr lang="en-US" sz="5400" kern="0">
                <a:solidFill>
                  <a:srgbClr val="267F99"/>
                </a:solidFill>
                <a:effectLst/>
                <a:latin typeface="Roboto Mono" pitchFamily="2" charset="0"/>
                <a:ea typeface="Roboto Mono" pitchFamily="2" charset="0"/>
                <a:cs typeface="Times New Roman" panose="02020603050405020304" pitchFamily="18" charset="0"/>
              </a:rPr>
              <a:t>thrust</a:t>
            </a:r>
            <a:r>
              <a:rPr lang="en-US" sz="5400" kern="0">
                <a:solidFill>
                  <a:srgbClr val="3B3B3B"/>
                </a:solidFill>
                <a:effectLst/>
                <a:latin typeface="Roboto Mono" pitchFamily="2" charset="0"/>
                <a:ea typeface="Roboto Mono" pitchFamily="2" charset="0"/>
                <a:cs typeface="Times New Roman" panose="02020603050405020304" pitchFamily="18" charset="0"/>
              </a:rPr>
              <a:t>::</a:t>
            </a:r>
            <a:r>
              <a:rPr lang="en-US" sz="5400" kern="0" err="1">
                <a:solidFill>
                  <a:srgbClr val="795E26"/>
                </a:solidFill>
                <a:effectLst/>
                <a:latin typeface="Roboto Mono" pitchFamily="2" charset="0"/>
                <a:ea typeface="Roboto Mono" pitchFamily="2" charset="0"/>
                <a:cs typeface="Times New Roman" panose="02020603050405020304" pitchFamily="18" charset="0"/>
              </a:rPr>
              <a:t>sort_by_key</a:t>
            </a:r>
            <a:endParaRPr lang="en-US" sz="5400" kern="0">
              <a:solidFill>
                <a:srgbClr val="267F99"/>
              </a:solidFill>
              <a:effectLst/>
              <a:latin typeface="Roboto Mono" pitchFamily="2" charset="0"/>
              <a:ea typeface="Roboto Mono" pitchFamily="2" charset="0"/>
              <a:cs typeface="Times New Roman" panose="02020603050405020304" pitchFamily="18" charset="0"/>
            </a:endParaRPr>
          </a:p>
          <a:p>
            <a:pPr marL="571500" indent="-571500">
              <a:buClr>
                <a:schemeClr val="tx2"/>
              </a:buClr>
              <a:buFont typeface="Arial" panose="020B0604020202020204" pitchFamily="34" charset="0"/>
              <a:buChar char="•"/>
            </a:pPr>
            <a:r>
              <a:rPr lang="en-US" sz="5400" kern="0">
                <a:solidFill>
                  <a:srgbClr val="267F99"/>
                </a:solidFill>
                <a:effectLst/>
                <a:latin typeface="Roboto Mono" pitchFamily="2" charset="0"/>
                <a:ea typeface="Roboto Mono" pitchFamily="2" charset="0"/>
                <a:cs typeface="Times New Roman" panose="02020603050405020304" pitchFamily="18" charset="0"/>
              </a:rPr>
              <a:t>thrust</a:t>
            </a:r>
            <a:r>
              <a:rPr lang="en-US" sz="5400" kern="0">
                <a:solidFill>
                  <a:srgbClr val="3B3B3B"/>
                </a:solidFill>
                <a:effectLst/>
                <a:latin typeface="Roboto Mono" pitchFamily="2" charset="0"/>
                <a:ea typeface="Roboto Mono" pitchFamily="2" charset="0"/>
                <a:cs typeface="Times New Roman" panose="02020603050405020304" pitchFamily="18" charset="0"/>
              </a:rPr>
              <a:t>::</a:t>
            </a:r>
            <a:r>
              <a:rPr lang="en-US" sz="5400" kern="0" err="1">
                <a:solidFill>
                  <a:srgbClr val="795E26"/>
                </a:solidFill>
                <a:effectLst/>
                <a:latin typeface="Roboto Mono" pitchFamily="2" charset="0"/>
                <a:ea typeface="Roboto Mono" pitchFamily="2" charset="0"/>
                <a:cs typeface="Times New Roman" panose="02020603050405020304" pitchFamily="18" charset="0"/>
              </a:rPr>
              <a:t>reduce_by_key</a:t>
            </a:r>
            <a:endParaRPr lang="en-US" sz="5400" kern="0">
              <a:solidFill>
                <a:srgbClr val="795E26"/>
              </a:solidFill>
              <a:effectLst/>
              <a:latin typeface="Roboto Mono" pitchFamily="2" charset="0"/>
              <a:ea typeface="Roboto Mono" pitchFamily="2" charset="0"/>
              <a:cs typeface="Times New Roman" panose="02020603050405020304" pitchFamily="18" charset="0"/>
            </a:endParaRPr>
          </a:p>
          <a:p>
            <a:pPr marL="571500" indent="-571500">
              <a:buClr>
                <a:schemeClr val="tx2"/>
              </a:buClr>
              <a:buFont typeface="Arial" panose="020B0604020202020204" pitchFamily="34" charset="0"/>
              <a:buChar char="•"/>
            </a:pPr>
            <a:r>
              <a:rPr lang="en-US" sz="5400" kern="0">
                <a:solidFill>
                  <a:srgbClr val="795E26"/>
                </a:solidFill>
                <a:latin typeface="Roboto Mono" pitchFamily="2" charset="0"/>
                <a:ea typeface="Roboto Mono" pitchFamily="2" charset="0"/>
                <a:cs typeface="Times New Roman" panose="02020603050405020304" pitchFamily="18" charset="0"/>
              </a:rPr>
              <a:t>...</a:t>
            </a:r>
            <a:endParaRPr lang="en-US" sz="5400">
              <a:solidFill>
                <a:schemeClr val="bg1"/>
              </a:solidFill>
              <a:latin typeface="NVIDIA Sans" panose="020B0503020203020204" pitchFamily="34" charset="0"/>
              <a:cs typeface="NVIDIA Sans" panose="020B0503020203020204" pitchFamily="34" charset="0"/>
            </a:endParaRPr>
          </a:p>
        </p:txBody>
      </p:sp>
      <p:sp>
        <p:nvSpPr>
          <p:cNvPr id="11" name="TextBox 10">
            <a:extLst>
              <a:ext uri="{FF2B5EF4-FFF2-40B4-BE49-F238E27FC236}">
                <a16:creationId xmlns:a16="http://schemas.microsoft.com/office/drawing/2014/main" id="{E0915ECD-7BF1-AEC0-79AC-FA9238845DE8}"/>
              </a:ext>
            </a:extLst>
          </p:cNvPr>
          <p:cNvSpPr txBox="1"/>
          <p:nvPr/>
        </p:nvSpPr>
        <p:spPr>
          <a:xfrm>
            <a:off x="12688320" y="11489650"/>
            <a:ext cx="11600430" cy="5355312"/>
          </a:xfrm>
          <a:prstGeom prst="rect">
            <a:avLst/>
          </a:prstGeom>
          <a:noFill/>
        </p:spPr>
        <p:txBody>
          <a:bodyPr wrap="square" rtlCol="0">
            <a:spAutoFit/>
          </a:bodyPr>
          <a:lstStyle/>
          <a:p>
            <a:pPr>
              <a:buClr>
                <a:schemeClr val="tx2"/>
              </a:buClr>
            </a:pPr>
            <a:r>
              <a:rPr lang="en-US" sz="7200">
                <a:solidFill>
                  <a:schemeClr val="bg1"/>
                </a:solidFill>
                <a:latin typeface="NVIDIA Sans" panose="020B0503020203020204" pitchFamily="34" charset="0"/>
                <a:cs typeface="NVIDIA Sans" panose="020B0503020203020204" pitchFamily="34" charset="0"/>
              </a:rPr>
              <a:t>Iterators</a:t>
            </a:r>
          </a:p>
          <a:p>
            <a:pPr>
              <a:buClr>
                <a:schemeClr val="tx2"/>
              </a:buClr>
            </a:pPr>
            <a:endParaRPr lang="en-US" sz="5400">
              <a:solidFill>
                <a:schemeClr val="bg1"/>
              </a:solidFill>
              <a:latin typeface="NVIDIA Sans" panose="020B0503020203020204" pitchFamily="34" charset="0"/>
              <a:cs typeface="NVIDIA Sans" panose="020B0503020203020204" pitchFamily="34" charset="0"/>
            </a:endParaRPr>
          </a:p>
          <a:p>
            <a:pPr marL="571500" indent="-571500">
              <a:buClr>
                <a:schemeClr val="tx2"/>
              </a:buClr>
              <a:buFont typeface="Arial" panose="020B0604020202020204" pitchFamily="34" charset="0"/>
              <a:buChar char="•"/>
            </a:pPr>
            <a:r>
              <a:rPr lang="en-US" sz="5400" kern="0">
                <a:solidFill>
                  <a:srgbClr val="267F99"/>
                </a:solidFill>
                <a:effectLst/>
                <a:latin typeface="Roboto Mono" pitchFamily="2" charset="0"/>
                <a:ea typeface="Roboto Mono" pitchFamily="2" charset="0"/>
                <a:cs typeface="Times New Roman" panose="02020603050405020304" pitchFamily="18" charset="0"/>
              </a:rPr>
              <a:t>thrust</a:t>
            </a:r>
            <a:r>
              <a:rPr lang="en-US" sz="5400" kern="0">
                <a:solidFill>
                  <a:srgbClr val="3B3B3B"/>
                </a:solidFill>
                <a:effectLst/>
                <a:latin typeface="Roboto Mono" pitchFamily="2" charset="0"/>
                <a:ea typeface="Roboto Mono" pitchFamily="2" charset="0"/>
                <a:cs typeface="Times New Roman" panose="02020603050405020304" pitchFamily="18" charset="0"/>
              </a:rPr>
              <a:t>::</a:t>
            </a:r>
            <a:r>
              <a:rPr lang="en-US" sz="5400" kern="0" err="1">
                <a:solidFill>
                  <a:srgbClr val="795E26"/>
                </a:solidFill>
                <a:effectLst/>
                <a:latin typeface="Roboto Mono" pitchFamily="2" charset="0"/>
                <a:ea typeface="Roboto Mono" pitchFamily="2" charset="0"/>
                <a:cs typeface="Times New Roman" panose="02020603050405020304" pitchFamily="18" charset="0"/>
              </a:rPr>
              <a:t>constant_iterator</a:t>
            </a:r>
            <a:endParaRPr lang="en-US" sz="5400" kern="0">
              <a:solidFill>
                <a:srgbClr val="795E26"/>
              </a:solidFill>
              <a:effectLst/>
              <a:latin typeface="Roboto Mono" pitchFamily="2" charset="0"/>
              <a:ea typeface="Roboto Mono" pitchFamily="2" charset="0"/>
              <a:cs typeface="Times New Roman" panose="02020603050405020304" pitchFamily="18" charset="0"/>
            </a:endParaRPr>
          </a:p>
          <a:p>
            <a:pPr marL="571500" indent="-571500">
              <a:buClr>
                <a:schemeClr val="tx2"/>
              </a:buClr>
              <a:buFont typeface="Arial" panose="020B0604020202020204" pitchFamily="34" charset="0"/>
              <a:buChar char="•"/>
            </a:pPr>
            <a:r>
              <a:rPr lang="en-US" sz="5400" kern="0">
                <a:solidFill>
                  <a:srgbClr val="267F99"/>
                </a:solidFill>
                <a:effectLst/>
                <a:latin typeface="Roboto Mono" pitchFamily="2" charset="0"/>
                <a:ea typeface="Roboto Mono" pitchFamily="2" charset="0"/>
                <a:cs typeface="Times New Roman" panose="02020603050405020304" pitchFamily="18" charset="0"/>
              </a:rPr>
              <a:t>thrust</a:t>
            </a:r>
            <a:r>
              <a:rPr lang="en-US" sz="5400" kern="0">
                <a:solidFill>
                  <a:srgbClr val="3B3B3B"/>
                </a:solidFill>
                <a:effectLst/>
                <a:latin typeface="Roboto Mono" pitchFamily="2" charset="0"/>
                <a:ea typeface="Roboto Mono" pitchFamily="2" charset="0"/>
                <a:cs typeface="Times New Roman" panose="02020603050405020304" pitchFamily="18" charset="0"/>
              </a:rPr>
              <a:t>::</a:t>
            </a:r>
            <a:r>
              <a:rPr lang="en-US" sz="5400" kern="0" err="1">
                <a:solidFill>
                  <a:srgbClr val="795E26"/>
                </a:solidFill>
                <a:effectLst/>
                <a:latin typeface="Roboto Mono" pitchFamily="2" charset="0"/>
                <a:ea typeface="Roboto Mono" pitchFamily="2" charset="0"/>
                <a:cs typeface="Times New Roman" panose="02020603050405020304" pitchFamily="18" charset="0"/>
              </a:rPr>
              <a:t>counting_iterator</a:t>
            </a:r>
            <a:endParaRPr lang="en-US" sz="5400" kern="0">
              <a:solidFill>
                <a:srgbClr val="795E26"/>
              </a:solidFill>
              <a:effectLst/>
              <a:latin typeface="Roboto Mono" pitchFamily="2" charset="0"/>
              <a:ea typeface="Roboto Mono" pitchFamily="2" charset="0"/>
              <a:cs typeface="Times New Roman" panose="02020603050405020304" pitchFamily="18" charset="0"/>
            </a:endParaRPr>
          </a:p>
          <a:p>
            <a:pPr marL="571500" indent="-571500">
              <a:buClr>
                <a:schemeClr val="tx2"/>
              </a:buClr>
              <a:buFont typeface="Arial" panose="020B0604020202020204" pitchFamily="34" charset="0"/>
              <a:buChar char="•"/>
            </a:pPr>
            <a:r>
              <a:rPr lang="en-US" sz="5400" kern="0">
                <a:solidFill>
                  <a:srgbClr val="267F99"/>
                </a:solidFill>
                <a:effectLst/>
                <a:latin typeface="Roboto Mono" pitchFamily="2" charset="0"/>
                <a:ea typeface="Roboto Mono" pitchFamily="2" charset="0"/>
                <a:cs typeface="Times New Roman" panose="02020603050405020304" pitchFamily="18" charset="0"/>
              </a:rPr>
              <a:t>thrust</a:t>
            </a:r>
            <a:r>
              <a:rPr lang="en-US" sz="5400" kern="0">
                <a:solidFill>
                  <a:srgbClr val="3B3B3B"/>
                </a:solidFill>
                <a:effectLst/>
                <a:latin typeface="Roboto Mono" pitchFamily="2" charset="0"/>
                <a:ea typeface="Roboto Mono" pitchFamily="2" charset="0"/>
                <a:cs typeface="Times New Roman" panose="02020603050405020304" pitchFamily="18" charset="0"/>
              </a:rPr>
              <a:t>::</a:t>
            </a:r>
            <a:r>
              <a:rPr lang="en-US" sz="5400" kern="0" err="1">
                <a:solidFill>
                  <a:srgbClr val="795E26"/>
                </a:solidFill>
                <a:effectLst/>
                <a:latin typeface="Roboto Mono" pitchFamily="2" charset="0"/>
                <a:ea typeface="Roboto Mono" pitchFamily="2" charset="0"/>
                <a:cs typeface="Times New Roman" panose="02020603050405020304" pitchFamily="18" charset="0"/>
              </a:rPr>
              <a:t>transform_iterator</a:t>
            </a:r>
            <a:endParaRPr lang="en-US" sz="5400" kern="0">
              <a:solidFill>
                <a:srgbClr val="795E26"/>
              </a:solidFill>
              <a:effectLst/>
              <a:latin typeface="Roboto Mono" pitchFamily="2" charset="0"/>
              <a:ea typeface="Roboto Mono" pitchFamily="2" charset="0"/>
              <a:cs typeface="Times New Roman" panose="02020603050405020304" pitchFamily="18" charset="0"/>
            </a:endParaRPr>
          </a:p>
          <a:p>
            <a:pPr marL="571500" indent="-571500">
              <a:buClr>
                <a:schemeClr val="tx2"/>
              </a:buClr>
              <a:buFont typeface="Arial" panose="020B0604020202020204" pitchFamily="34" charset="0"/>
              <a:buChar char="•"/>
            </a:pPr>
            <a:r>
              <a:rPr lang="en-US" sz="5400" kern="0">
                <a:solidFill>
                  <a:srgbClr val="795E26"/>
                </a:solidFill>
                <a:latin typeface="Roboto Mono" pitchFamily="2" charset="0"/>
                <a:ea typeface="Roboto Mono" pitchFamily="2" charset="0"/>
                <a:cs typeface="Times New Roman" panose="02020603050405020304" pitchFamily="18" charset="0"/>
              </a:rPr>
              <a:t>...</a:t>
            </a:r>
            <a:endParaRPr lang="en-US" sz="5400">
              <a:solidFill>
                <a:schemeClr val="bg1"/>
              </a:solidFill>
              <a:latin typeface="NVIDIA Sans" panose="020B0503020203020204" pitchFamily="34" charset="0"/>
              <a:cs typeface="NVIDIA Sans" panose="020B0503020203020204" pitchFamily="34" charset="0"/>
            </a:endParaRPr>
          </a:p>
        </p:txBody>
      </p:sp>
      <p:pic>
        <p:nvPicPr>
          <p:cNvPr id="3" name="Picture 2" descr="A diagram of a diagram&#10;&#10;Description automatically generated">
            <a:extLst>
              <a:ext uri="{FF2B5EF4-FFF2-40B4-BE49-F238E27FC236}">
                <a16:creationId xmlns:a16="http://schemas.microsoft.com/office/drawing/2014/main" id="{A4431C1B-DC7B-40B9-15E4-74E51A50B3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232744" y="11495542"/>
            <a:ext cx="9660391" cy="5720093"/>
          </a:xfrm>
          <a:prstGeom prst="rect">
            <a:avLst/>
          </a:prstGeom>
        </p:spPr>
      </p:pic>
    </p:spTree>
    <p:extLst>
      <p:ext uri="{BB962C8B-B14F-4D97-AF65-F5344CB8AC3E}">
        <p14:creationId xmlns:p14="http://schemas.microsoft.com/office/powerpoint/2010/main" val="99596037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247F66-11ED-3D4F-9DEA-73426F47E94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27CF5FD-A4E2-E64D-DAA9-D4D2D82959D0}"/>
              </a:ext>
            </a:extLst>
          </p:cNvPr>
          <p:cNvSpPr>
            <a:spLocks noGrp="1"/>
          </p:cNvSpPr>
          <p:nvPr>
            <p:ph type="title"/>
          </p:nvPr>
        </p:nvSpPr>
        <p:spPr/>
        <p:txBody>
          <a:bodyPr/>
          <a:lstStyle/>
          <a:p>
            <a:r>
              <a:rPr lang="en-US"/>
              <a:t>Porting Algorithms to GPU</a:t>
            </a:r>
          </a:p>
        </p:txBody>
      </p:sp>
      <p:sp>
        <p:nvSpPr>
          <p:cNvPr id="2" name="Text Placeholder 1">
            <a:extLst>
              <a:ext uri="{FF2B5EF4-FFF2-40B4-BE49-F238E27FC236}">
                <a16:creationId xmlns:a16="http://schemas.microsoft.com/office/drawing/2014/main" id="{82440984-32C9-41B7-0BCE-C7FB7D0507AC}"/>
              </a:ext>
            </a:extLst>
          </p:cNvPr>
          <p:cNvSpPr>
            <a:spLocks noGrp="1"/>
          </p:cNvSpPr>
          <p:nvPr>
            <p:ph type="body" sz="quarter" idx="10"/>
          </p:nvPr>
        </p:nvSpPr>
        <p:spPr/>
        <p:txBody>
          <a:bodyPr/>
          <a:lstStyle/>
          <a:p>
            <a:r>
              <a:rPr lang="en-US"/>
              <a:t>Using parallel algorithms</a:t>
            </a:r>
          </a:p>
        </p:txBody>
      </p:sp>
      <p:sp>
        <p:nvSpPr>
          <p:cNvPr id="11" name="TextBox 10">
            <a:extLst>
              <a:ext uri="{FF2B5EF4-FFF2-40B4-BE49-F238E27FC236}">
                <a16:creationId xmlns:a16="http://schemas.microsoft.com/office/drawing/2014/main" id="{AF8BCD05-77F8-88C8-BF8B-1119BA525F16}"/>
              </a:ext>
            </a:extLst>
          </p:cNvPr>
          <p:cNvSpPr txBox="1"/>
          <p:nvPr/>
        </p:nvSpPr>
        <p:spPr>
          <a:xfrm>
            <a:off x="1516742" y="6817591"/>
            <a:ext cx="15069458" cy="7865615"/>
          </a:xfrm>
          <a:prstGeom prst="rect">
            <a:avLst/>
          </a:prstGeom>
          <a:noFill/>
        </p:spPr>
        <p:txBody>
          <a:bodyPr wrap="square">
            <a:spAutoFit/>
          </a:bodyPr>
          <a:lstStyle/>
          <a:p>
            <a:pPr marL="0" marR="0">
              <a:lnSpc>
                <a:spcPct val="115000"/>
              </a:lnSpc>
              <a:spcAft>
                <a:spcPts val="800"/>
              </a:spcAft>
            </a:pPr>
            <a:r>
              <a:rPr lang="en-US" sz="4400" kern="0">
                <a:solidFill>
                  <a:schemeClr val="accent6"/>
                </a:solidFill>
                <a:effectLst/>
                <a:latin typeface="Roboto Mono" pitchFamily="49" charset="0"/>
                <a:ea typeface="Roboto Mono" pitchFamily="49" charset="0"/>
                <a:cs typeface="Menlo" panose="020B0609030804020204" pitchFamily="49" charset="0"/>
              </a:rPr>
              <a:t>std::vector</a:t>
            </a:r>
            <a:r>
              <a:rPr lang="en-US" sz="4400" kern="0">
                <a:solidFill>
                  <a:schemeClr val="accent5"/>
                </a:solidFill>
                <a:effectLst/>
                <a:latin typeface="Roboto Mono" pitchFamily="49" charset="0"/>
                <a:ea typeface="Roboto Mono" pitchFamily="49" charset="0"/>
                <a:cs typeface="Menlo" panose="020B0609030804020204" pitchFamily="49" charset="0"/>
              </a:rPr>
              <a:t>&lt;float&gt; temp{ 42, 24, 50 };</a:t>
            </a:r>
          </a:p>
          <a:p>
            <a:pPr marL="0" marR="0">
              <a:lnSpc>
                <a:spcPct val="115000"/>
              </a:lnSpc>
              <a:spcAft>
                <a:spcPts val="800"/>
              </a:spcAft>
            </a:pPr>
            <a:endParaRPr lang="en-US" sz="4400" kern="0">
              <a:solidFill>
                <a:srgbClr val="3B3B3B"/>
              </a:solidFill>
              <a:effectLst/>
              <a:latin typeface="Roboto Mono" pitchFamily="2" charset="0"/>
              <a:ea typeface="Roboto Mono" pitchFamily="2" charset="0"/>
              <a:cs typeface="Menlo" panose="020B0609030804020204" pitchFamily="49" charset="0"/>
            </a:endParaRP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Menlo" panose="020B0609030804020204" pitchFamily="49" charset="0"/>
              </a:rPr>
              <a:t>auto op = [=] (float temp) {</a:t>
            </a:r>
          </a:p>
          <a:p>
            <a:pPr marL="0" marR="0">
              <a:lnSpc>
                <a:spcPct val="115000"/>
              </a:lnSpc>
              <a:spcAft>
                <a:spcPts val="800"/>
              </a:spcAft>
            </a:pPr>
            <a:r>
              <a:rPr lang="en-US" sz="4400" kern="0">
                <a:solidFill>
                  <a:schemeClr val="accent5"/>
                </a:solidFill>
                <a:latin typeface="Roboto Mono" pitchFamily="2" charset="0"/>
                <a:ea typeface="Roboto Mono" pitchFamily="2" charset="0"/>
                <a:cs typeface="Menlo" panose="020B0609030804020204" pitchFamily="49" charset="0"/>
              </a:rPr>
              <a:t>  </a:t>
            </a:r>
            <a:r>
              <a:rPr lang="en-US" sz="4400" kern="0">
                <a:solidFill>
                  <a:schemeClr val="accent5"/>
                </a:solidFill>
                <a:effectLst/>
                <a:latin typeface="Roboto Mono" pitchFamily="49" charset="0"/>
                <a:ea typeface="Roboto Mono" pitchFamily="49" charset="0"/>
                <a:cs typeface="Menlo" panose="020B0609030804020204" pitchFamily="49" charset="0"/>
              </a:rPr>
              <a:t>float diff = </a:t>
            </a:r>
            <a:r>
              <a:rPr lang="en-US" sz="4400" kern="0" err="1">
                <a:solidFill>
                  <a:schemeClr val="accent5"/>
                </a:solidFill>
                <a:effectLst/>
                <a:latin typeface="Roboto Mono" pitchFamily="49" charset="0"/>
                <a:ea typeface="Roboto Mono" pitchFamily="49" charset="0"/>
                <a:cs typeface="Menlo" panose="020B0609030804020204" pitchFamily="49" charset="0"/>
              </a:rPr>
              <a:t>ambient_temp</a:t>
            </a:r>
            <a:r>
              <a:rPr lang="en-US" sz="4400" kern="0">
                <a:solidFill>
                  <a:schemeClr val="accent5"/>
                </a:solidFill>
                <a:effectLst/>
                <a:latin typeface="Roboto Mono" pitchFamily="49" charset="0"/>
                <a:ea typeface="Roboto Mono" pitchFamily="49" charset="0"/>
                <a:cs typeface="Menlo" panose="020B0609030804020204" pitchFamily="49" charset="0"/>
              </a:rPr>
              <a:t> - temp;</a:t>
            </a:r>
            <a:r>
              <a:rPr lang="en-US" sz="4400" kern="0">
                <a:solidFill>
                  <a:schemeClr val="accent5"/>
                </a:solidFill>
                <a:effectLst/>
                <a:latin typeface="Roboto Mono" pitchFamily="2" charset="0"/>
                <a:ea typeface="Roboto Mono" pitchFamily="2" charset="0"/>
                <a:cs typeface="Menlo" panose="020B0609030804020204" pitchFamily="49" charset="0"/>
              </a:rPr>
              <a:t> </a:t>
            </a:r>
          </a:p>
          <a:p>
            <a:pPr marL="0" marR="0">
              <a:lnSpc>
                <a:spcPct val="115000"/>
              </a:lnSpc>
              <a:spcAft>
                <a:spcPts val="800"/>
              </a:spcAft>
            </a:pPr>
            <a:r>
              <a:rPr lang="en-US" sz="4400" kern="0">
                <a:solidFill>
                  <a:schemeClr val="accent5"/>
                </a:solidFill>
                <a:latin typeface="Roboto Mono" pitchFamily="2" charset="0"/>
                <a:ea typeface="Roboto Mono" pitchFamily="2" charset="0"/>
                <a:cs typeface="Menlo" panose="020B0609030804020204" pitchFamily="49" charset="0"/>
              </a:rPr>
              <a:t>  </a:t>
            </a:r>
            <a:r>
              <a:rPr lang="en-US" sz="4400" kern="0">
                <a:solidFill>
                  <a:schemeClr val="accent5"/>
                </a:solidFill>
                <a:effectLst/>
                <a:latin typeface="Roboto Mono" pitchFamily="2" charset="0"/>
                <a:ea typeface="Roboto Mono" pitchFamily="2" charset="0"/>
                <a:cs typeface="Menlo" panose="020B0609030804020204" pitchFamily="49" charset="0"/>
              </a:rPr>
              <a:t>return temp + k * diff; </a:t>
            </a: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Menlo" panose="020B0609030804020204" pitchFamily="49" charset="0"/>
              </a:rPr>
              <a:t>};</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Menlo" panose="020B0609030804020204" pitchFamily="49" charset="0"/>
              </a:rPr>
              <a:t> </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chemeClr val="accent6"/>
                </a:solidFill>
                <a:effectLst/>
                <a:latin typeface="Roboto Mono" pitchFamily="2" charset="0"/>
                <a:ea typeface="Roboto Mono" pitchFamily="2" charset="0"/>
                <a:cs typeface="Menlo" panose="020B0609030804020204" pitchFamily="49" charset="0"/>
              </a:rPr>
              <a:t>std</a:t>
            </a:r>
            <a:r>
              <a:rPr lang="en-US" sz="4400" kern="0">
                <a:solidFill>
                  <a:schemeClr val="accent5"/>
                </a:solidFill>
                <a:effectLst/>
                <a:latin typeface="Roboto Mono" pitchFamily="2" charset="0"/>
                <a:ea typeface="Roboto Mono" pitchFamily="2" charset="0"/>
                <a:cs typeface="Menlo" panose="020B0609030804020204" pitchFamily="49" charset="0"/>
              </a:rPr>
              <a:t>::transform(</a:t>
            </a:r>
            <a:r>
              <a:rPr lang="en-US" sz="4400" kern="0" err="1">
                <a:solidFill>
                  <a:schemeClr val="accent5"/>
                </a:solidFill>
                <a:effectLst/>
                <a:latin typeface="Roboto Mono" pitchFamily="2" charset="0"/>
                <a:ea typeface="Roboto Mono" pitchFamily="2" charset="0"/>
                <a:cs typeface="Menlo" panose="020B0609030804020204" pitchFamily="49" charset="0"/>
              </a:rPr>
              <a:t>temp.begin</a:t>
            </a:r>
            <a:r>
              <a:rPr lang="en-US" sz="4400" kern="0">
                <a:solidFill>
                  <a:schemeClr val="accent5"/>
                </a:solidFill>
                <a:effectLst/>
                <a:latin typeface="Roboto Mono" pitchFamily="2" charset="0"/>
                <a:ea typeface="Roboto Mono" pitchFamily="2" charset="0"/>
                <a:cs typeface="Menlo" panose="020B0609030804020204" pitchFamily="49" charset="0"/>
              </a:rPr>
              <a:t>(), </a:t>
            </a:r>
            <a:r>
              <a:rPr lang="en-US" sz="4400" kern="0" err="1">
                <a:solidFill>
                  <a:schemeClr val="accent5"/>
                </a:solidFill>
                <a:effectLst/>
                <a:latin typeface="Roboto Mono" pitchFamily="2" charset="0"/>
                <a:ea typeface="Roboto Mono" pitchFamily="2" charset="0"/>
                <a:cs typeface="Menlo" panose="020B0609030804020204" pitchFamily="49" charset="0"/>
              </a:rPr>
              <a:t>temp.end</a:t>
            </a:r>
            <a:r>
              <a:rPr lang="en-US" sz="4400" kern="0">
                <a:solidFill>
                  <a:schemeClr val="accent5"/>
                </a:solidFill>
                <a:effectLst/>
                <a:latin typeface="Roboto Mono" pitchFamily="2" charset="0"/>
                <a:ea typeface="Roboto Mono" pitchFamily="2" charset="0"/>
                <a:cs typeface="Menlo" panose="020B0609030804020204" pitchFamily="49" charset="0"/>
              </a:rPr>
              <a:t>(),  </a:t>
            </a:r>
          </a:p>
          <a:p>
            <a:pPr marL="0" marR="0">
              <a:lnSpc>
                <a:spcPct val="115000"/>
              </a:lnSpc>
              <a:spcAft>
                <a:spcPts val="800"/>
              </a:spcAft>
            </a:pPr>
            <a:r>
              <a:rPr lang="en-US" sz="4400" kern="0">
                <a:solidFill>
                  <a:schemeClr val="accent5"/>
                </a:solidFill>
                <a:latin typeface="Roboto Mono" pitchFamily="2" charset="0"/>
                <a:ea typeface="Roboto Mono" pitchFamily="2" charset="0"/>
                <a:cs typeface="Menlo" panose="020B0609030804020204" pitchFamily="49" charset="0"/>
              </a:rPr>
              <a:t>               </a:t>
            </a:r>
            <a:r>
              <a:rPr lang="en-US" sz="4400" kern="0" err="1">
                <a:solidFill>
                  <a:schemeClr val="accent5"/>
                </a:solidFill>
                <a:effectLst/>
                <a:latin typeface="Roboto Mono" pitchFamily="2" charset="0"/>
                <a:ea typeface="Roboto Mono" pitchFamily="2" charset="0"/>
                <a:cs typeface="Menlo" panose="020B0609030804020204" pitchFamily="49" charset="0"/>
              </a:rPr>
              <a:t>temp.begin</a:t>
            </a:r>
            <a:r>
              <a:rPr lang="en-US" sz="4400" kern="0">
                <a:solidFill>
                  <a:schemeClr val="accent5"/>
                </a:solidFill>
                <a:effectLst/>
                <a:latin typeface="Roboto Mono" pitchFamily="2" charset="0"/>
                <a:ea typeface="Roboto Mono" pitchFamily="2" charset="0"/>
                <a:cs typeface="Menlo" panose="020B0609030804020204" pitchFamily="49" charset="0"/>
              </a:rPr>
              <a:t>(), op);</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p:txBody>
      </p:sp>
      <p:sp>
        <p:nvSpPr>
          <p:cNvPr id="5" name="TextBox 4">
            <a:extLst>
              <a:ext uri="{FF2B5EF4-FFF2-40B4-BE49-F238E27FC236}">
                <a16:creationId xmlns:a16="http://schemas.microsoft.com/office/drawing/2014/main" id="{2106063E-EEA6-68DD-1696-AEE426F4CA2F}"/>
              </a:ext>
            </a:extLst>
          </p:cNvPr>
          <p:cNvSpPr txBox="1"/>
          <p:nvPr/>
        </p:nvSpPr>
        <p:spPr>
          <a:xfrm>
            <a:off x="18288000" y="6817591"/>
            <a:ext cx="17957800" cy="8746882"/>
          </a:xfrm>
          <a:prstGeom prst="rect">
            <a:avLst/>
          </a:prstGeom>
          <a:noFill/>
        </p:spPr>
        <p:txBody>
          <a:bodyPr wrap="square">
            <a:spAutoFit/>
          </a:bodyPr>
          <a:lstStyle/>
          <a:p>
            <a:pPr marL="0" marR="0">
              <a:lnSpc>
                <a:spcPct val="115000"/>
              </a:lnSpc>
              <a:spcAft>
                <a:spcPts val="800"/>
              </a:spcAft>
            </a:pPr>
            <a:r>
              <a:rPr lang="en-US" sz="4400" kern="0">
                <a:solidFill>
                  <a:schemeClr val="tx2"/>
                </a:solidFill>
                <a:effectLst/>
                <a:latin typeface="Roboto Mono" pitchFamily="2" charset="0"/>
                <a:ea typeface="Roboto Mono" pitchFamily="2" charset="0"/>
                <a:cs typeface="Menlo" panose="020B0609030804020204" pitchFamily="49" charset="0"/>
              </a:rPr>
              <a:t>thrust::</a:t>
            </a:r>
            <a:r>
              <a:rPr lang="en-US" sz="4400" kern="0" err="1">
                <a:solidFill>
                  <a:schemeClr val="tx2"/>
                </a:solidFill>
                <a:effectLst/>
                <a:latin typeface="Roboto Mono" pitchFamily="2" charset="0"/>
                <a:ea typeface="Roboto Mono" pitchFamily="2" charset="0"/>
                <a:cs typeface="Menlo" panose="020B0609030804020204" pitchFamily="49" charset="0"/>
              </a:rPr>
              <a:t>universal_vector</a:t>
            </a:r>
            <a:r>
              <a:rPr lang="en-US" sz="4400" kern="0">
                <a:solidFill>
                  <a:schemeClr val="accent5"/>
                </a:solidFill>
                <a:effectLst/>
                <a:latin typeface="Roboto Mono" pitchFamily="2" charset="0"/>
                <a:ea typeface="Roboto Mono" pitchFamily="2" charset="0"/>
                <a:cs typeface="Menlo" panose="020B0609030804020204" pitchFamily="49" charset="0"/>
              </a:rPr>
              <a:t>&lt;float&gt; temp{ 42, 24, 50 };</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endParaRPr lang="en-US" sz="4400" kern="0">
              <a:solidFill>
                <a:srgbClr val="3B3B3B"/>
              </a:solidFill>
              <a:latin typeface="Roboto Mono" pitchFamily="2" charset="0"/>
              <a:ea typeface="Roboto Mono" pitchFamily="2" charset="0"/>
              <a:cs typeface="Menlo" panose="020B0609030804020204" pitchFamily="49" charset="0"/>
            </a:endParaRP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Menlo" panose="020B0609030804020204" pitchFamily="49" charset="0"/>
              </a:rPr>
              <a:t>auto op = [=] </a:t>
            </a:r>
            <a:r>
              <a:rPr lang="en-US" sz="4400" kern="0">
                <a:solidFill>
                  <a:schemeClr val="tx2"/>
                </a:solidFill>
                <a:effectLst/>
                <a:latin typeface="Roboto Mono" pitchFamily="2" charset="0"/>
                <a:ea typeface="Roboto Mono" pitchFamily="2" charset="0"/>
                <a:cs typeface="Menlo" panose="020B0609030804020204" pitchFamily="49" charset="0"/>
              </a:rPr>
              <a:t>__host__ __device__ </a:t>
            </a:r>
            <a:r>
              <a:rPr lang="en-US" sz="4400" kern="0">
                <a:solidFill>
                  <a:schemeClr val="accent5"/>
                </a:solidFill>
                <a:effectLst/>
                <a:latin typeface="Roboto Mono" pitchFamily="2" charset="0"/>
                <a:ea typeface="Roboto Mono" pitchFamily="2" charset="0"/>
                <a:cs typeface="Menlo" panose="020B0609030804020204" pitchFamily="49" charset="0"/>
              </a:rPr>
              <a:t>(float temp) {  </a:t>
            </a:r>
          </a:p>
          <a:p>
            <a:pPr marL="0" marR="0">
              <a:lnSpc>
                <a:spcPct val="115000"/>
              </a:lnSpc>
              <a:spcAft>
                <a:spcPts val="800"/>
              </a:spcAft>
            </a:pPr>
            <a:r>
              <a:rPr lang="en-US" sz="4400" kern="0">
                <a:solidFill>
                  <a:schemeClr val="accent5"/>
                </a:solidFill>
                <a:latin typeface="Roboto Mono" pitchFamily="2" charset="0"/>
                <a:ea typeface="Roboto Mono" pitchFamily="2" charset="0"/>
                <a:cs typeface="Menlo" panose="020B0609030804020204" pitchFamily="49" charset="0"/>
              </a:rPr>
              <a:t>  </a:t>
            </a:r>
            <a:r>
              <a:rPr lang="en-US" sz="4400" kern="0">
                <a:solidFill>
                  <a:schemeClr val="accent5"/>
                </a:solidFill>
                <a:effectLst/>
                <a:latin typeface="Roboto Mono" pitchFamily="49" charset="0"/>
                <a:ea typeface="Roboto Mono" pitchFamily="49" charset="0"/>
                <a:cs typeface="Menlo" panose="020B0609030804020204" pitchFamily="49" charset="0"/>
              </a:rPr>
              <a:t>float diff = </a:t>
            </a:r>
            <a:r>
              <a:rPr lang="en-US" sz="4400" kern="0" err="1">
                <a:solidFill>
                  <a:schemeClr val="accent5"/>
                </a:solidFill>
                <a:effectLst/>
                <a:latin typeface="Roboto Mono" pitchFamily="49" charset="0"/>
                <a:ea typeface="Roboto Mono" pitchFamily="49" charset="0"/>
                <a:cs typeface="Menlo" panose="020B0609030804020204" pitchFamily="49" charset="0"/>
              </a:rPr>
              <a:t>ambient_temp</a:t>
            </a:r>
            <a:r>
              <a:rPr lang="en-US" sz="4400" kern="0">
                <a:solidFill>
                  <a:schemeClr val="accent5"/>
                </a:solidFill>
                <a:effectLst/>
                <a:latin typeface="Roboto Mono" pitchFamily="49" charset="0"/>
                <a:ea typeface="Roboto Mono" pitchFamily="49" charset="0"/>
                <a:cs typeface="Menlo" panose="020B0609030804020204" pitchFamily="49" charset="0"/>
              </a:rPr>
              <a:t> - temp;</a:t>
            </a:r>
            <a:r>
              <a:rPr lang="en-US" sz="4400" kern="0">
                <a:solidFill>
                  <a:schemeClr val="accent5"/>
                </a:solidFill>
                <a:effectLst/>
                <a:latin typeface="Roboto Mono" pitchFamily="2" charset="0"/>
                <a:ea typeface="Roboto Mono" pitchFamily="2" charset="0"/>
                <a:cs typeface="Menlo" panose="020B0609030804020204" pitchFamily="49" charset="0"/>
              </a:rPr>
              <a:t> </a:t>
            </a:r>
          </a:p>
          <a:p>
            <a:pPr marL="0" marR="0">
              <a:lnSpc>
                <a:spcPct val="115000"/>
              </a:lnSpc>
              <a:spcAft>
                <a:spcPts val="800"/>
              </a:spcAft>
            </a:pPr>
            <a:r>
              <a:rPr lang="en-US" sz="4400" kern="0">
                <a:solidFill>
                  <a:schemeClr val="accent5"/>
                </a:solidFill>
                <a:latin typeface="Roboto Mono" pitchFamily="2" charset="0"/>
                <a:ea typeface="Roboto Mono" pitchFamily="2" charset="0"/>
                <a:cs typeface="Menlo" panose="020B0609030804020204" pitchFamily="49" charset="0"/>
              </a:rPr>
              <a:t>  </a:t>
            </a:r>
            <a:r>
              <a:rPr lang="en-US" sz="4400" kern="0">
                <a:solidFill>
                  <a:schemeClr val="accent5"/>
                </a:solidFill>
                <a:effectLst/>
                <a:latin typeface="Roboto Mono" pitchFamily="2" charset="0"/>
                <a:ea typeface="Roboto Mono" pitchFamily="2" charset="0"/>
                <a:cs typeface="Menlo" panose="020B0609030804020204" pitchFamily="49" charset="0"/>
              </a:rPr>
              <a:t>return temp + k * diff; </a:t>
            </a: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Menlo" panose="020B0609030804020204" pitchFamily="49" charset="0"/>
              </a:rPr>
              <a:t>};</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Menlo" panose="020B0609030804020204" pitchFamily="49" charset="0"/>
              </a:rPr>
              <a:t> </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chemeClr val="tx2"/>
                </a:solidFill>
                <a:effectLst/>
                <a:latin typeface="Roboto Mono" pitchFamily="2" charset="0"/>
                <a:ea typeface="Roboto Mono" pitchFamily="2" charset="0"/>
                <a:cs typeface="Menlo" panose="020B0609030804020204" pitchFamily="49" charset="0"/>
              </a:rPr>
              <a:t>thrust</a:t>
            </a:r>
            <a:r>
              <a:rPr lang="en-US" sz="4400" kern="0">
                <a:solidFill>
                  <a:schemeClr val="accent5"/>
                </a:solidFill>
                <a:effectLst/>
                <a:latin typeface="Roboto Mono" pitchFamily="2" charset="0"/>
                <a:ea typeface="Roboto Mono" pitchFamily="2" charset="0"/>
                <a:cs typeface="Menlo" panose="020B0609030804020204" pitchFamily="49" charset="0"/>
              </a:rPr>
              <a:t>::transform(</a:t>
            </a:r>
            <a:r>
              <a:rPr lang="en-US" sz="4400" kern="0">
                <a:solidFill>
                  <a:schemeClr val="tx2"/>
                </a:solidFill>
                <a:effectLst/>
                <a:latin typeface="Roboto Mono" pitchFamily="2" charset="0"/>
                <a:ea typeface="Roboto Mono" pitchFamily="2" charset="0"/>
                <a:cs typeface="Menlo" panose="020B0609030804020204" pitchFamily="49" charset="0"/>
              </a:rPr>
              <a:t>thrust::device</a:t>
            </a:r>
            <a:r>
              <a:rPr lang="en-US" sz="4400" kern="0">
                <a:solidFill>
                  <a:srgbClr val="3B3B3B"/>
                </a:solidFill>
                <a:effectLst/>
                <a:latin typeface="Roboto Mono" pitchFamily="2" charset="0"/>
                <a:ea typeface="Roboto Mono" pitchFamily="2" charset="0"/>
                <a:cs typeface="Menlo" panose="020B0609030804020204" pitchFamily="49" charset="0"/>
              </a:rPr>
              <a:t>, </a:t>
            </a:r>
          </a:p>
          <a:p>
            <a:pPr marL="0" marR="0">
              <a:lnSpc>
                <a:spcPct val="115000"/>
              </a:lnSpc>
              <a:spcAft>
                <a:spcPts val="800"/>
              </a:spcAft>
            </a:pPr>
            <a:r>
              <a:rPr lang="en-US" sz="4400" kern="0">
                <a:solidFill>
                  <a:srgbClr val="3B3B3B"/>
                </a:solidFill>
                <a:latin typeface="Roboto Mono" pitchFamily="2" charset="0"/>
                <a:ea typeface="Roboto Mono" pitchFamily="2" charset="0"/>
                <a:cs typeface="Menlo" panose="020B0609030804020204" pitchFamily="49" charset="0"/>
              </a:rPr>
              <a:t>                  </a:t>
            </a:r>
            <a:r>
              <a:rPr lang="en-US" sz="4400" kern="0" err="1">
                <a:solidFill>
                  <a:schemeClr val="accent5"/>
                </a:solidFill>
                <a:effectLst/>
                <a:latin typeface="Roboto Mono" pitchFamily="2" charset="0"/>
                <a:ea typeface="Roboto Mono" pitchFamily="2" charset="0"/>
                <a:cs typeface="Menlo" panose="020B0609030804020204" pitchFamily="49" charset="0"/>
              </a:rPr>
              <a:t>temp.begin</a:t>
            </a:r>
            <a:r>
              <a:rPr lang="en-US" sz="4400" kern="0">
                <a:solidFill>
                  <a:schemeClr val="accent5"/>
                </a:solidFill>
                <a:effectLst/>
                <a:latin typeface="Roboto Mono" pitchFamily="2" charset="0"/>
                <a:ea typeface="Roboto Mono" pitchFamily="2" charset="0"/>
                <a:cs typeface="Menlo" panose="020B0609030804020204" pitchFamily="49" charset="0"/>
              </a:rPr>
              <a:t>(), </a:t>
            </a:r>
            <a:r>
              <a:rPr lang="en-US" sz="4400" kern="0" err="1">
                <a:solidFill>
                  <a:schemeClr val="accent5"/>
                </a:solidFill>
                <a:effectLst/>
                <a:latin typeface="Roboto Mono" pitchFamily="2" charset="0"/>
                <a:ea typeface="Roboto Mono" pitchFamily="2" charset="0"/>
                <a:cs typeface="Menlo" panose="020B0609030804020204" pitchFamily="49" charset="0"/>
              </a:rPr>
              <a:t>temp.end</a:t>
            </a:r>
            <a:r>
              <a:rPr lang="en-US" sz="4400" kern="0">
                <a:solidFill>
                  <a:schemeClr val="accent5"/>
                </a:solidFill>
                <a:effectLst/>
                <a:latin typeface="Roboto Mono" pitchFamily="2" charset="0"/>
                <a:ea typeface="Roboto Mono" pitchFamily="2" charset="0"/>
                <a:cs typeface="Menlo" panose="020B0609030804020204" pitchFamily="49" charset="0"/>
              </a:rPr>
              <a:t>(), </a:t>
            </a:r>
          </a:p>
          <a:p>
            <a:pPr marL="0" marR="0">
              <a:lnSpc>
                <a:spcPct val="115000"/>
              </a:lnSpc>
              <a:spcAft>
                <a:spcPts val="800"/>
              </a:spcAft>
            </a:pPr>
            <a:r>
              <a:rPr lang="en-US" sz="4400" kern="0">
                <a:solidFill>
                  <a:schemeClr val="accent5"/>
                </a:solidFill>
                <a:latin typeface="Roboto Mono" pitchFamily="2" charset="0"/>
                <a:ea typeface="Roboto Mono" pitchFamily="2" charset="0"/>
                <a:cs typeface="Menlo" panose="020B0609030804020204" pitchFamily="49" charset="0"/>
              </a:rPr>
              <a:t>                  </a:t>
            </a:r>
            <a:r>
              <a:rPr lang="en-US" sz="4400" kern="0" err="1">
                <a:solidFill>
                  <a:schemeClr val="accent5"/>
                </a:solidFill>
                <a:effectLst/>
                <a:latin typeface="Roboto Mono" pitchFamily="2" charset="0"/>
                <a:ea typeface="Roboto Mono" pitchFamily="2" charset="0"/>
                <a:cs typeface="Menlo" panose="020B0609030804020204" pitchFamily="49" charset="0"/>
              </a:rPr>
              <a:t>temp.begin</a:t>
            </a:r>
            <a:r>
              <a:rPr lang="en-US" sz="4400" kern="0">
                <a:solidFill>
                  <a:schemeClr val="accent5"/>
                </a:solidFill>
                <a:effectLst/>
                <a:latin typeface="Roboto Mono" pitchFamily="2" charset="0"/>
                <a:ea typeface="Roboto Mono" pitchFamily="2" charset="0"/>
                <a:cs typeface="Menlo" panose="020B0609030804020204" pitchFamily="49" charset="0"/>
              </a:rPr>
              <a:t>(), op);</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p:txBody>
      </p:sp>
      <p:pic>
        <p:nvPicPr>
          <p:cNvPr id="3" name="Graphic 2">
            <a:extLst>
              <a:ext uri="{FF2B5EF4-FFF2-40B4-BE49-F238E27FC236}">
                <a16:creationId xmlns:a16="http://schemas.microsoft.com/office/drawing/2014/main" id="{68D11C96-44CB-05CB-8D9B-8202E52792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430721" y="10306591"/>
            <a:ext cx="2310958" cy="884441"/>
          </a:xfrm>
          <a:prstGeom prst="rect">
            <a:avLst/>
          </a:prstGeom>
        </p:spPr>
      </p:pic>
    </p:spTree>
    <p:extLst>
      <p:ext uri="{BB962C8B-B14F-4D97-AF65-F5344CB8AC3E}">
        <p14:creationId xmlns:p14="http://schemas.microsoft.com/office/powerpoint/2010/main" val="37015477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399786-F7D5-BD44-0252-1CD92019815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D0452B9-3B99-ED6E-E139-E5BDA6F9CCAF}"/>
              </a:ext>
            </a:extLst>
          </p:cNvPr>
          <p:cNvSpPr>
            <a:spLocks noGrp="1"/>
          </p:cNvSpPr>
          <p:nvPr>
            <p:ph type="title"/>
          </p:nvPr>
        </p:nvSpPr>
        <p:spPr/>
        <p:txBody>
          <a:bodyPr/>
          <a:lstStyle/>
          <a:p>
            <a:r>
              <a:rPr lang="en-US"/>
              <a:t>Porting Algorithms to GPU</a:t>
            </a:r>
          </a:p>
        </p:txBody>
      </p:sp>
      <p:sp>
        <p:nvSpPr>
          <p:cNvPr id="2" name="Text Placeholder 1">
            <a:extLst>
              <a:ext uri="{FF2B5EF4-FFF2-40B4-BE49-F238E27FC236}">
                <a16:creationId xmlns:a16="http://schemas.microsoft.com/office/drawing/2014/main" id="{F031FDC4-22A4-B0D7-1820-7EFA143F2563}"/>
              </a:ext>
            </a:extLst>
          </p:cNvPr>
          <p:cNvSpPr>
            <a:spLocks noGrp="1"/>
          </p:cNvSpPr>
          <p:nvPr>
            <p:ph type="body" sz="quarter" idx="10"/>
          </p:nvPr>
        </p:nvSpPr>
        <p:spPr/>
        <p:txBody>
          <a:bodyPr/>
          <a:lstStyle/>
          <a:p>
            <a:r>
              <a:rPr lang="en-US"/>
              <a:t>Execution space specifier</a:t>
            </a:r>
          </a:p>
        </p:txBody>
      </p:sp>
      <p:pic>
        <p:nvPicPr>
          <p:cNvPr id="6" name="Picture 5" descr="A diagram of a computer&#10;&#10;Description automatically generated">
            <a:extLst>
              <a:ext uri="{FF2B5EF4-FFF2-40B4-BE49-F238E27FC236}">
                <a16:creationId xmlns:a16="http://schemas.microsoft.com/office/drawing/2014/main" id="{6501E359-9686-77EB-B164-A48FC223BD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2015" y="4170243"/>
            <a:ext cx="15589722" cy="15492690"/>
          </a:xfrm>
          <a:prstGeom prst="rect">
            <a:avLst/>
          </a:prstGeom>
        </p:spPr>
      </p:pic>
      <p:sp>
        <p:nvSpPr>
          <p:cNvPr id="3" name="TextBox 2">
            <a:extLst>
              <a:ext uri="{FF2B5EF4-FFF2-40B4-BE49-F238E27FC236}">
                <a16:creationId xmlns:a16="http://schemas.microsoft.com/office/drawing/2014/main" id="{5A75B36E-03E5-2372-9878-2474B89AB524}"/>
              </a:ext>
            </a:extLst>
          </p:cNvPr>
          <p:cNvSpPr txBox="1"/>
          <p:nvPr/>
        </p:nvSpPr>
        <p:spPr>
          <a:xfrm>
            <a:off x="18288000" y="9440910"/>
            <a:ext cx="17249843" cy="4951355"/>
          </a:xfrm>
          <a:prstGeom prst="rect">
            <a:avLst/>
          </a:prstGeom>
          <a:noFill/>
        </p:spPr>
        <p:txBody>
          <a:bodyPr wrap="square" rtlCol="0">
            <a:spAutoFit/>
          </a:bodyPr>
          <a:lstStyle/>
          <a:p>
            <a:pPr marL="685800" indent="-685800">
              <a:lnSpc>
                <a:spcPct val="150000"/>
              </a:lnSpc>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By default, all functions are compiled for CPU</a:t>
            </a:r>
          </a:p>
          <a:p>
            <a:pPr marL="685800" indent="-685800">
              <a:lnSpc>
                <a:spcPct val="150000"/>
              </a:lnSpc>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If you attempt to invoke this function on GPU, there’ll be no code for it to execute</a:t>
            </a:r>
          </a:p>
          <a:p>
            <a:pPr>
              <a:lnSpc>
                <a:spcPct val="150000"/>
              </a:lnSpc>
              <a:buClr>
                <a:schemeClr val="tx2"/>
              </a:buClr>
            </a:pPr>
            <a:endParaRPr lang="en-US" sz="5400" b="1">
              <a:solidFill>
                <a:schemeClr val="bg1"/>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37188029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F2CD7B-218E-8D97-8A37-53515AA16D4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66E728-D0E7-608E-790D-09F05112549A}"/>
              </a:ext>
            </a:extLst>
          </p:cNvPr>
          <p:cNvSpPr>
            <a:spLocks noGrp="1"/>
          </p:cNvSpPr>
          <p:nvPr>
            <p:ph type="title"/>
          </p:nvPr>
        </p:nvSpPr>
        <p:spPr/>
        <p:txBody>
          <a:bodyPr/>
          <a:lstStyle/>
          <a:p>
            <a:r>
              <a:rPr lang="en-US"/>
              <a:t>Porting Algorithms to GPU</a:t>
            </a:r>
          </a:p>
        </p:txBody>
      </p:sp>
      <p:sp>
        <p:nvSpPr>
          <p:cNvPr id="2" name="Text Placeholder 1">
            <a:extLst>
              <a:ext uri="{FF2B5EF4-FFF2-40B4-BE49-F238E27FC236}">
                <a16:creationId xmlns:a16="http://schemas.microsoft.com/office/drawing/2014/main" id="{513A93B0-9005-E3F2-19D4-0CC60EFBD56D}"/>
              </a:ext>
            </a:extLst>
          </p:cNvPr>
          <p:cNvSpPr>
            <a:spLocks noGrp="1"/>
          </p:cNvSpPr>
          <p:nvPr>
            <p:ph type="body" sz="quarter" idx="10"/>
          </p:nvPr>
        </p:nvSpPr>
        <p:spPr/>
        <p:txBody>
          <a:bodyPr/>
          <a:lstStyle/>
          <a:p>
            <a:r>
              <a:rPr lang="en-US"/>
              <a:t>Execution space: host &amp; device</a:t>
            </a:r>
          </a:p>
        </p:txBody>
      </p:sp>
      <p:pic>
        <p:nvPicPr>
          <p:cNvPr id="9" name="Picture 8" descr="A diagram of a computer&#10;&#10;Description automatically generated">
            <a:extLst>
              <a:ext uri="{FF2B5EF4-FFF2-40B4-BE49-F238E27FC236}">
                <a16:creationId xmlns:a16="http://schemas.microsoft.com/office/drawing/2014/main" id="{4EA187E5-5BA0-24D4-474D-A7B33447FC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34263" y="4170243"/>
            <a:ext cx="15589722" cy="15500776"/>
          </a:xfrm>
          <a:prstGeom prst="rect">
            <a:avLst/>
          </a:prstGeom>
        </p:spPr>
      </p:pic>
      <p:pic>
        <p:nvPicPr>
          <p:cNvPr id="6" name="Picture 5" descr="A diagram of a computer&#10;&#10;Description automatically generated">
            <a:extLst>
              <a:ext uri="{FF2B5EF4-FFF2-40B4-BE49-F238E27FC236}">
                <a16:creationId xmlns:a16="http://schemas.microsoft.com/office/drawing/2014/main" id="{6C41D739-CB20-8982-95A6-82012ECE66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52015" y="4170243"/>
            <a:ext cx="15589722" cy="15492690"/>
          </a:xfrm>
          <a:prstGeom prst="rect">
            <a:avLst/>
          </a:prstGeom>
        </p:spPr>
      </p:pic>
    </p:spTree>
    <p:extLst>
      <p:ext uri="{BB962C8B-B14F-4D97-AF65-F5344CB8AC3E}">
        <p14:creationId xmlns:p14="http://schemas.microsoft.com/office/powerpoint/2010/main" val="381734181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6C3A53-6FA9-4912-0ED8-2D6032CD496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F3D918D-7D6D-4926-C9B7-B14BF30CFE25}"/>
              </a:ext>
            </a:extLst>
          </p:cNvPr>
          <p:cNvSpPr>
            <a:spLocks noGrp="1"/>
          </p:cNvSpPr>
          <p:nvPr>
            <p:ph type="title"/>
          </p:nvPr>
        </p:nvSpPr>
        <p:spPr/>
        <p:txBody>
          <a:bodyPr/>
          <a:lstStyle/>
          <a:p>
            <a:r>
              <a:rPr lang="en-US"/>
              <a:t>Porting Algorithms to GPU</a:t>
            </a:r>
          </a:p>
        </p:txBody>
      </p:sp>
      <p:sp>
        <p:nvSpPr>
          <p:cNvPr id="2" name="Text Placeholder 1">
            <a:extLst>
              <a:ext uri="{FF2B5EF4-FFF2-40B4-BE49-F238E27FC236}">
                <a16:creationId xmlns:a16="http://schemas.microsoft.com/office/drawing/2014/main" id="{E5F5E2C4-7ABA-B104-5BA8-7675594088D9}"/>
              </a:ext>
            </a:extLst>
          </p:cNvPr>
          <p:cNvSpPr>
            <a:spLocks noGrp="1"/>
          </p:cNvSpPr>
          <p:nvPr>
            <p:ph type="body" sz="quarter" idx="10"/>
          </p:nvPr>
        </p:nvSpPr>
        <p:spPr/>
        <p:txBody>
          <a:bodyPr/>
          <a:lstStyle/>
          <a:p>
            <a:r>
              <a:rPr lang="en-US"/>
              <a:t>Execution space: host-device</a:t>
            </a:r>
          </a:p>
        </p:txBody>
      </p:sp>
      <p:pic>
        <p:nvPicPr>
          <p:cNvPr id="6" name="Picture 5" descr="A diagram of a computer program&#10;&#10;Description automatically generated">
            <a:extLst>
              <a:ext uri="{FF2B5EF4-FFF2-40B4-BE49-F238E27FC236}">
                <a16:creationId xmlns:a16="http://schemas.microsoft.com/office/drawing/2014/main" id="{01D8A266-7510-5C83-6BF0-D0E10583F1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829" y="4170243"/>
            <a:ext cx="15597555" cy="15500776"/>
          </a:xfrm>
          <a:prstGeom prst="rect">
            <a:avLst/>
          </a:prstGeom>
        </p:spPr>
      </p:pic>
      <p:sp>
        <p:nvSpPr>
          <p:cNvPr id="7" name="TextBox 6">
            <a:extLst>
              <a:ext uri="{FF2B5EF4-FFF2-40B4-BE49-F238E27FC236}">
                <a16:creationId xmlns:a16="http://schemas.microsoft.com/office/drawing/2014/main" id="{4E48BED5-A6B1-6168-C082-323BC05D36EA}"/>
              </a:ext>
            </a:extLst>
          </p:cNvPr>
          <p:cNvSpPr txBox="1"/>
          <p:nvPr/>
        </p:nvSpPr>
        <p:spPr>
          <a:xfrm>
            <a:off x="18288000" y="6817591"/>
            <a:ext cx="17957800" cy="8746882"/>
          </a:xfrm>
          <a:prstGeom prst="rect">
            <a:avLst/>
          </a:prstGeom>
          <a:noFill/>
        </p:spPr>
        <p:txBody>
          <a:bodyPr wrap="square">
            <a:spAutoFit/>
          </a:bodyPr>
          <a:lstStyle/>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Menlo" panose="020B0609030804020204" pitchFamily="49" charset="0"/>
              </a:rPr>
              <a:t>thrust::</a:t>
            </a:r>
            <a:r>
              <a:rPr lang="en-US" sz="4400" kern="0" err="1">
                <a:solidFill>
                  <a:schemeClr val="accent5"/>
                </a:solidFill>
                <a:effectLst/>
                <a:latin typeface="Roboto Mono" pitchFamily="2" charset="0"/>
                <a:ea typeface="Roboto Mono" pitchFamily="2" charset="0"/>
                <a:cs typeface="Menlo" panose="020B0609030804020204" pitchFamily="49" charset="0"/>
              </a:rPr>
              <a:t>universal_vector</a:t>
            </a:r>
            <a:r>
              <a:rPr lang="en-US" sz="4400" kern="0">
                <a:solidFill>
                  <a:schemeClr val="accent5"/>
                </a:solidFill>
                <a:effectLst/>
                <a:latin typeface="Roboto Mono" pitchFamily="2" charset="0"/>
                <a:ea typeface="Roboto Mono" pitchFamily="2" charset="0"/>
                <a:cs typeface="Menlo" panose="020B0609030804020204" pitchFamily="49" charset="0"/>
              </a:rPr>
              <a:t>&lt;float&gt; temp{ 42, 24, 50 };</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endParaRPr lang="en-US" sz="4400" kern="0">
              <a:solidFill>
                <a:srgbClr val="3B3B3B"/>
              </a:solidFill>
              <a:latin typeface="Roboto Mono" pitchFamily="2" charset="0"/>
              <a:ea typeface="Roboto Mono" pitchFamily="2" charset="0"/>
              <a:cs typeface="Menlo" panose="020B0609030804020204" pitchFamily="49" charset="0"/>
            </a:endParaRP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Menlo" panose="020B0609030804020204" pitchFamily="49" charset="0"/>
              </a:rPr>
              <a:t>auto op = [=] </a:t>
            </a:r>
            <a:r>
              <a:rPr lang="en-US" sz="4400" b="1" kern="0">
                <a:solidFill>
                  <a:schemeClr val="tx2"/>
                </a:solidFill>
                <a:effectLst/>
                <a:latin typeface="Roboto Mono" pitchFamily="2" charset="0"/>
                <a:ea typeface="Roboto Mono" pitchFamily="2" charset="0"/>
                <a:cs typeface="Menlo" panose="020B0609030804020204" pitchFamily="49" charset="0"/>
              </a:rPr>
              <a:t>__host__ __device__ </a:t>
            </a:r>
            <a:r>
              <a:rPr lang="en-US" sz="4400" kern="0">
                <a:solidFill>
                  <a:schemeClr val="accent5"/>
                </a:solidFill>
                <a:effectLst/>
                <a:latin typeface="Roboto Mono" pitchFamily="2" charset="0"/>
                <a:ea typeface="Roboto Mono" pitchFamily="2" charset="0"/>
                <a:cs typeface="Menlo" panose="020B0609030804020204" pitchFamily="49" charset="0"/>
              </a:rPr>
              <a:t>(float temp) {  </a:t>
            </a:r>
          </a:p>
          <a:p>
            <a:pPr marL="0" marR="0">
              <a:lnSpc>
                <a:spcPct val="115000"/>
              </a:lnSpc>
              <a:spcAft>
                <a:spcPts val="800"/>
              </a:spcAft>
            </a:pPr>
            <a:r>
              <a:rPr lang="en-US" sz="4400" kern="0">
                <a:solidFill>
                  <a:schemeClr val="accent5"/>
                </a:solidFill>
                <a:latin typeface="Roboto Mono" pitchFamily="2" charset="0"/>
                <a:ea typeface="Roboto Mono" pitchFamily="2" charset="0"/>
                <a:cs typeface="Menlo" panose="020B0609030804020204" pitchFamily="49" charset="0"/>
              </a:rPr>
              <a:t>  </a:t>
            </a:r>
            <a:r>
              <a:rPr lang="en-US" sz="4400" kern="0">
                <a:solidFill>
                  <a:schemeClr val="accent5"/>
                </a:solidFill>
                <a:effectLst/>
                <a:latin typeface="Roboto Mono" pitchFamily="49" charset="0"/>
                <a:ea typeface="Roboto Mono" pitchFamily="49" charset="0"/>
                <a:cs typeface="Menlo" panose="020B0609030804020204" pitchFamily="49" charset="0"/>
              </a:rPr>
              <a:t>float diff = </a:t>
            </a:r>
            <a:r>
              <a:rPr lang="en-US" sz="4400" kern="0" err="1">
                <a:solidFill>
                  <a:schemeClr val="accent5"/>
                </a:solidFill>
                <a:effectLst/>
                <a:latin typeface="Roboto Mono" pitchFamily="49" charset="0"/>
                <a:ea typeface="Roboto Mono" pitchFamily="49" charset="0"/>
                <a:cs typeface="Menlo" panose="020B0609030804020204" pitchFamily="49" charset="0"/>
              </a:rPr>
              <a:t>ambient_temp</a:t>
            </a:r>
            <a:r>
              <a:rPr lang="en-US" sz="4400" kern="0">
                <a:solidFill>
                  <a:schemeClr val="accent5"/>
                </a:solidFill>
                <a:effectLst/>
                <a:latin typeface="Roboto Mono" pitchFamily="49" charset="0"/>
                <a:ea typeface="Roboto Mono" pitchFamily="49" charset="0"/>
                <a:cs typeface="Menlo" panose="020B0609030804020204" pitchFamily="49" charset="0"/>
              </a:rPr>
              <a:t> - temp;</a:t>
            </a:r>
            <a:r>
              <a:rPr lang="en-US" sz="4400" kern="0">
                <a:solidFill>
                  <a:schemeClr val="accent5"/>
                </a:solidFill>
                <a:effectLst/>
                <a:latin typeface="Roboto Mono" pitchFamily="2" charset="0"/>
                <a:ea typeface="Roboto Mono" pitchFamily="2" charset="0"/>
                <a:cs typeface="Menlo" panose="020B0609030804020204" pitchFamily="49" charset="0"/>
              </a:rPr>
              <a:t> </a:t>
            </a:r>
          </a:p>
          <a:p>
            <a:pPr marL="0" marR="0">
              <a:lnSpc>
                <a:spcPct val="115000"/>
              </a:lnSpc>
              <a:spcAft>
                <a:spcPts val="800"/>
              </a:spcAft>
            </a:pPr>
            <a:r>
              <a:rPr lang="en-US" sz="4400" kern="0">
                <a:solidFill>
                  <a:schemeClr val="accent5"/>
                </a:solidFill>
                <a:latin typeface="Roboto Mono" pitchFamily="2" charset="0"/>
                <a:ea typeface="Roboto Mono" pitchFamily="2" charset="0"/>
                <a:cs typeface="Menlo" panose="020B0609030804020204" pitchFamily="49" charset="0"/>
              </a:rPr>
              <a:t>  </a:t>
            </a:r>
            <a:r>
              <a:rPr lang="en-US" sz="4400" kern="0">
                <a:solidFill>
                  <a:schemeClr val="accent5"/>
                </a:solidFill>
                <a:effectLst/>
                <a:latin typeface="Roboto Mono" pitchFamily="2" charset="0"/>
                <a:ea typeface="Roboto Mono" pitchFamily="2" charset="0"/>
                <a:cs typeface="Menlo" panose="020B0609030804020204" pitchFamily="49" charset="0"/>
              </a:rPr>
              <a:t>return temp + k * diff; </a:t>
            </a: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Menlo" panose="020B0609030804020204" pitchFamily="49" charset="0"/>
              </a:rPr>
              <a:t>};</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Menlo" panose="020B0609030804020204" pitchFamily="49" charset="0"/>
              </a:rPr>
              <a:t> </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Menlo" panose="020B0609030804020204" pitchFamily="49" charset="0"/>
              </a:rPr>
              <a:t>thrust::transform(thrust::device, </a:t>
            </a:r>
          </a:p>
          <a:p>
            <a:pPr marL="0" marR="0">
              <a:lnSpc>
                <a:spcPct val="115000"/>
              </a:lnSpc>
              <a:spcAft>
                <a:spcPts val="800"/>
              </a:spcAft>
            </a:pPr>
            <a:r>
              <a:rPr lang="en-US" sz="4400" kern="0">
                <a:solidFill>
                  <a:srgbClr val="3B3B3B"/>
                </a:solidFill>
                <a:latin typeface="Roboto Mono" pitchFamily="2" charset="0"/>
                <a:ea typeface="Roboto Mono" pitchFamily="2" charset="0"/>
                <a:cs typeface="Menlo" panose="020B0609030804020204" pitchFamily="49" charset="0"/>
              </a:rPr>
              <a:t>                  </a:t>
            </a:r>
            <a:r>
              <a:rPr lang="en-US" sz="4400" kern="0" err="1">
                <a:solidFill>
                  <a:schemeClr val="accent5"/>
                </a:solidFill>
                <a:effectLst/>
                <a:latin typeface="Roboto Mono" pitchFamily="2" charset="0"/>
                <a:ea typeface="Roboto Mono" pitchFamily="2" charset="0"/>
                <a:cs typeface="Menlo" panose="020B0609030804020204" pitchFamily="49" charset="0"/>
              </a:rPr>
              <a:t>temp.begin</a:t>
            </a:r>
            <a:r>
              <a:rPr lang="en-US" sz="4400" kern="0">
                <a:solidFill>
                  <a:schemeClr val="accent5"/>
                </a:solidFill>
                <a:effectLst/>
                <a:latin typeface="Roboto Mono" pitchFamily="2" charset="0"/>
                <a:ea typeface="Roboto Mono" pitchFamily="2" charset="0"/>
                <a:cs typeface="Menlo" panose="020B0609030804020204" pitchFamily="49" charset="0"/>
              </a:rPr>
              <a:t>(), </a:t>
            </a:r>
            <a:r>
              <a:rPr lang="en-US" sz="4400" kern="0" err="1">
                <a:solidFill>
                  <a:schemeClr val="accent5"/>
                </a:solidFill>
                <a:effectLst/>
                <a:latin typeface="Roboto Mono" pitchFamily="2" charset="0"/>
                <a:ea typeface="Roboto Mono" pitchFamily="2" charset="0"/>
                <a:cs typeface="Menlo" panose="020B0609030804020204" pitchFamily="49" charset="0"/>
              </a:rPr>
              <a:t>temp.end</a:t>
            </a:r>
            <a:r>
              <a:rPr lang="en-US" sz="4400" kern="0">
                <a:solidFill>
                  <a:schemeClr val="accent5"/>
                </a:solidFill>
                <a:effectLst/>
                <a:latin typeface="Roboto Mono" pitchFamily="2" charset="0"/>
                <a:ea typeface="Roboto Mono" pitchFamily="2" charset="0"/>
                <a:cs typeface="Menlo" panose="020B0609030804020204" pitchFamily="49" charset="0"/>
              </a:rPr>
              <a:t>(), </a:t>
            </a:r>
          </a:p>
          <a:p>
            <a:pPr marL="0" marR="0">
              <a:lnSpc>
                <a:spcPct val="115000"/>
              </a:lnSpc>
              <a:spcAft>
                <a:spcPts val="800"/>
              </a:spcAft>
            </a:pPr>
            <a:r>
              <a:rPr lang="en-US" sz="4400" kern="0">
                <a:solidFill>
                  <a:schemeClr val="accent5"/>
                </a:solidFill>
                <a:latin typeface="Roboto Mono" pitchFamily="2" charset="0"/>
                <a:ea typeface="Roboto Mono" pitchFamily="2" charset="0"/>
                <a:cs typeface="Menlo" panose="020B0609030804020204" pitchFamily="49" charset="0"/>
              </a:rPr>
              <a:t>                  </a:t>
            </a:r>
            <a:r>
              <a:rPr lang="en-US" sz="4400" kern="0" err="1">
                <a:solidFill>
                  <a:schemeClr val="accent5"/>
                </a:solidFill>
                <a:effectLst/>
                <a:latin typeface="Roboto Mono" pitchFamily="2" charset="0"/>
                <a:ea typeface="Roboto Mono" pitchFamily="2" charset="0"/>
                <a:cs typeface="Menlo" panose="020B0609030804020204" pitchFamily="49" charset="0"/>
              </a:rPr>
              <a:t>temp.begin</a:t>
            </a:r>
            <a:r>
              <a:rPr lang="en-US" sz="4400" kern="0">
                <a:solidFill>
                  <a:schemeClr val="accent5"/>
                </a:solidFill>
                <a:effectLst/>
                <a:latin typeface="Roboto Mono" pitchFamily="2" charset="0"/>
                <a:ea typeface="Roboto Mono" pitchFamily="2" charset="0"/>
                <a:cs typeface="Menlo" panose="020B0609030804020204" pitchFamily="49" charset="0"/>
              </a:rPr>
              <a:t>(), op);</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p:txBody>
      </p:sp>
    </p:spTree>
    <p:extLst>
      <p:ext uri="{BB962C8B-B14F-4D97-AF65-F5344CB8AC3E}">
        <p14:creationId xmlns:p14="http://schemas.microsoft.com/office/powerpoint/2010/main" val="22450192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89083B-5E0D-442A-D725-ADCE55FBA4B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7F7640-DBF9-397E-A8FA-29654ABA59E9}"/>
              </a:ext>
            </a:extLst>
          </p:cNvPr>
          <p:cNvSpPr>
            <a:spLocks noGrp="1"/>
          </p:cNvSpPr>
          <p:nvPr>
            <p:ph type="title"/>
          </p:nvPr>
        </p:nvSpPr>
        <p:spPr>
          <a:xfrm>
            <a:off x="2514600" y="0"/>
            <a:ext cx="30861000" cy="2514601"/>
          </a:xfrm>
        </p:spPr>
        <p:txBody>
          <a:bodyPr/>
          <a:lstStyle/>
          <a:p>
            <a:r>
              <a:rPr lang="en-US"/>
              <a:t>Execution Policy</a:t>
            </a:r>
          </a:p>
        </p:txBody>
      </p:sp>
      <p:sp>
        <p:nvSpPr>
          <p:cNvPr id="13" name="TextBox 12">
            <a:extLst>
              <a:ext uri="{FF2B5EF4-FFF2-40B4-BE49-F238E27FC236}">
                <a16:creationId xmlns:a16="http://schemas.microsoft.com/office/drawing/2014/main" id="{4625503D-59F6-C028-37AF-CD18BB75B6E3}"/>
              </a:ext>
            </a:extLst>
          </p:cNvPr>
          <p:cNvSpPr txBox="1"/>
          <p:nvPr/>
        </p:nvSpPr>
        <p:spPr>
          <a:xfrm>
            <a:off x="2514600" y="11201400"/>
            <a:ext cx="15827538" cy="6751848"/>
          </a:xfrm>
          <a:prstGeom prst="rect">
            <a:avLst/>
          </a:prstGeom>
          <a:noFill/>
        </p:spPr>
        <p:txBody>
          <a:bodyPr wrap="square" rtlCol="0">
            <a:spAutoFit/>
          </a:bodyPr>
          <a:lstStyle/>
          <a:p>
            <a:pPr>
              <a:lnSpc>
                <a:spcPct val="150000"/>
              </a:lnSpc>
              <a:buClr>
                <a:schemeClr val="tx2"/>
              </a:buClr>
            </a:pPr>
            <a:r>
              <a:rPr lang="en-US" sz="6600">
                <a:solidFill>
                  <a:schemeClr val="bg1"/>
                </a:solidFill>
                <a:latin typeface="NVIDIA Sans" panose="020B0503020203020204" pitchFamily="34" charset="0"/>
                <a:cs typeface="NVIDIA Sans" panose="020B0503020203020204" pitchFamily="34" charset="0"/>
              </a:rPr>
              <a:t>What is an execution policy for?</a:t>
            </a:r>
          </a:p>
          <a:p>
            <a:pPr marL="685800" indent="-685800">
              <a:lnSpc>
                <a:spcPct val="150000"/>
              </a:lnSpc>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It tells Thrust </a:t>
            </a:r>
            <a:r>
              <a:rPr lang="en-US" sz="5400" i="1">
                <a:solidFill>
                  <a:schemeClr val="bg1"/>
                </a:solidFill>
                <a:latin typeface="NVIDIA Sans" panose="020B0503020203020204" pitchFamily="34" charset="0"/>
                <a:cs typeface="NVIDIA Sans" panose="020B0503020203020204" pitchFamily="34" charset="0"/>
              </a:rPr>
              <a:t>where</a:t>
            </a:r>
            <a:r>
              <a:rPr lang="en-US" sz="5400">
                <a:solidFill>
                  <a:schemeClr val="bg1"/>
                </a:solidFill>
                <a:latin typeface="NVIDIA Sans" panose="020B0503020203020204" pitchFamily="34" charset="0"/>
                <a:cs typeface="NVIDIA Sans" panose="020B0503020203020204" pitchFamily="34" charset="0"/>
              </a:rPr>
              <a:t> to run the algorithm</a:t>
            </a:r>
          </a:p>
          <a:p>
            <a:pPr>
              <a:lnSpc>
                <a:spcPct val="150000"/>
              </a:lnSpc>
              <a:buClr>
                <a:schemeClr val="tx2"/>
              </a:buClr>
            </a:pPr>
            <a:endParaRPr lang="en-US" sz="5400">
              <a:solidFill>
                <a:schemeClr val="bg1"/>
              </a:solidFill>
              <a:latin typeface="NVIDIA Sans" panose="020B0503020203020204" pitchFamily="34" charset="0"/>
              <a:cs typeface="NVIDIA Sans" panose="020B0503020203020204" pitchFamily="34" charset="0"/>
            </a:endParaRPr>
          </a:p>
          <a:p>
            <a:pPr>
              <a:lnSpc>
                <a:spcPct val="150000"/>
              </a:lnSpc>
              <a:buClr>
                <a:schemeClr val="tx2"/>
              </a:buClr>
            </a:pPr>
            <a:r>
              <a:rPr lang="en-US" sz="6600">
                <a:solidFill>
                  <a:srgbClr val="267F99"/>
                </a:solidFill>
                <a:effectLst/>
                <a:latin typeface="Roboto Mono" pitchFamily="49" charset="0"/>
                <a:ea typeface="Roboto Mono" pitchFamily="49" charset="0"/>
              </a:rPr>
              <a:t>thrust</a:t>
            </a:r>
            <a:r>
              <a:rPr lang="en-US" sz="6600" b="0">
                <a:solidFill>
                  <a:srgbClr val="3B3B3B"/>
                </a:solidFill>
                <a:effectLst/>
                <a:latin typeface="Roboto Mono" pitchFamily="49" charset="0"/>
                <a:ea typeface="Roboto Mono" pitchFamily="49" charset="0"/>
              </a:rPr>
              <a:t>::</a:t>
            </a:r>
            <a:r>
              <a:rPr lang="en-US" sz="6600" b="0">
                <a:solidFill>
                  <a:srgbClr val="0070C1"/>
                </a:solidFill>
                <a:effectLst/>
                <a:latin typeface="Roboto Mono" pitchFamily="49" charset="0"/>
                <a:ea typeface="Roboto Mono" pitchFamily="49" charset="0"/>
              </a:rPr>
              <a:t>host </a:t>
            </a:r>
          </a:p>
          <a:p>
            <a:pPr marL="685800" indent="-685800">
              <a:lnSpc>
                <a:spcPct val="150000"/>
              </a:lnSpc>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Executes algorithms on the </a:t>
            </a:r>
            <a:r>
              <a:rPr lang="en-US" sz="5400" b="1">
                <a:solidFill>
                  <a:schemeClr val="accent6"/>
                </a:solidFill>
                <a:latin typeface="NVIDIA Sans" panose="020B0503020203020204" pitchFamily="34" charset="0"/>
                <a:cs typeface="NVIDIA Sans" panose="020B0503020203020204" pitchFamily="34" charset="0"/>
              </a:rPr>
              <a:t>CPU</a:t>
            </a:r>
            <a:r>
              <a:rPr lang="en-US" sz="5400">
                <a:solidFill>
                  <a:schemeClr val="bg1"/>
                </a:solidFill>
                <a:latin typeface="NVIDIA Sans" panose="020B0503020203020204" pitchFamily="34" charset="0"/>
                <a:cs typeface="NVIDIA Sans" panose="020B0503020203020204" pitchFamily="34" charset="0"/>
              </a:rPr>
              <a:t> (host)</a:t>
            </a:r>
          </a:p>
        </p:txBody>
      </p:sp>
      <p:sp>
        <p:nvSpPr>
          <p:cNvPr id="3" name="TextBox 2">
            <a:extLst>
              <a:ext uri="{FF2B5EF4-FFF2-40B4-BE49-F238E27FC236}">
                <a16:creationId xmlns:a16="http://schemas.microsoft.com/office/drawing/2014/main" id="{1B1D7F53-DC9D-7E6F-8EC2-8068B275972F}"/>
              </a:ext>
            </a:extLst>
          </p:cNvPr>
          <p:cNvSpPr txBox="1"/>
          <p:nvPr/>
        </p:nvSpPr>
        <p:spPr>
          <a:xfrm>
            <a:off x="2514600" y="5869117"/>
            <a:ext cx="13913979" cy="2703945"/>
          </a:xfrm>
          <a:prstGeom prst="rect">
            <a:avLst/>
          </a:prstGeom>
          <a:noFill/>
        </p:spPr>
        <p:txBody>
          <a:bodyPr wrap="square">
            <a:spAutoFit/>
          </a:bodyPr>
          <a:lstStyle/>
          <a:p>
            <a:pPr marL="0" marR="0">
              <a:lnSpc>
                <a:spcPct val="200000"/>
              </a:lnSpc>
              <a:spcAft>
                <a:spcPts val="800"/>
              </a:spcAft>
            </a:pPr>
            <a:r>
              <a:rPr lang="en-US" sz="4400" b="0">
                <a:solidFill>
                  <a:srgbClr val="267F99"/>
                </a:solidFill>
                <a:effectLst/>
                <a:latin typeface="Roboto Mono" pitchFamily="49" charset="0"/>
                <a:ea typeface="Roboto Mono" pitchFamily="49" charset="0"/>
              </a:rPr>
              <a:t>std</a:t>
            </a:r>
            <a:r>
              <a:rPr lang="en-US" sz="4400" b="0">
                <a:solidFill>
                  <a:srgbClr val="3B3B3B"/>
                </a:solidFill>
                <a:effectLst/>
                <a:latin typeface="Roboto Mono" pitchFamily="49" charset="0"/>
                <a:ea typeface="Roboto Mono" pitchFamily="49" charset="0"/>
              </a:rPr>
              <a:t>::</a:t>
            </a:r>
            <a:r>
              <a:rPr lang="en-US" sz="4400" b="0">
                <a:solidFill>
                  <a:srgbClr val="795E26"/>
                </a:solidFill>
                <a:effectLst/>
                <a:latin typeface="Roboto Mono" pitchFamily="49" charset="0"/>
                <a:ea typeface="Roboto Mono" pitchFamily="49" charset="0"/>
              </a:rPr>
              <a:t>transform</a:t>
            </a:r>
            <a:r>
              <a:rPr lang="en-US" sz="4400" kern="0">
                <a:solidFill>
                  <a:schemeClr val="accent5"/>
                </a:solidFill>
                <a:effectLst/>
                <a:latin typeface="Roboto Mono" pitchFamily="2" charset="0"/>
                <a:ea typeface="Roboto Mono" pitchFamily="2" charset="0"/>
                <a:cs typeface="Menlo" panose="020B0609030804020204" pitchFamily="49" charset="0"/>
              </a:rPr>
              <a:t>(</a:t>
            </a:r>
            <a:r>
              <a:rPr lang="en-US" sz="4400" kern="0" err="1">
                <a:solidFill>
                  <a:schemeClr val="accent5"/>
                </a:solidFill>
                <a:effectLst/>
                <a:latin typeface="Roboto Mono" pitchFamily="2" charset="0"/>
                <a:ea typeface="Roboto Mono" pitchFamily="2" charset="0"/>
                <a:cs typeface="Menlo" panose="020B0609030804020204" pitchFamily="49" charset="0"/>
              </a:rPr>
              <a:t>temp.begin</a:t>
            </a:r>
            <a:r>
              <a:rPr lang="en-US" sz="4400" kern="0">
                <a:solidFill>
                  <a:schemeClr val="accent5"/>
                </a:solidFill>
                <a:effectLst/>
                <a:latin typeface="Roboto Mono" pitchFamily="2" charset="0"/>
                <a:ea typeface="Roboto Mono" pitchFamily="2" charset="0"/>
                <a:cs typeface="Menlo" panose="020B0609030804020204" pitchFamily="49" charset="0"/>
              </a:rPr>
              <a:t>(), </a:t>
            </a:r>
            <a:r>
              <a:rPr lang="en-US" sz="4400" kern="0" err="1">
                <a:solidFill>
                  <a:schemeClr val="accent5"/>
                </a:solidFill>
                <a:effectLst/>
                <a:latin typeface="Roboto Mono" pitchFamily="2" charset="0"/>
                <a:ea typeface="Roboto Mono" pitchFamily="2" charset="0"/>
                <a:cs typeface="Menlo" panose="020B0609030804020204" pitchFamily="49" charset="0"/>
              </a:rPr>
              <a:t>temp.end</a:t>
            </a:r>
            <a:r>
              <a:rPr lang="en-US" sz="4400" kern="0">
                <a:solidFill>
                  <a:schemeClr val="accent5"/>
                </a:solidFill>
                <a:effectLst/>
                <a:latin typeface="Roboto Mono" pitchFamily="2" charset="0"/>
                <a:ea typeface="Roboto Mono" pitchFamily="2" charset="0"/>
                <a:cs typeface="Menlo" panose="020B0609030804020204" pitchFamily="49" charset="0"/>
              </a:rPr>
              <a:t>(),  </a:t>
            </a:r>
          </a:p>
          <a:p>
            <a:pPr marL="0" marR="0">
              <a:lnSpc>
                <a:spcPct val="200000"/>
              </a:lnSpc>
              <a:spcAft>
                <a:spcPts val="800"/>
              </a:spcAft>
            </a:pPr>
            <a:r>
              <a:rPr lang="en-US" sz="4400" kern="0">
                <a:solidFill>
                  <a:schemeClr val="accent5"/>
                </a:solidFill>
                <a:latin typeface="Roboto Mono" pitchFamily="2" charset="0"/>
                <a:ea typeface="Roboto Mono" pitchFamily="2" charset="0"/>
                <a:cs typeface="Menlo" panose="020B0609030804020204" pitchFamily="49" charset="0"/>
              </a:rPr>
              <a:t>               </a:t>
            </a:r>
            <a:r>
              <a:rPr lang="en-US" sz="4400" kern="0" err="1">
                <a:solidFill>
                  <a:schemeClr val="accent5"/>
                </a:solidFill>
                <a:effectLst/>
                <a:latin typeface="Roboto Mono" pitchFamily="2" charset="0"/>
                <a:ea typeface="Roboto Mono" pitchFamily="2" charset="0"/>
                <a:cs typeface="Menlo" panose="020B0609030804020204" pitchFamily="49" charset="0"/>
              </a:rPr>
              <a:t>temp.begin</a:t>
            </a:r>
            <a:r>
              <a:rPr lang="en-US" sz="4400" kern="0">
                <a:solidFill>
                  <a:schemeClr val="accent5"/>
                </a:solidFill>
                <a:effectLst/>
                <a:latin typeface="Roboto Mono" pitchFamily="2" charset="0"/>
                <a:ea typeface="Roboto Mono" pitchFamily="2" charset="0"/>
                <a:cs typeface="Menlo" panose="020B0609030804020204" pitchFamily="49" charset="0"/>
              </a:rPr>
              <a:t>(), op);</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p:txBody>
      </p:sp>
      <p:sp>
        <p:nvSpPr>
          <p:cNvPr id="5" name="TextBox 4">
            <a:extLst>
              <a:ext uri="{FF2B5EF4-FFF2-40B4-BE49-F238E27FC236}">
                <a16:creationId xmlns:a16="http://schemas.microsoft.com/office/drawing/2014/main" id="{DFB64182-C61D-EDC0-A0D7-8657D2FDF59D}"/>
              </a:ext>
            </a:extLst>
          </p:cNvPr>
          <p:cNvSpPr txBox="1"/>
          <p:nvPr/>
        </p:nvSpPr>
        <p:spPr>
          <a:xfrm>
            <a:off x="19285859" y="5869117"/>
            <a:ext cx="14665724" cy="4058162"/>
          </a:xfrm>
          <a:prstGeom prst="rect">
            <a:avLst/>
          </a:prstGeom>
          <a:noFill/>
        </p:spPr>
        <p:txBody>
          <a:bodyPr wrap="square">
            <a:spAutoFit/>
          </a:bodyPr>
          <a:lstStyle/>
          <a:p>
            <a:pPr>
              <a:lnSpc>
                <a:spcPct val="200000"/>
              </a:lnSpc>
            </a:pPr>
            <a:r>
              <a:rPr lang="en-US" sz="4400" b="0">
                <a:solidFill>
                  <a:srgbClr val="267F99"/>
                </a:solidFill>
                <a:effectLst/>
                <a:latin typeface="Roboto Mono" pitchFamily="49" charset="0"/>
                <a:ea typeface="Roboto Mono" pitchFamily="49" charset="0"/>
              </a:rPr>
              <a:t>thrust</a:t>
            </a:r>
            <a:r>
              <a:rPr lang="en-US" sz="4400" b="0">
                <a:solidFill>
                  <a:srgbClr val="3B3B3B"/>
                </a:solidFill>
                <a:effectLst/>
                <a:latin typeface="Roboto Mono" pitchFamily="49" charset="0"/>
                <a:ea typeface="Roboto Mono" pitchFamily="49" charset="0"/>
              </a:rPr>
              <a:t>::</a:t>
            </a:r>
            <a:r>
              <a:rPr lang="en-US" sz="4400" b="0">
                <a:solidFill>
                  <a:srgbClr val="795E26"/>
                </a:solidFill>
                <a:effectLst/>
                <a:latin typeface="Roboto Mono" pitchFamily="49" charset="0"/>
                <a:ea typeface="Roboto Mono" pitchFamily="49" charset="0"/>
              </a:rPr>
              <a:t>transform</a:t>
            </a:r>
            <a:r>
              <a:rPr lang="en-US" sz="4400" b="0">
                <a:solidFill>
                  <a:srgbClr val="3B3B3B"/>
                </a:solidFill>
                <a:effectLst/>
                <a:latin typeface="Roboto Mono" pitchFamily="49" charset="0"/>
                <a:ea typeface="Roboto Mono" pitchFamily="49" charset="0"/>
              </a:rPr>
              <a:t>(</a:t>
            </a:r>
            <a:r>
              <a:rPr lang="en-US" sz="4400">
                <a:solidFill>
                  <a:srgbClr val="267F99"/>
                </a:solidFill>
                <a:effectLst/>
                <a:latin typeface="Roboto Mono" pitchFamily="49" charset="0"/>
                <a:ea typeface="Roboto Mono" pitchFamily="49" charset="0"/>
              </a:rPr>
              <a:t>thrust</a:t>
            </a:r>
            <a:r>
              <a:rPr lang="en-US" sz="4400" b="0">
                <a:solidFill>
                  <a:srgbClr val="3B3B3B"/>
                </a:solidFill>
                <a:effectLst/>
                <a:latin typeface="Roboto Mono" pitchFamily="49" charset="0"/>
                <a:ea typeface="Roboto Mono" pitchFamily="49" charset="0"/>
              </a:rPr>
              <a:t>::</a:t>
            </a:r>
            <a:r>
              <a:rPr lang="en-US" sz="4400" b="0">
                <a:solidFill>
                  <a:srgbClr val="0070C1"/>
                </a:solidFill>
                <a:effectLst/>
                <a:latin typeface="Roboto Mono" pitchFamily="49" charset="0"/>
                <a:ea typeface="Roboto Mono" pitchFamily="49" charset="0"/>
              </a:rPr>
              <a:t>device</a:t>
            </a:r>
            <a:r>
              <a:rPr lang="en-US" sz="4400" b="0">
                <a:solidFill>
                  <a:srgbClr val="3B3B3B"/>
                </a:solidFill>
                <a:effectLst/>
                <a:latin typeface="Roboto Mono" pitchFamily="49" charset="0"/>
                <a:ea typeface="Roboto Mono" pitchFamily="49" charset="0"/>
              </a:rPr>
              <a:t>, </a:t>
            </a:r>
          </a:p>
          <a:p>
            <a:pPr marL="0" marR="0">
              <a:lnSpc>
                <a:spcPct val="200000"/>
              </a:lnSpc>
              <a:spcAft>
                <a:spcPts val="800"/>
              </a:spcAft>
            </a:pPr>
            <a:r>
              <a:rPr lang="en-US" sz="4400" kern="0">
                <a:solidFill>
                  <a:srgbClr val="3B3B3B"/>
                </a:solidFill>
                <a:latin typeface="Roboto Mono" pitchFamily="2" charset="0"/>
                <a:ea typeface="Roboto Mono" pitchFamily="2" charset="0"/>
                <a:cs typeface="Menlo" panose="020B0609030804020204" pitchFamily="49" charset="0"/>
              </a:rPr>
              <a:t>                  </a:t>
            </a:r>
            <a:r>
              <a:rPr lang="en-US" sz="4400" kern="0" err="1">
                <a:solidFill>
                  <a:schemeClr val="accent5"/>
                </a:solidFill>
                <a:effectLst/>
                <a:latin typeface="Roboto Mono" pitchFamily="2" charset="0"/>
                <a:ea typeface="Roboto Mono" pitchFamily="2" charset="0"/>
                <a:cs typeface="Menlo" panose="020B0609030804020204" pitchFamily="49" charset="0"/>
              </a:rPr>
              <a:t>temp.begin</a:t>
            </a:r>
            <a:r>
              <a:rPr lang="en-US" sz="4400" kern="0">
                <a:solidFill>
                  <a:schemeClr val="accent5"/>
                </a:solidFill>
                <a:effectLst/>
                <a:latin typeface="Roboto Mono" pitchFamily="2" charset="0"/>
                <a:ea typeface="Roboto Mono" pitchFamily="2" charset="0"/>
                <a:cs typeface="Menlo" panose="020B0609030804020204" pitchFamily="49" charset="0"/>
              </a:rPr>
              <a:t>(), </a:t>
            </a:r>
            <a:r>
              <a:rPr lang="en-US" sz="4400" kern="0" err="1">
                <a:solidFill>
                  <a:schemeClr val="accent5"/>
                </a:solidFill>
                <a:effectLst/>
                <a:latin typeface="Roboto Mono" pitchFamily="2" charset="0"/>
                <a:ea typeface="Roboto Mono" pitchFamily="2" charset="0"/>
                <a:cs typeface="Menlo" panose="020B0609030804020204" pitchFamily="49" charset="0"/>
              </a:rPr>
              <a:t>temp.end</a:t>
            </a:r>
            <a:r>
              <a:rPr lang="en-US" sz="4400" kern="0">
                <a:solidFill>
                  <a:schemeClr val="accent5"/>
                </a:solidFill>
                <a:effectLst/>
                <a:latin typeface="Roboto Mono" pitchFamily="2" charset="0"/>
                <a:ea typeface="Roboto Mono" pitchFamily="2" charset="0"/>
                <a:cs typeface="Menlo" panose="020B0609030804020204" pitchFamily="49" charset="0"/>
              </a:rPr>
              <a:t>(), </a:t>
            </a:r>
          </a:p>
          <a:p>
            <a:pPr marL="0" marR="0">
              <a:lnSpc>
                <a:spcPct val="200000"/>
              </a:lnSpc>
              <a:spcAft>
                <a:spcPts val="800"/>
              </a:spcAft>
            </a:pPr>
            <a:r>
              <a:rPr lang="en-US" sz="4400" kern="0">
                <a:solidFill>
                  <a:schemeClr val="accent5"/>
                </a:solidFill>
                <a:latin typeface="Roboto Mono" pitchFamily="2" charset="0"/>
                <a:ea typeface="Roboto Mono" pitchFamily="2" charset="0"/>
                <a:cs typeface="Menlo" panose="020B0609030804020204" pitchFamily="49" charset="0"/>
              </a:rPr>
              <a:t>                  </a:t>
            </a:r>
            <a:r>
              <a:rPr lang="en-US" sz="4400" kern="0" err="1">
                <a:solidFill>
                  <a:schemeClr val="accent5"/>
                </a:solidFill>
                <a:effectLst/>
                <a:latin typeface="Roboto Mono" pitchFamily="2" charset="0"/>
                <a:ea typeface="Roboto Mono" pitchFamily="2" charset="0"/>
                <a:cs typeface="Menlo" panose="020B0609030804020204" pitchFamily="49" charset="0"/>
              </a:rPr>
              <a:t>temp.begin</a:t>
            </a:r>
            <a:r>
              <a:rPr lang="en-US" sz="4400" kern="0">
                <a:solidFill>
                  <a:schemeClr val="accent5"/>
                </a:solidFill>
                <a:effectLst/>
                <a:latin typeface="Roboto Mono" pitchFamily="2" charset="0"/>
                <a:ea typeface="Roboto Mono" pitchFamily="2" charset="0"/>
                <a:cs typeface="Menlo" panose="020B0609030804020204" pitchFamily="49" charset="0"/>
              </a:rPr>
              <a:t>(), op);</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p:txBody>
      </p:sp>
      <p:cxnSp>
        <p:nvCxnSpPr>
          <p:cNvPr id="7" name="Straight Connector 6">
            <a:extLst>
              <a:ext uri="{FF2B5EF4-FFF2-40B4-BE49-F238E27FC236}">
                <a16:creationId xmlns:a16="http://schemas.microsoft.com/office/drawing/2014/main" id="{993E2BDB-5EFF-63B5-5FE9-E61B4197361D}"/>
              </a:ext>
            </a:extLst>
          </p:cNvPr>
          <p:cNvCxnSpPr>
            <a:cxnSpLocks/>
          </p:cNvCxnSpPr>
          <p:nvPr/>
        </p:nvCxnSpPr>
        <p:spPr>
          <a:xfrm>
            <a:off x="25440084" y="7416280"/>
            <a:ext cx="4662033" cy="0"/>
          </a:xfrm>
          <a:prstGeom prst="line">
            <a:avLst/>
          </a:prstGeom>
          <a:ln w="152400" cmpd="dbl">
            <a:solidFill>
              <a:schemeClr val="tx2"/>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7929EB0-56DC-5A8D-3C72-4783B6EB4829}"/>
              </a:ext>
            </a:extLst>
          </p:cNvPr>
          <p:cNvSpPr txBox="1"/>
          <p:nvPr/>
        </p:nvSpPr>
        <p:spPr>
          <a:xfrm>
            <a:off x="2514600" y="3971602"/>
            <a:ext cx="13913979" cy="1107996"/>
          </a:xfrm>
          <a:prstGeom prst="rect">
            <a:avLst/>
          </a:prstGeom>
          <a:noFill/>
        </p:spPr>
        <p:txBody>
          <a:bodyPr wrap="square" rtlCol="0">
            <a:spAutoFit/>
          </a:bodyPr>
          <a:lstStyle/>
          <a:p>
            <a:pPr algn="ctr"/>
            <a:r>
              <a:rPr lang="en-US" sz="6600" b="1">
                <a:solidFill>
                  <a:schemeClr val="accent6"/>
                </a:solidFill>
                <a:latin typeface="NVIDIA Sans" panose="020B0503020203020204" pitchFamily="34" charset="0"/>
                <a:cs typeface="NVIDIA Sans" panose="020B0503020203020204" pitchFamily="34" charset="0"/>
              </a:rPr>
              <a:t>C++</a:t>
            </a:r>
          </a:p>
        </p:txBody>
      </p:sp>
      <p:sp>
        <p:nvSpPr>
          <p:cNvPr id="11" name="TextBox 10">
            <a:extLst>
              <a:ext uri="{FF2B5EF4-FFF2-40B4-BE49-F238E27FC236}">
                <a16:creationId xmlns:a16="http://schemas.microsoft.com/office/drawing/2014/main" id="{A95BD8F6-4E2C-6A29-D50E-6BEB6DE4FDD6}"/>
              </a:ext>
            </a:extLst>
          </p:cNvPr>
          <p:cNvSpPr txBox="1"/>
          <p:nvPr/>
        </p:nvSpPr>
        <p:spPr>
          <a:xfrm>
            <a:off x="19285859" y="3971602"/>
            <a:ext cx="14665724" cy="1107996"/>
          </a:xfrm>
          <a:prstGeom prst="rect">
            <a:avLst/>
          </a:prstGeom>
          <a:noFill/>
        </p:spPr>
        <p:txBody>
          <a:bodyPr wrap="square" rtlCol="0">
            <a:spAutoFit/>
          </a:bodyPr>
          <a:lstStyle/>
          <a:p>
            <a:pPr algn="ctr"/>
            <a:r>
              <a:rPr lang="en-US" sz="6600" b="1">
                <a:solidFill>
                  <a:schemeClr val="tx2"/>
                </a:solidFill>
                <a:latin typeface="NVIDIA Sans" panose="020B0503020203020204" pitchFamily="34" charset="0"/>
                <a:cs typeface="NVIDIA Sans" panose="020B0503020203020204" pitchFamily="34" charset="0"/>
              </a:rPr>
              <a:t>CUDA C++</a:t>
            </a:r>
          </a:p>
        </p:txBody>
      </p:sp>
      <p:sp>
        <p:nvSpPr>
          <p:cNvPr id="14" name="TextBox 13">
            <a:extLst>
              <a:ext uri="{FF2B5EF4-FFF2-40B4-BE49-F238E27FC236}">
                <a16:creationId xmlns:a16="http://schemas.microsoft.com/office/drawing/2014/main" id="{001FAB61-A5D6-367E-5F25-3EDB9D2DB55A}"/>
              </a:ext>
            </a:extLst>
          </p:cNvPr>
          <p:cNvSpPr txBox="1"/>
          <p:nvPr/>
        </p:nvSpPr>
        <p:spPr>
          <a:xfrm>
            <a:off x="19285859" y="11201400"/>
            <a:ext cx="16490839" cy="6751848"/>
          </a:xfrm>
          <a:prstGeom prst="rect">
            <a:avLst/>
          </a:prstGeom>
          <a:noFill/>
        </p:spPr>
        <p:txBody>
          <a:bodyPr wrap="square" rtlCol="0">
            <a:spAutoFit/>
          </a:bodyPr>
          <a:lstStyle/>
          <a:p>
            <a:pPr>
              <a:lnSpc>
                <a:spcPct val="150000"/>
              </a:lnSpc>
              <a:buClr>
                <a:schemeClr val="tx2"/>
              </a:buClr>
            </a:pPr>
            <a:r>
              <a:rPr lang="en-US" sz="6600">
                <a:solidFill>
                  <a:schemeClr val="bg1"/>
                </a:solidFill>
                <a:latin typeface="NVIDIA Sans" panose="020B0503020203020204" pitchFamily="34" charset="0"/>
                <a:cs typeface="NVIDIA Sans" panose="020B0503020203020204" pitchFamily="34" charset="0"/>
              </a:rPr>
              <a:t>Consistent interface</a:t>
            </a:r>
          </a:p>
          <a:p>
            <a:pPr marL="685800" indent="-685800">
              <a:lnSpc>
                <a:spcPct val="150000"/>
              </a:lnSpc>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Allows code reuse between CPU and GPU </a:t>
            </a:r>
          </a:p>
          <a:p>
            <a:pPr marL="685800" indent="-685800">
              <a:lnSpc>
                <a:spcPct val="150000"/>
              </a:lnSpc>
              <a:buClr>
                <a:schemeClr val="tx2"/>
              </a:buClr>
              <a:buFont typeface="Arial" panose="020B0604020202020204" pitchFamily="34" charset="0"/>
              <a:buChar char="•"/>
            </a:pPr>
            <a:endParaRPr lang="en-US" sz="5400">
              <a:solidFill>
                <a:schemeClr val="bg1"/>
              </a:solidFill>
              <a:latin typeface="NVIDIA Sans" panose="020B0503020203020204" pitchFamily="34" charset="0"/>
              <a:cs typeface="NVIDIA Sans" panose="020B0503020203020204" pitchFamily="34" charset="0"/>
            </a:endParaRPr>
          </a:p>
          <a:p>
            <a:pPr>
              <a:lnSpc>
                <a:spcPct val="150000"/>
              </a:lnSpc>
              <a:buClr>
                <a:schemeClr val="tx2"/>
              </a:buClr>
            </a:pPr>
            <a:r>
              <a:rPr lang="en-US" sz="6600">
                <a:solidFill>
                  <a:srgbClr val="267F99"/>
                </a:solidFill>
                <a:effectLst/>
                <a:latin typeface="Roboto Mono" pitchFamily="49" charset="0"/>
                <a:ea typeface="Roboto Mono" pitchFamily="49" charset="0"/>
              </a:rPr>
              <a:t>thrust</a:t>
            </a:r>
            <a:r>
              <a:rPr lang="en-US" sz="6600" b="0">
                <a:solidFill>
                  <a:srgbClr val="3B3B3B"/>
                </a:solidFill>
                <a:effectLst/>
                <a:latin typeface="Roboto Mono" pitchFamily="49" charset="0"/>
                <a:ea typeface="Roboto Mono" pitchFamily="49" charset="0"/>
              </a:rPr>
              <a:t>::</a:t>
            </a:r>
            <a:r>
              <a:rPr lang="en-US" sz="6600" b="0">
                <a:solidFill>
                  <a:srgbClr val="0070C1"/>
                </a:solidFill>
                <a:effectLst/>
                <a:latin typeface="Roboto Mono" pitchFamily="49" charset="0"/>
                <a:ea typeface="Roboto Mono" pitchFamily="49" charset="0"/>
              </a:rPr>
              <a:t>device </a:t>
            </a:r>
          </a:p>
          <a:p>
            <a:pPr marL="685800" indent="-685800">
              <a:lnSpc>
                <a:spcPct val="150000"/>
              </a:lnSpc>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Executes algorithms on the </a:t>
            </a:r>
            <a:r>
              <a:rPr lang="en-US" sz="5400" b="1">
                <a:solidFill>
                  <a:schemeClr val="tx2"/>
                </a:solidFill>
                <a:latin typeface="NVIDIA Sans" panose="020B0503020203020204" pitchFamily="34" charset="0"/>
                <a:cs typeface="NVIDIA Sans" panose="020B0503020203020204" pitchFamily="34" charset="0"/>
              </a:rPr>
              <a:t>GPU</a:t>
            </a:r>
            <a:r>
              <a:rPr lang="en-US" sz="5400">
                <a:solidFill>
                  <a:schemeClr val="bg1"/>
                </a:solidFill>
                <a:latin typeface="NVIDIA Sans" panose="020B0503020203020204" pitchFamily="34" charset="0"/>
                <a:cs typeface="NVIDIA Sans" panose="020B0503020203020204" pitchFamily="34" charset="0"/>
              </a:rPr>
              <a:t> (device).</a:t>
            </a:r>
          </a:p>
        </p:txBody>
      </p:sp>
    </p:spTree>
    <p:extLst>
      <p:ext uri="{BB962C8B-B14F-4D97-AF65-F5344CB8AC3E}">
        <p14:creationId xmlns:p14="http://schemas.microsoft.com/office/powerpoint/2010/main" val="12232612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67D74A-EB27-C729-E234-118678261C9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97F1DEF-26F6-090D-9C71-548E3F7FAD2A}"/>
              </a:ext>
            </a:extLst>
          </p:cNvPr>
          <p:cNvSpPr>
            <a:spLocks noGrp="1"/>
          </p:cNvSpPr>
          <p:nvPr>
            <p:ph type="title"/>
          </p:nvPr>
        </p:nvSpPr>
        <p:spPr>
          <a:xfrm>
            <a:off x="2514600" y="0"/>
            <a:ext cx="30861000" cy="2514601"/>
          </a:xfrm>
        </p:spPr>
        <p:txBody>
          <a:bodyPr/>
          <a:lstStyle/>
          <a:p>
            <a:r>
              <a:rPr lang="en-US"/>
              <a:t>Execution Policy is Not New</a:t>
            </a:r>
          </a:p>
        </p:txBody>
      </p:sp>
      <p:sp>
        <p:nvSpPr>
          <p:cNvPr id="12" name="TextBox 11">
            <a:extLst>
              <a:ext uri="{FF2B5EF4-FFF2-40B4-BE49-F238E27FC236}">
                <a16:creationId xmlns:a16="http://schemas.microsoft.com/office/drawing/2014/main" id="{EF77D82A-DDE1-5859-BEF0-DACE399BCF3C}"/>
              </a:ext>
            </a:extLst>
          </p:cNvPr>
          <p:cNvSpPr txBox="1"/>
          <p:nvPr/>
        </p:nvSpPr>
        <p:spPr>
          <a:xfrm>
            <a:off x="2514600" y="12000939"/>
            <a:ext cx="13913979" cy="3955570"/>
          </a:xfrm>
          <a:prstGeom prst="rect">
            <a:avLst/>
          </a:prstGeom>
          <a:noFill/>
        </p:spPr>
        <p:txBody>
          <a:bodyPr wrap="square">
            <a:spAutoFit/>
          </a:bodyPr>
          <a:lstStyle/>
          <a:p>
            <a:pPr>
              <a:lnSpc>
                <a:spcPct val="200000"/>
              </a:lnSpc>
            </a:pPr>
            <a:r>
              <a:rPr lang="en-US" sz="4400" b="0">
                <a:solidFill>
                  <a:srgbClr val="267F99"/>
                </a:solidFill>
                <a:effectLst/>
                <a:latin typeface="Roboto Mono" pitchFamily="49" charset="0"/>
                <a:ea typeface="Roboto Mono" pitchFamily="49" charset="0"/>
              </a:rPr>
              <a:t>std</a:t>
            </a:r>
            <a:r>
              <a:rPr lang="en-US" sz="4400" b="0">
                <a:solidFill>
                  <a:srgbClr val="3B3B3B"/>
                </a:solidFill>
                <a:effectLst/>
                <a:latin typeface="Roboto Mono" pitchFamily="49" charset="0"/>
                <a:ea typeface="Roboto Mono" pitchFamily="49" charset="0"/>
              </a:rPr>
              <a:t>::</a:t>
            </a:r>
            <a:r>
              <a:rPr lang="en-US" sz="4400" b="0">
                <a:solidFill>
                  <a:srgbClr val="795E26"/>
                </a:solidFill>
                <a:effectLst/>
                <a:latin typeface="Roboto Mono" pitchFamily="49" charset="0"/>
                <a:ea typeface="Roboto Mono" pitchFamily="49" charset="0"/>
              </a:rPr>
              <a:t>transform</a:t>
            </a:r>
            <a:r>
              <a:rPr lang="en-US" sz="4400" b="0">
                <a:solidFill>
                  <a:srgbClr val="3B3B3B"/>
                </a:solidFill>
                <a:effectLst/>
                <a:latin typeface="Roboto Mono" pitchFamily="49" charset="0"/>
                <a:ea typeface="Roboto Mono" pitchFamily="49" charset="0"/>
              </a:rPr>
              <a:t>(</a:t>
            </a:r>
            <a:r>
              <a:rPr lang="en-US" sz="4400" b="0">
                <a:solidFill>
                  <a:srgbClr val="267F99"/>
                </a:solidFill>
                <a:effectLst/>
                <a:latin typeface="Roboto Mono" pitchFamily="49" charset="0"/>
                <a:ea typeface="Roboto Mono" pitchFamily="49" charset="0"/>
              </a:rPr>
              <a:t>std</a:t>
            </a:r>
            <a:r>
              <a:rPr lang="en-US" sz="4400" b="0">
                <a:solidFill>
                  <a:srgbClr val="3B3B3B"/>
                </a:solidFill>
                <a:effectLst/>
                <a:latin typeface="Roboto Mono" pitchFamily="49" charset="0"/>
                <a:ea typeface="Roboto Mono" pitchFamily="49" charset="0"/>
              </a:rPr>
              <a:t>::</a:t>
            </a:r>
            <a:r>
              <a:rPr lang="en-US" sz="4400" b="0">
                <a:solidFill>
                  <a:srgbClr val="267F99"/>
                </a:solidFill>
                <a:effectLst/>
                <a:latin typeface="Roboto Mono" pitchFamily="49" charset="0"/>
                <a:ea typeface="Roboto Mono" pitchFamily="49" charset="0"/>
              </a:rPr>
              <a:t>execution</a:t>
            </a:r>
            <a:r>
              <a:rPr lang="en-US" sz="4400" b="0">
                <a:solidFill>
                  <a:srgbClr val="3B3B3B"/>
                </a:solidFill>
                <a:effectLst/>
                <a:latin typeface="Roboto Mono" pitchFamily="49" charset="0"/>
                <a:ea typeface="Roboto Mono" pitchFamily="49" charset="0"/>
              </a:rPr>
              <a:t>::</a:t>
            </a:r>
            <a:r>
              <a:rPr lang="en-US" sz="4400" b="0">
                <a:solidFill>
                  <a:srgbClr val="001080"/>
                </a:solidFill>
                <a:effectLst/>
                <a:latin typeface="Roboto Mono" pitchFamily="49" charset="0"/>
                <a:ea typeface="Roboto Mono" pitchFamily="49" charset="0"/>
              </a:rPr>
              <a:t>par</a:t>
            </a:r>
            <a:r>
              <a:rPr lang="en-US" sz="4400" b="0">
                <a:solidFill>
                  <a:srgbClr val="3B3B3B"/>
                </a:solidFill>
                <a:effectLst/>
                <a:latin typeface="Roboto Mono" pitchFamily="49" charset="0"/>
                <a:ea typeface="Roboto Mono" pitchFamily="49" charset="0"/>
              </a:rPr>
              <a:t>, </a:t>
            </a:r>
          </a:p>
          <a:p>
            <a:pPr>
              <a:lnSpc>
                <a:spcPct val="200000"/>
              </a:lnSpc>
            </a:pPr>
            <a:r>
              <a:rPr lang="en-US" sz="4400">
                <a:solidFill>
                  <a:srgbClr val="3B3B3B"/>
                </a:solidFill>
                <a:latin typeface="Roboto Mono" pitchFamily="49" charset="0"/>
                <a:ea typeface="Roboto Mono" pitchFamily="49" charset="0"/>
              </a:rPr>
              <a:t>               </a:t>
            </a:r>
            <a:r>
              <a:rPr lang="en-US" sz="4400" b="0" err="1">
                <a:solidFill>
                  <a:schemeClr val="accent5"/>
                </a:solidFill>
                <a:effectLst/>
                <a:latin typeface="Roboto Mono" pitchFamily="49" charset="0"/>
                <a:ea typeface="Roboto Mono" pitchFamily="49" charset="0"/>
              </a:rPr>
              <a:t>temp.begin</a:t>
            </a:r>
            <a:r>
              <a:rPr lang="en-US" sz="4400" b="0">
                <a:solidFill>
                  <a:schemeClr val="accent5"/>
                </a:solidFill>
                <a:effectLst/>
                <a:latin typeface="Roboto Mono" pitchFamily="49" charset="0"/>
                <a:ea typeface="Roboto Mono" pitchFamily="49" charset="0"/>
              </a:rPr>
              <a:t>(), </a:t>
            </a:r>
            <a:r>
              <a:rPr lang="en-US" sz="4400" b="0" err="1">
                <a:solidFill>
                  <a:schemeClr val="accent5"/>
                </a:solidFill>
                <a:effectLst/>
                <a:latin typeface="Roboto Mono" pitchFamily="49" charset="0"/>
                <a:ea typeface="Roboto Mono" pitchFamily="49" charset="0"/>
              </a:rPr>
              <a:t>temp.end</a:t>
            </a:r>
            <a:r>
              <a:rPr lang="en-US" sz="4400" b="0">
                <a:solidFill>
                  <a:schemeClr val="accent5"/>
                </a:solidFill>
                <a:effectLst/>
                <a:latin typeface="Roboto Mono" pitchFamily="49" charset="0"/>
                <a:ea typeface="Roboto Mono" pitchFamily="49" charset="0"/>
              </a:rPr>
              <a:t>(), </a:t>
            </a:r>
          </a:p>
          <a:p>
            <a:pPr>
              <a:lnSpc>
                <a:spcPct val="200000"/>
              </a:lnSpc>
            </a:pPr>
            <a:r>
              <a:rPr lang="en-US" sz="4400">
                <a:solidFill>
                  <a:schemeClr val="accent5"/>
                </a:solidFill>
                <a:latin typeface="Roboto Mono" pitchFamily="49" charset="0"/>
                <a:ea typeface="Roboto Mono" pitchFamily="49" charset="0"/>
              </a:rPr>
              <a:t>               </a:t>
            </a:r>
            <a:r>
              <a:rPr lang="en-US" sz="4400" b="0" err="1">
                <a:solidFill>
                  <a:schemeClr val="accent5"/>
                </a:solidFill>
                <a:effectLst/>
                <a:latin typeface="Roboto Mono" pitchFamily="49" charset="0"/>
                <a:ea typeface="Roboto Mono" pitchFamily="49" charset="0"/>
              </a:rPr>
              <a:t>temp.begin</a:t>
            </a:r>
            <a:r>
              <a:rPr lang="en-US" sz="4400" b="0">
                <a:solidFill>
                  <a:schemeClr val="accent5"/>
                </a:solidFill>
                <a:effectLst/>
                <a:latin typeface="Roboto Mono" pitchFamily="49" charset="0"/>
                <a:ea typeface="Roboto Mono" pitchFamily="49" charset="0"/>
              </a:rPr>
              <a:t>(), op</a:t>
            </a:r>
            <a:r>
              <a:rPr lang="en-US" sz="4400" b="0">
                <a:solidFill>
                  <a:srgbClr val="3B3B3B"/>
                </a:solidFill>
                <a:effectLst/>
                <a:latin typeface="Roboto Mono" pitchFamily="49" charset="0"/>
                <a:ea typeface="Roboto Mono" pitchFamily="49" charset="0"/>
              </a:rPr>
              <a:t>);</a:t>
            </a:r>
          </a:p>
        </p:txBody>
      </p:sp>
      <p:sp>
        <p:nvSpPr>
          <p:cNvPr id="13" name="TextBox 12">
            <a:extLst>
              <a:ext uri="{FF2B5EF4-FFF2-40B4-BE49-F238E27FC236}">
                <a16:creationId xmlns:a16="http://schemas.microsoft.com/office/drawing/2014/main" id="{C739F193-4B08-0921-9A37-B22B2DAD787E}"/>
              </a:ext>
            </a:extLst>
          </p:cNvPr>
          <p:cNvSpPr txBox="1"/>
          <p:nvPr/>
        </p:nvSpPr>
        <p:spPr>
          <a:xfrm>
            <a:off x="18288000" y="12000939"/>
            <a:ext cx="17249843" cy="4951355"/>
          </a:xfrm>
          <a:prstGeom prst="rect">
            <a:avLst/>
          </a:prstGeom>
          <a:noFill/>
        </p:spPr>
        <p:txBody>
          <a:bodyPr wrap="square" rtlCol="0">
            <a:spAutoFit/>
          </a:bodyPr>
          <a:lstStyle/>
          <a:p>
            <a:pPr marL="685800" indent="-685800">
              <a:lnSpc>
                <a:spcPct val="150000"/>
              </a:lnSpc>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Execution policy is not a Thrust-specific concept</a:t>
            </a:r>
          </a:p>
          <a:p>
            <a:pPr marL="685800" indent="-685800">
              <a:lnSpc>
                <a:spcPct val="150000"/>
              </a:lnSpc>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If you are familiar with C++ 17 parallel algorithms, Thrust execution policies are like </a:t>
            </a:r>
            <a:r>
              <a:rPr lang="en-US" sz="5400" b="0">
                <a:solidFill>
                  <a:srgbClr val="267F99"/>
                </a:solidFill>
                <a:effectLst/>
                <a:latin typeface="Roboto Mono" pitchFamily="49" charset="0"/>
                <a:ea typeface="Roboto Mono" pitchFamily="49" charset="0"/>
              </a:rPr>
              <a:t>std</a:t>
            </a:r>
            <a:r>
              <a:rPr lang="en-US" sz="5400" b="0">
                <a:solidFill>
                  <a:srgbClr val="3B3B3B"/>
                </a:solidFill>
                <a:effectLst/>
                <a:latin typeface="Roboto Mono" pitchFamily="49" charset="0"/>
                <a:ea typeface="Roboto Mono" pitchFamily="49" charset="0"/>
              </a:rPr>
              <a:t>::</a:t>
            </a:r>
            <a:r>
              <a:rPr lang="en-US" sz="5400" b="0">
                <a:solidFill>
                  <a:srgbClr val="267F99"/>
                </a:solidFill>
                <a:effectLst/>
                <a:latin typeface="Roboto Mono" pitchFamily="49" charset="0"/>
                <a:ea typeface="Roboto Mono" pitchFamily="49" charset="0"/>
              </a:rPr>
              <a:t>execution</a:t>
            </a:r>
            <a:r>
              <a:rPr lang="en-US" sz="5400">
                <a:solidFill>
                  <a:schemeClr val="bg1"/>
                </a:solidFill>
                <a:latin typeface="NVIDIA Sans" panose="020B0503020203020204" pitchFamily="34" charset="0"/>
                <a:cs typeface="NVIDIA Sans" panose="020B0503020203020204" pitchFamily="34" charset="0"/>
              </a:rPr>
              <a:t>   </a:t>
            </a:r>
            <a:endParaRPr lang="en-US" sz="5400" b="1">
              <a:solidFill>
                <a:schemeClr val="bg1"/>
              </a:solidFill>
              <a:latin typeface="NVIDIA Sans" panose="020B0503020203020204" pitchFamily="34" charset="0"/>
              <a:cs typeface="NVIDIA Sans" panose="020B0503020203020204" pitchFamily="34" charset="0"/>
            </a:endParaRPr>
          </a:p>
          <a:p>
            <a:pPr>
              <a:lnSpc>
                <a:spcPct val="150000"/>
              </a:lnSpc>
              <a:buClr>
                <a:schemeClr val="tx2"/>
              </a:buClr>
            </a:pPr>
            <a:endParaRPr lang="en-US" sz="5400" b="1">
              <a:solidFill>
                <a:schemeClr val="bg1"/>
              </a:solidFill>
              <a:latin typeface="NVIDIA Sans" panose="020B0503020203020204" pitchFamily="34" charset="0"/>
              <a:cs typeface="NVIDIA Sans" panose="020B0503020203020204" pitchFamily="34" charset="0"/>
            </a:endParaRPr>
          </a:p>
        </p:txBody>
      </p:sp>
      <p:cxnSp>
        <p:nvCxnSpPr>
          <p:cNvPr id="15" name="Straight Connector 14">
            <a:extLst>
              <a:ext uri="{FF2B5EF4-FFF2-40B4-BE49-F238E27FC236}">
                <a16:creationId xmlns:a16="http://schemas.microsoft.com/office/drawing/2014/main" id="{467A896D-2E5B-DB94-62EF-391047C07D4D}"/>
              </a:ext>
            </a:extLst>
          </p:cNvPr>
          <p:cNvCxnSpPr>
            <a:cxnSpLocks/>
          </p:cNvCxnSpPr>
          <p:nvPr/>
        </p:nvCxnSpPr>
        <p:spPr>
          <a:xfrm>
            <a:off x="7639764" y="13579978"/>
            <a:ext cx="6424246" cy="0"/>
          </a:xfrm>
          <a:prstGeom prst="line">
            <a:avLst/>
          </a:prstGeom>
          <a:ln w="152400" cmpd="dbl">
            <a:solidFill>
              <a:schemeClr val="accent6"/>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4AF0007A-6104-A7A0-142A-C33F1F375112}"/>
              </a:ext>
            </a:extLst>
          </p:cNvPr>
          <p:cNvSpPr txBox="1"/>
          <p:nvPr/>
        </p:nvSpPr>
        <p:spPr>
          <a:xfrm>
            <a:off x="2514600" y="5869117"/>
            <a:ext cx="13913979" cy="2703945"/>
          </a:xfrm>
          <a:prstGeom prst="rect">
            <a:avLst/>
          </a:prstGeom>
          <a:noFill/>
        </p:spPr>
        <p:txBody>
          <a:bodyPr wrap="square">
            <a:spAutoFit/>
          </a:bodyPr>
          <a:lstStyle/>
          <a:p>
            <a:pPr marL="0" marR="0">
              <a:lnSpc>
                <a:spcPct val="200000"/>
              </a:lnSpc>
              <a:spcAft>
                <a:spcPts val="800"/>
              </a:spcAft>
            </a:pPr>
            <a:r>
              <a:rPr lang="en-US" sz="4400" b="0">
                <a:solidFill>
                  <a:srgbClr val="267F99"/>
                </a:solidFill>
                <a:effectLst/>
                <a:latin typeface="Roboto Mono" pitchFamily="49" charset="0"/>
                <a:ea typeface="Roboto Mono" pitchFamily="49" charset="0"/>
              </a:rPr>
              <a:t>std</a:t>
            </a:r>
            <a:r>
              <a:rPr lang="en-US" sz="4400" b="0">
                <a:solidFill>
                  <a:srgbClr val="3B3B3B"/>
                </a:solidFill>
                <a:effectLst/>
                <a:latin typeface="Roboto Mono" pitchFamily="49" charset="0"/>
                <a:ea typeface="Roboto Mono" pitchFamily="49" charset="0"/>
              </a:rPr>
              <a:t>::</a:t>
            </a:r>
            <a:r>
              <a:rPr lang="en-US" sz="4400" b="0">
                <a:solidFill>
                  <a:srgbClr val="795E26"/>
                </a:solidFill>
                <a:effectLst/>
                <a:latin typeface="Roboto Mono" pitchFamily="49" charset="0"/>
                <a:ea typeface="Roboto Mono" pitchFamily="49" charset="0"/>
              </a:rPr>
              <a:t>transform</a:t>
            </a:r>
            <a:r>
              <a:rPr lang="en-US" sz="4400" kern="0">
                <a:solidFill>
                  <a:schemeClr val="accent5"/>
                </a:solidFill>
                <a:effectLst/>
                <a:latin typeface="Roboto Mono" pitchFamily="2" charset="0"/>
                <a:ea typeface="Roboto Mono" pitchFamily="2" charset="0"/>
                <a:cs typeface="Menlo" panose="020B0609030804020204" pitchFamily="49" charset="0"/>
              </a:rPr>
              <a:t>(</a:t>
            </a:r>
            <a:r>
              <a:rPr lang="en-US" sz="4400" kern="0" err="1">
                <a:solidFill>
                  <a:schemeClr val="accent5"/>
                </a:solidFill>
                <a:effectLst/>
                <a:latin typeface="Roboto Mono" pitchFamily="2" charset="0"/>
                <a:ea typeface="Roboto Mono" pitchFamily="2" charset="0"/>
                <a:cs typeface="Menlo" panose="020B0609030804020204" pitchFamily="49" charset="0"/>
              </a:rPr>
              <a:t>temp.begin</a:t>
            </a:r>
            <a:r>
              <a:rPr lang="en-US" sz="4400" kern="0">
                <a:solidFill>
                  <a:schemeClr val="accent5"/>
                </a:solidFill>
                <a:effectLst/>
                <a:latin typeface="Roboto Mono" pitchFamily="2" charset="0"/>
                <a:ea typeface="Roboto Mono" pitchFamily="2" charset="0"/>
                <a:cs typeface="Menlo" panose="020B0609030804020204" pitchFamily="49" charset="0"/>
              </a:rPr>
              <a:t>(), </a:t>
            </a:r>
            <a:r>
              <a:rPr lang="en-US" sz="4400" kern="0" err="1">
                <a:solidFill>
                  <a:schemeClr val="accent5"/>
                </a:solidFill>
                <a:effectLst/>
                <a:latin typeface="Roboto Mono" pitchFamily="2" charset="0"/>
                <a:ea typeface="Roboto Mono" pitchFamily="2" charset="0"/>
                <a:cs typeface="Menlo" panose="020B0609030804020204" pitchFamily="49" charset="0"/>
              </a:rPr>
              <a:t>temp.end</a:t>
            </a:r>
            <a:r>
              <a:rPr lang="en-US" sz="4400" kern="0">
                <a:solidFill>
                  <a:schemeClr val="accent5"/>
                </a:solidFill>
                <a:effectLst/>
                <a:latin typeface="Roboto Mono" pitchFamily="2" charset="0"/>
                <a:ea typeface="Roboto Mono" pitchFamily="2" charset="0"/>
                <a:cs typeface="Menlo" panose="020B0609030804020204" pitchFamily="49" charset="0"/>
              </a:rPr>
              <a:t>(),  </a:t>
            </a:r>
          </a:p>
          <a:p>
            <a:pPr marL="0" marR="0">
              <a:lnSpc>
                <a:spcPct val="200000"/>
              </a:lnSpc>
              <a:spcAft>
                <a:spcPts val="800"/>
              </a:spcAft>
            </a:pPr>
            <a:r>
              <a:rPr lang="en-US" sz="4400" kern="0">
                <a:solidFill>
                  <a:schemeClr val="accent5"/>
                </a:solidFill>
                <a:latin typeface="Roboto Mono" pitchFamily="2" charset="0"/>
                <a:ea typeface="Roboto Mono" pitchFamily="2" charset="0"/>
                <a:cs typeface="Menlo" panose="020B0609030804020204" pitchFamily="49" charset="0"/>
              </a:rPr>
              <a:t>               </a:t>
            </a:r>
            <a:r>
              <a:rPr lang="en-US" sz="4400" kern="0" err="1">
                <a:solidFill>
                  <a:schemeClr val="accent5"/>
                </a:solidFill>
                <a:effectLst/>
                <a:latin typeface="Roboto Mono" pitchFamily="2" charset="0"/>
                <a:ea typeface="Roboto Mono" pitchFamily="2" charset="0"/>
                <a:cs typeface="Menlo" panose="020B0609030804020204" pitchFamily="49" charset="0"/>
              </a:rPr>
              <a:t>temp.begin</a:t>
            </a:r>
            <a:r>
              <a:rPr lang="en-US" sz="4400" kern="0">
                <a:solidFill>
                  <a:schemeClr val="accent5"/>
                </a:solidFill>
                <a:effectLst/>
                <a:latin typeface="Roboto Mono" pitchFamily="2" charset="0"/>
                <a:ea typeface="Roboto Mono" pitchFamily="2" charset="0"/>
                <a:cs typeface="Menlo" panose="020B0609030804020204" pitchFamily="49" charset="0"/>
              </a:rPr>
              <a:t>(), op);</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p:txBody>
      </p:sp>
      <p:sp>
        <p:nvSpPr>
          <p:cNvPr id="6" name="TextBox 5">
            <a:extLst>
              <a:ext uri="{FF2B5EF4-FFF2-40B4-BE49-F238E27FC236}">
                <a16:creationId xmlns:a16="http://schemas.microsoft.com/office/drawing/2014/main" id="{C25E5B60-4F90-82E8-1BCB-ACB5D0AD2289}"/>
              </a:ext>
            </a:extLst>
          </p:cNvPr>
          <p:cNvSpPr txBox="1"/>
          <p:nvPr/>
        </p:nvSpPr>
        <p:spPr>
          <a:xfrm>
            <a:off x="19285859" y="5869117"/>
            <a:ext cx="14665724" cy="4058162"/>
          </a:xfrm>
          <a:prstGeom prst="rect">
            <a:avLst/>
          </a:prstGeom>
          <a:noFill/>
        </p:spPr>
        <p:txBody>
          <a:bodyPr wrap="square">
            <a:spAutoFit/>
          </a:bodyPr>
          <a:lstStyle/>
          <a:p>
            <a:pPr>
              <a:lnSpc>
                <a:spcPct val="200000"/>
              </a:lnSpc>
            </a:pPr>
            <a:r>
              <a:rPr lang="en-US" sz="4400" b="0">
                <a:solidFill>
                  <a:srgbClr val="267F99"/>
                </a:solidFill>
                <a:effectLst/>
                <a:latin typeface="Roboto Mono" pitchFamily="49" charset="0"/>
                <a:ea typeface="Roboto Mono" pitchFamily="49" charset="0"/>
              </a:rPr>
              <a:t>thrust</a:t>
            </a:r>
            <a:r>
              <a:rPr lang="en-US" sz="4400" b="0">
                <a:solidFill>
                  <a:srgbClr val="3B3B3B"/>
                </a:solidFill>
                <a:effectLst/>
                <a:latin typeface="Roboto Mono" pitchFamily="49" charset="0"/>
                <a:ea typeface="Roboto Mono" pitchFamily="49" charset="0"/>
              </a:rPr>
              <a:t>::</a:t>
            </a:r>
            <a:r>
              <a:rPr lang="en-US" sz="4400" b="0">
                <a:solidFill>
                  <a:srgbClr val="795E26"/>
                </a:solidFill>
                <a:effectLst/>
                <a:latin typeface="Roboto Mono" pitchFamily="49" charset="0"/>
                <a:ea typeface="Roboto Mono" pitchFamily="49" charset="0"/>
              </a:rPr>
              <a:t>transform</a:t>
            </a:r>
            <a:r>
              <a:rPr lang="en-US" sz="4400" b="0">
                <a:solidFill>
                  <a:srgbClr val="3B3B3B"/>
                </a:solidFill>
                <a:effectLst/>
                <a:latin typeface="Roboto Mono" pitchFamily="49" charset="0"/>
                <a:ea typeface="Roboto Mono" pitchFamily="49" charset="0"/>
              </a:rPr>
              <a:t>(</a:t>
            </a:r>
            <a:r>
              <a:rPr lang="en-US" sz="4400">
                <a:solidFill>
                  <a:srgbClr val="267F99"/>
                </a:solidFill>
                <a:effectLst/>
                <a:latin typeface="Roboto Mono" pitchFamily="49" charset="0"/>
                <a:ea typeface="Roboto Mono" pitchFamily="49" charset="0"/>
              </a:rPr>
              <a:t>thrust</a:t>
            </a:r>
            <a:r>
              <a:rPr lang="en-US" sz="4400" b="0">
                <a:solidFill>
                  <a:srgbClr val="3B3B3B"/>
                </a:solidFill>
                <a:effectLst/>
                <a:latin typeface="Roboto Mono" pitchFamily="49" charset="0"/>
                <a:ea typeface="Roboto Mono" pitchFamily="49" charset="0"/>
              </a:rPr>
              <a:t>::</a:t>
            </a:r>
            <a:r>
              <a:rPr lang="en-US" sz="4400" b="0">
                <a:solidFill>
                  <a:srgbClr val="0070C1"/>
                </a:solidFill>
                <a:effectLst/>
                <a:latin typeface="Roboto Mono" pitchFamily="49" charset="0"/>
                <a:ea typeface="Roboto Mono" pitchFamily="49" charset="0"/>
              </a:rPr>
              <a:t>device</a:t>
            </a:r>
            <a:r>
              <a:rPr lang="en-US" sz="4400" b="0">
                <a:solidFill>
                  <a:srgbClr val="3B3B3B"/>
                </a:solidFill>
                <a:effectLst/>
                <a:latin typeface="Roboto Mono" pitchFamily="49" charset="0"/>
                <a:ea typeface="Roboto Mono" pitchFamily="49" charset="0"/>
              </a:rPr>
              <a:t>, </a:t>
            </a:r>
          </a:p>
          <a:p>
            <a:pPr marL="0" marR="0">
              <a:lnSpc>
                <a:spcPct val="200000"/>
              </a:lnSpc>
              <a:spcAft>
                <a:spcPts val="800"/>
              </a:spcAft>
            </a:pPr>
            <a:r>
              <a:rPr lang="en-US" sz="4400" kern="0">
                <a:solidFill>
                  <a:srgbClr val="3B3B3B"/>
                </a:solidFill>
                <a:latin typeface="Roboto Mono" pitchFamily="2" charset="0"/>
                <a:ea typeface="Roboto Mono" pitchFamily="2" charset="0"/>
                <a:cs typeface="Menlo" panose="020B0609030804020204" pitchFamily="49" charset="0"/>
              </a:rPr>
              <a:t>                  </a:t>
            </a:r>
            <a:r>
              <a:rPr lang="en-US" sz="4400" kern="0" err="1">
                <a:solidFill>
                  <a:schemeClr val="accent5"/>
                </a:solidFill>
                <a:effectLst/>
                <a:latin typeface="Roboto Mono" pitchFamily="2" charset="0"/>
                <a:ea typeface="Roboto Mono" pitchFamily="2" charset="0"/>
                <a:cs typeface="Menlo" panose="020B0609030804020204" pitchFamily="49" charset="0"/>
              </a:rPr>
              <a:t>temp.begin</a:t>
            </a:r>
            <a:r>
              <a:rPr lang="en-US" sz="4400" kern="0">
                <a:solidFill>
                  <a:schemeClr val="accent5"/>
                </a:solidFill>
                <a:effectLst/>
                <a:latin typeface="Roboto Mono" pitchFamily="2" charset="0"/>
                <a:ea typeface="Roboto Mono" pitchFamily="2" charset="0"/>
                <a:cs typeface="Menlo" panose="020B0609030804020204" pitchFamily="49" charset="0"/>
              </a:rPr>
              <a:t>(), </a:t>
            </a:r>
            <a:r>
              <a:rPr lang="en-US" sz="4400" kern="0" err="1">
                <a:solidFill>
                  <a:schemeClr val="accent5"/>
                </a:solidFill>
                <a:effectLst/>
                <a:latin typeface="Roboto Mono" pitchFamily="2" charset="0"/>
                <a:ea typeface="Roboto Mono" pitchFamily="2" charset="0"/>
                <a:cs typeface="Menlo" panose="020B0609030804020204" pitchFamily="49" charset="0"/>
              </a:rPr>
              <a:t>temp.end</a:t>
            </a:r>
            <a:r>
              <a:rPr lang="en-US" sz="4400" kern="0">
                <a:solidFill>
                  <a:schemeClr val="accent5"/>
                </a:solidFill>
                <a:effectLst/>
                <a:latin typeface="Roboto Mono" pitchFamily="2" charset="0"/>
                <a:ea typeface="Roboto Mono" pitchFamily="2" charset="0"/>
                <a:cs typeface="Menlo" panose="020B0609030804020204" pitchFamily="49" charset="0"/>
              </a:rPr>
              <a:t>(), </a:t>
            </a:r>
          </a:p>
          <a:p>
            <a:pPr marL="0" marR="0">
              <a:lnSpc>
                <a:spcPct val="200000"/>
              </a:lnSpc>
              <a:spcAft>
                <a:spcPts val="800"/>
              </a:spcAft>
            </a:pPr>
            <a:r>
              <a:rPr lang="en-US" sz="4400" kern="0">
                <a:solidFill>
                  <a:schemeClr val="accent5"/>
                </a:solidFill>
                <a:latin typeface="Roboto Mono" pitchFamily="2" charset="0"/>
                <a:ea typeface="Roboto Mono" pitchFamily="2" charset="0"/>
                <a:cs typeface="Menlo" panose="020B0609030804020204" pitchFamily="49" charset="0"/>
              </a:rPr>
              <a:t>                  </a:t>
            </a:r>
            <a:r>
              <a:rPr lang="en-US" sz="4400" kern="0" err="1">
                <a:solidFill>
                  <a:schemeClr val="accent5"/>
                </a:solidFill>
                <a:effectLst/>
                <a:latin typeface="Roboto Mono" pitchFamily="2" charset="0"/>
                <a:ea typeface="Roboto Mono" pitchFamily="2" charset="0"/>
                <a:cs typeface="Menlo" panose="020B0609030804020204" pitchFamily="49" charset="0"/>
              </a:rPr>
              <a:t>temp.begin</a:t>
            </a:r>
            <a:r>
              <a:rPr lang="en-US" sz="4400" kern="0">
                <a:solidFill>
                  <a:schemeClr val="accent5"/>
                </a:solidFill>
                <a:effectLst/>
                <a:latin typeface="Roboto Mono" pitchFamily="2" charset="0"/>
                <a:ea typeface="Roboto Mono" pitchFamily="2" charset="0"/>
                <a:cs typeface="Menlo" panose="020B0609030804020204" pitchFamily="49" charset="0"/>
              </a:rPr>
              <a:t>(), op);</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p:txBody>
      </p:sp>
      <p:cxnSp>
        <p:nvCxnSpPr>
          <p:cNvPr id="8" name="Straight Connector 7">
            <a:extLst>
              <a:ext uri="{FF2B5EF4-FFF2-40B4-BE49-F238E27FC236}">
                <a16:creationId xmlns:a16="http://schemas.microsoft.com/office/drawing/2014/main" id="{71C00A1D-8EE4-29E8-D851-26E639DA969E}"/>
              </a:ext>
            </a:extLst>
          </p:cNvPr>
          <p:cNvCxnSpPr>
            <a:cxnSpLocks/>
          </p:cNvCxnSpPr>
          <p:nvPr/>
        </p:nvCxnSpPr>
        <p:spPr>
          <a:xfrm>
            <a:off x="25440084" y="7416280"/>
            <a:ext cx="4662033" cy="0"/>
          </a:xfrm>
          <a:prstGeom prst="line">
            <a:avLst/>
          </a:prstGeom>
          <a:ln w="152400" cmpd="dbl">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4EFE499-0B98-71B0-4246-40C9A72AC0F4}"/>
              </a:ext>
            </a:extLst>
          </p:cNvPr>
          <p:cNvSpPr txBox="1"/>
          <p:nvPr/>
        </p:nvSpPr>
        <p:spPr>
          <a:xfrm>
            <a:off x="2514600" y="3971602"/>
            <a:ext cx="13913979" cy="1107996"/>
          </a:xfrm>
          <a:prstGeom prst="rect">
            <a:avLst/>
          </a:prstGeom>
          <a:noFill/>
        </p:spPr>
        <p:txBody>
          <a:bodyPr wrap="square" rtlCol="0">
            <a:spAutoFit/>
          </a:bodyPr>
          <a:lstStyle/>
          <a:p>
            <a:pPr algn="ctr"/>
            <a:r>
              <a:rPr lang="en-US" sz="6600" b="1">
                <a:solidFill>
                  <a:schemeClr val="accent6"/>
                </a:solidFill>
                <a:latin typeface="NVIDIA Sans" panose="020B0503020203020204" pitchFamily="34" charset="0"/>
                <a:cs typeface="NVIDIA Sans" panose="020B0503020203020204" pitchFamily="34" charset="0"/>
              </a:rPr>
              <a:t>C++</a:t>
            </a:r>
          </a:p>
        </p:txBody>
      </p:sp>
      <p:sp>
        <p:nvSpPr>
          <p:cNvPr id="14" name="TextBox 13">
            <a:extLst>
              <a:ext uri="{FF2B5EF4-FFF2-40B4-BE49-F238E27FC236}">
                <a16:creationId xmlns:a16="http://schemas.microsoft.com/office/drawing/2014/main" id="{B649E9BA-329F-B7DE-1FD9-387FA97B1C70}"/>
              </a:ext>
            </a:extLst>
          </p:cNvPr>
          <p:cNvSpPr txBox="1"/>
          <p:nvPr/>
        </p:nvSpPr>
        <p:spPr>
          <a:xfrm>
            <a:off x="19285859" y="3971602"/>
            <a:ext cx="14665724" cy="1107996"/>
          </a:xfrm>
          <a:prstGeom prst="rect">
            <a:avLst/>
          </a:prstGeom>
          <a:noFill/>
        </p:spPr>
        <p:txBody>
          <a:bodyPr wrap="square" rtlCol="0">
            <a:spAutoFit/>
          </a:bodyPr>
          <a:lstStyle/>
          <a:p>
            <a:pPr algn="ctr"/>
            <a:r>
              <a:rPr lang="en-US" sz="6600" b="1">
                <a:solidFill>
                  <a:schemeClr val="tx2"/>
                </a:solidFill>
                <a:latin typeface="NVIDIA Sans" panose="020B0503020203020204" pitchFamily="34" charset="0"/>
                <a:cs typeface="NVIDIA Sans" panose="020B0503020203020204" pitchFamily="34" charset="0"/>
              </a:rPr>
              <a:t>CUDA C++</a:t>
            </a:r>
          </a:p>
        </p:txBody>
      </p:sp>
    </p:spTree>
    <p:extLst>
      <p:ext uri="{BB962C8B-B14F-4D97-AF65-F5344CB8AC3E}">
        <p14:creationId xmlns:p14="http://schemas.microsoft.com/office/powerpoint/2010/main" val="354666505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645098-9E7A-6304-CA3E-B9F24C0FAF46}"/>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D4A72BBB-CC10-84BC-5ACF-1CED8E21C0FC}"/>
              </a:ext>
            </a:extLst>
          </p:cNvPr>
          <p:cNvSpPr txBox="1"/>
          <p:nvPr/>
        </p:nvSpPr>
        <p:spPr>
          <a:xfrm>
            <a:off x="1930940" y="8377117"/>
            <a:ext cx="17981484" cy="5909310"/>
          </a:xfrm>
          <a:prstGeom prst="rect">
            <a:avLst/>
          </a:prstGeom>
          <a:noFill/>
        </p:spPr>
        <p:txBody>
          <a:bodyPr wrap="square" rtlCol="0">
            <a:spAutoFit/>
          </a:bodyPr>
          <a:lstStyle/>
          <a:p>
            <a:pPr marL="685800" indent="-6858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execution space </a:t>
            </a:r>
            <a:r>
              <a:rPr lang="en-US" sz="5400" b="1">
                <a:solidFill>
                  <a:schemeClr val="bg1"/>
                </a:solidFill>
                <a:latin typeface="NVIDIA Sans" panose="020B0503020203020204" pitchFamily="34" charset="0"/>
                <a:cs typeface="NVIDIA Sans" panose="020B0503020203020204" pitchFamily="34" charset="0"/>
              </a:rPr>
              <a:t>specifier</a:t>
            </a:r>
            <a:r>
              <a:rPr lang="en-US" sz="5400">
                <a:solidFill>
                  <a:schemeClr val="bg1"/>
                </a:solidFill>
                <a:latin typeface="NVIDIA Sans" panose="020B0503020203020204" pitchFamily="34" charset="0"/>
                <a:cs typeface="NVIDIA Sans" panose="020B0503020203020204" pitchFamily="34" charset="0"/>
              </a:rPr>
              <a:t> (</a:t>
            </a:r>
            <a:r>
              <a:rPr lang="en-US" sz="5400" kern="0">
                <a:solidFill>
                  <a:srgbClr val="0000FF"/>
                </a:solidFill>
                <a:effectLst/>
                <a:latin typeface="Roboto Mono" pitchFamily="49" charset="0"/>
                <a:ea typeface="Roboto Mono" pitchFamily="49" charset="0"/>
                <a:cs typeface="Times New Roman" panose="02020603050405020304" pitchFamily="18" charset="0"/>
              </a:rPr>
              <a:t>__host__</a:t>
            </a:r>
            <a:r>
              <a:rPr lang="en-US" sz="5400" kern="0">
                <a:solidFill>
                  <a:schemeClr val="bg1"/>
                </a:solidFill>
                <a:effectLst/>
                <a:latin typeface="NVIDIA Sans" panose="020B0503020203020204" pitchFamily="34" charset="0"/>
                <a:ea typeface="Roboto Mono" pitchFamily="49" charset="0"/>
                <a:cs typeface="NVIDIA Sans" panose="020B0503020203020204" pitchFamily="34" charset="0"/>
              </a:rPr>
              <a:t>,</a:t>
            </a:r>
            <a:r>
              <a:rPr lang="en-US" sz="5400">
                <a:solidFill>
                  <a:schemeClr val="bg1"/>
                </a:solidFill>
                <a:latin typeface="NVIDIA Sans" panose="020B0503020203020204" pitchFamily="34" charset="0"/>
                <a:cs typeface="NVIDIA Sans" panose="020B0503020203020204" pitchFamily="34" charset="0"/>
              </a:rPr>
              <a:t> </a:t>
            </a:r>
            <a:r>
              <a:rPr lang="en-US" sz="5400" kern="0">
                <a:solidFill>
                  <a:srgbClr val="0000FF"/>
                </a:solidFill>
                <a:effectLst/>
                <a:latin typeface="Roboto Mono" pitchFamily="49" charset="0"/>
                <a:ea typeface="Roboto Mono" pitchFamily="49" charset="0"/>
                <a:cs typeface="Times New Roman" panose="02020603050405020304" pitchFamily="18" charset="0"/>
              </a:rPr>
              <a:t>__device__</a:t>
            </a:r>
            <a:r>
              <a:rPr lang="en-US" sz="5400">
                <a:solidFill>
                  <a:schemeClr val="bg1"/>
                </a:solidFill>
                <a:latin typeface="NVIDIA Sans" panose="020B0503020203020204" pitchFamily="34" charset="0"/>
                <a:cs typeface="NVIDIA Sans" panose="020B0503020203020204" pitchFamily="34" charset="0"/>
              </a:rPr>
              <a:t>):</a:t>
            </a:r>
          </a:p>
          <a:p>
            <a:pPr marL="1143000" lvl="1" indent="-685800">
              <a:buClr>
                <a:schemeClr val="tx2"/>
              </a:buClr>
              <a:buFont typeface="Arial" panose="020B0604020202020204" pitchFamily="34" charset="0"/>
              <a:buChar char="•"/>
            </a:pPr>
            <a:endParaRPr lang="en-US" sz="5400">
              <a:solidFill>
                <a:schemeClr val="bg1"/>
              </a:solidFill>
              <a:latin typeface="NVIDIA Sans" panose="020B0503020203020204" pitchFamily="34" charset="0"/>
              <a:cs typeface="NVIDIA Sans" panose="020B0503020203020204" pitchFamily="34" charset="0"/>
            </a:endParaRPr>
          </a:p>
          <a:p>
            <a:pPr marL="1143000" lvl="1" indent="-6858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works at compile time</a:t>
            </a:r>
          </a:p>
          <a:p>
            <a:pPr marL="1143000" lvl="1" indent="-685800">
              <a:buClr>
                <a:schemeClr val="tx2"/>
              </a:buClr>
              <a:buFont typeface="Arial" panose="020B0604020202020204" pitchFamily="34" charset="0"/>
              <a:buChar char="•"/>
            </a:pPr>
            <a:endParaRPr lang="en-US" sz="5400">
              <a:solidFill>
                <a:schemeClr val="bg1"/>
              </a:solidFill>
              <a:latin typeface="NVIDIA Sans" panose="020B0503020203020204" pitchFamily="34" charset="0"/>
              <a:cs typeface="NVIDIA Sans" panose="020B0503020203020204" pitchFamily="34" charset="0"/>
            </a:endParaRPr>
          </a:p>
          <a:p>
            <a:pPr marL="1143000" lvl="1" indent="-6858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indicates where code </a:t>
            </a:r>
            <a:r>
              <a:rPr lang="en-US" sz="5400" b="1">
                <a:solidFill>
                  <a:schemeClr val="bg1"/>
                </a:solidFill>
                <a:latin typeface="NVIDIA Sans" panose="020B0503020203020204" pitchFamily="34" charset="0"/>
                <a:cs typeface="NVIDIA Sans" panose="020B0503020203020204" pitchFamily="34" charset="0"/>
              </a:rPr>
              <a:t>can</a:t>
            </a:r>
            <a:r>
              <a:rPr lang="en-US" sz="5400">
                <a:solidFill>
                  <a:schemeClr val="bg1"/>
                </a:solidFill>
                <a:latin typeface="NVIDIA Sans" panose="020B0503020203020204" pitchFamily="34" charset="0"/>
                <a:cs typeface="NVIDIA Sans" panose="020B0503020203020204" pitchFamily="34" charset="0"/>
              </a:rPr>
              <a:t> </a:t>
            </a:r>
            <a:r>
              <a:rPr lang="en-US" sz="5400" b="1">
                <a:solidFill>
                  <a:schemeClr val="bg1"/>
                </a:solidFill>
                <a:latin typeface="NVIDIA Sans" panose="020B0503020203020204" pitchFamily="34" charset="0"/>
                <a:cs typeface="NVIDIA Sans" panose="020B0503020203020204" pitchFamily="34" charset="0"/>
              </a:rPr>
              <a:t>run</a:t>
            </a:r>
            <a:endParaRPr lang="en-US" sz="5400">
              <a:solidFill>
                <a:schemeClr val="bg1"/>
              </a:solidFill>
              <a:latin typeface="NVIDIA Sans" panose="020B0503020203020204" pitchFamily="34" charset="0"/>
              <a:cs typeface="NVIDIA Sans" panose="020B0503020203020204" pitchFamily="34" charset="0"/>
            </a:endParaRPr>
          </a:p>
          <a:p>
            <a:pPr marL="1143000" lvl="1" indent="-685800">
              <a:buClr>
                <a:schemeClr val="tx2"/>
              </a:buClr>
              <a:buFont typeface="Arial" panose="020B0604020202020204" pitchFamily="34" charset="0"/>
              <a:buChar char="•"/>
            </a:pPr>
            <a:endParaRPr lang="en-US" sz="5400">
              <a:solidFill>
                <a:schemeClr val="bg1"/>
              </a:solidFill>
              <a:latin typeface="NVIDIA Sans" panose="020B0503020203020204" pitchFamily="34" charset="0"/>
              <a:cs typeface="NVIDIA Sans" panose="020B0503020203020204" pitchFamily="34" charset="0"/>
            </a:endParaRPr>
          </a:p>
          <a:p>
            <a:pPr marL="1143000" lvl="1" indent="-6858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doesn’t automatically run code there</a:t>
            </a:r>
          </a:p>
        </p:txBody>
      </p:sp>
      <p:pic>
        <p:nvPicPr>
          <p:cNvPr id="6" name="Picture 5" descr="A diagram of a computer&#10;&#10;AI-generated content may be incorrect.">
            <a:extLst>
              <a:ext uri="{FF2B5EF4-FFF2-40B4-BE49-F238E27FC236}">
                <a16:creationId xmlns:a16="http://schemas.microsoft.com/office/drawing/2014/main" id="{23F86D85-5020-6B2C-6A37-2DC3E85F14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62648" y="6691647"/>
            <a:ext cx="14082412" cy="9280251"/>
          </a:xfrm>
          <a:prstGeom prst="rect">
            <a:avLst/>
          </a:prstGeom>
        </p:spPr>
      </p:pic>
      <p:sp>
        <p:nvSpPr>
          <p:cNvPr id="12" name="Title 3">
            <a:extLst>
              <a:ext uri="{FF2B5EF4-FFF2-40B4-BE49-F238E27FC236}">
                <a16:creationId xmlns:a16="http://schemas.microsoft.com/office/drawing/2014/main" id="{63ACAFFA-3EC4-F4F1-5064-C434C9ABC462}"/>
              </a:ext>
            </a:extLst>
          </p:cNvPr>
          <p:cNvSpPr>
            <a:spLocks noGrp="1"/>
          </p:cNvSpPr>
          <p:nvPr>
            <p:ph type="title"/>
          </p:nvPr>
        </p:nvSpPr>
        <p:spPr>
          <a:xfrm>
            <a:off x="2514600" y="0"/>
            <a:ext cx="30861000" cy="2514601"/>
          </a:xfrm>
        </p:spPr>
        <p:txBody>
          <a:bodyPr/>
          <a:lstStyle/>
          <a:p>
            <a:r>
              <a:rPr lang="en-US"/>
              <a:t>Execution Policy vs Specifier</a:t>
            </a:r>
          </a:p>
        </p:txBody>
      </p:sp>
    </p:spTree>
    <p:extLst>
      <p:ext uri="{BB962C8B-B14F-4D97-AF65-F5344CB8AC3E}">
        <p14:creationId xmlns:p14="http://schemas.microsoft.com/office/powerpoint/2010/main" val="135358887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6FE4CE-6C14-FDDF-4149-CAFFDA23585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9BF03039-A071-53C3-F9E1-540CF44DB90B}"/>
              </a:ext>
            </a:extLst>
          </p:cNvPr>
          <p:cNvSpPr txBox="1"/>
          <p:nvPr/>
        </p:nvSpPr>
        <p:spPr>
          <a:xfrm>
            <a:off x="8280257" y="3244655"/>
            <a:ext cx="18307366" cy="6740307"/>
          </a:xfrm>
          <a:prstGeom prst="rect">
            <a:avLst/>
          </a:prstGeom>
          <a:noFill/>
        </p:spPr>
        <p:txBody>
          <a:bodyPr wrap="square" rtlCol="0">
            <a:spAutoFit/>
          </a:bodyPr>
          <a:lstStyle/>
          <a:p>
            <a:pPr marL="685800" indent="-685800">
              <a:buClr>
                <a:schemeClr val="tx2"/>
              </a:buClr>
              <a:buFont typeface="Arial" panose="020B0604020202020204" pitchFamily="34" charset="0"/>
              <a:buChar char="•"/>
            </a:pPr>
            <a:endParaRPr lang="en-US" sz="54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execution policy (</a:t>
            </a:r>
            <a:r>
              <a:rPr lang="en-US" sz="5400" kern="0">
                <a:solidFill>
                  <a:srgbClr val="267F99"/>
                </a:solidFill>
                <a:effectLst/>
                <a:latin typeface="Roboto Mono" pitchFamily="49" charset="0"/>
                <a:ea typeface="Roboto Mono" pitchFamily="49" charset="0"/>
                <a:cs typeface="Times New Roman" panose="02020603050405020304" pitchFamily="18" charset="0"/>
              </a:rPr>
              <a:t>thrust</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0070C1"/>
                </a:solidFill>
                <a:effectLst/>
                <a:latin typeface="Roboto Mono" pitchFamily="49" charset="0"/>
                <a:ea typeface="Roboto Mono" pitchFamily="49" charset="0"/>
                <a:cs typeface="Times New Roman" panose="02020603050405020304" pitchFamily="18" charset="0"/>
              </a:rPr>
              <a:t>host</a:t>
            </a:r>
            <a:r>
              <a:rPr lang="en-US" sz="5400" kern="0">
                <a:solidFill>
                  <a:schemeClr val="bg1"/>
                </a:solidFill>
                <a:effectLst/>
                <a:latin typeface="NVIDIA Sans" panose="020B0503020203020204" pitchFamily="34" charset="0"/>
                <a:ea typeface="Roboto Mono" pitchFamily="49" charset="0"/>
                <a:cs typeface="NVIDIA Sans" panose="020B0503020203020204" pitchFamily="34" charset="0"/>
              </a:rPr>
              <a:t>,</a:t>
            </a:r>
            <a:r>
              <a:rPr lang="en-US" sz="5400" kern="0">
                <a:solidFill>
                  <a:srgbClr val="0070C1"/>
                </a:solidFill>
                <a:latin typeface="Roboto Mono" pitchFamily="49" charset="0"/>
                <a:ea typeface="Roboto Mono" pitchFamily="49" charset="0"/>
                <a:cs typeface="Times New Roman" panose="02020603050405020304" pitchFamily="18" charset="0"/>
              </a:rPr>
              <a:t> </a:t>
            </a:r>
            <a:r>
              <a:rPr lang="en-US" sz="5400" kern="0">
                <a:solidFill>
                  <a:srgbClr val="267F99"/>
                </a:solidFill>
                <a:effectLst/>
                <a:latin typeface="Roboto Mono" pitchFamily="49" charset="0"/>
                <a:ea typeface="Roboto Mono" pitchFamily="49" charset="0"/>
                <a:cs typeface="Times New Roman" panose="02020603050405020304" pitchFamily="18" charset="0"/>
              </a:rPr>
              <a:t>thrust</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0070C1"/>
                </a:solidFill>
                <a:effectLst/>
                <a:latin typeface="Roboto Mono" pitchFamily="49" charset="0"/>
                <a:ea typeface="Roboto Mono" pitchFamily="49" charset="0"/>
                <a:cs typeface="Times New Roman" panose="02020603050405020304" pitchFamily="18" charset="0"/>
              </a:rPr>
              <a:t>device</a:t>
            </a:r>
            <a:r>
              <a:rPr lang="en-US" sz="5400">
                <a:solidFill>
                  <a:schemeClr val="bg1"/>
                </a:solidFill>
                <a:latin typeface="NVIDIA Sans" panose="020B0503020203020204" pitchFamily="34" charset="0"/>
                <a:cs typeface="NVIDIA Sans" panose="020B0503020203020204" pitchFamily="34" charset="0"/>
              </a:rPr>
              <a:t>):</a:t>
            </a:r>
          </a:p>
          <a:p>
            <a:pPr marL="685800" indent="-685800">
              <a:buClr>
                <a:schemeClr val="tx2"/>
              </a:buClr>
              <a:buFont typeface="Arial" panose="020B0604020202020204" pitchFamily="34" charset="0"/>
              <a:buChar char="•"/>
            </a:pPr>
            <a:endParaRPr lang="en-US" sz="5400" kern="0">
              <a:solidFill>
                <a:srgbClr val="0070C1"/>
              </a:solidFill>
              <a:latin typeface="Roboto Mono" pitchFamily="49" charset="0"/>
              <a:ea typeface="Roboto Mono" pitchFamily="49" charset="0"/>
              <a:cs typeface="Times New Roman" panose="02020603050405020304" pitchFamily="18" charset="0"/>
            </a:endParaRPr>
          </a:p>
          <a:p>
            <a:pPr marL="1143000" lvl="1" indent="-6858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works at runtime</a:t>
            </a:r>
            <a:endParaRPr lang="en-US" sz="5400" kern="0">
              <a:solidFill>
                <a:srgbClr val="0070C1"/>
              </a:solidFill>
              <a:latin typeface="Roboto Mono" pitchFamily="49" charset="0"/>
              <a:ea typeface="Roboto Mono" pitchFamily="49" charset="0"/>
              <a:cs typeface="Times New Roman" panose="02020603050405020304" pitchFamily="18" charset="0"/>
            </a:endParaRPr>
          </a:p>
          <a:p>
            <a:pPr marL="1143000" lvl="1" indent="-685800">
              <a:buClr>
                <a:schemeClr val="tx2"/>
              </a:buClr>
              <a:buFont typeface="Arial" panose="020B0604020202020204" pitchFamily="34" charset="0"/>
              <a:buChar char="•"/>
            </a:pPr>
            <a:endParaRPr lang="en-US" sz="5400">
              <a:solidFill>
                <a:schemeClr val="bg1"/>
              </a:solidFill>
              <a:latin typeface="NVIDIA Sans" panose="020B0503020203020204" pitchFamily="34" charset="0"/>
              <a:cs typeface="NVIDIA Sans" panose="020B0503020203020204" pitchFamily="34" charset="0"/>
            </a:endParaRPr>
          </a:p>
          <a:p>
            <a:pPr marL="1143000" lvl="1" indent="-6858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indicates where code </a:t>
            </a:r>
            <a:r>
              <a:rPr lang="en-US" sz="5400" b="1">
                <a:solidFill>
                  <a:schemeClr val="bg1"/>
                </a:solidFill>
                <a:latin typeface="NVIDIA Sans" panose="020B0503020203020204" pitchFamily="34" charset="0"/>
                <a:cs typeface="NVIDIA Sans" panose="020B0503020203020204" pitchFamily="34" charset="0"/>
              </a:rPr>
              <a:t>will run</a:t>
            </a:r>
          </a:p>
          <a:p>
            <a:pPr marL="1143000" lvl="1" indent="-685800">
              <a:buClr>
                <a:schemeClr val="tx2"/>
              </a:buClr>
              <a:buFont typeface="Arial" panose="020B0604020202020204" pitchFamily="34" charset="0"/>
              <a:buChar char="•"/>
            </a:pPr>
            <a:endParaRPr lang="en-US" sz="5400" b="1">
              <a:solidFill>
                <a:schemeClr val="bg1"/>
              </a:solidFill>
              <a:latin typeface="NVIDIA Sans" panose="020B0503020203020204" pitchFamily="34" charset="0"/>
              <a:cs typeface="NVIDIA Sans" panose="020B0503020203020204" pitchFamily="34" charset="0"/>
            </a:endParaRPr>
          </a:p>
          <a:p>
            <a:pPr marL="1143000" lvl="1" indent="-6858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doesn’t automatically compile code for that location.</a:t>
            </a:r>
          </a:p>
        </p:txBody>
      </p:sp>
      <p:pic>
        <p:nvPicPr>
          <p:cNvPr id="3" name="Picture 2" descr="A diagram of a computer process&#10;&#10;AI-generated content may be incorrect.">
            <a:extLst>
              <a:ext uri="{FF2B5EF4-FFF2-40B4-BE49-F238E27FC236}">
                <a16:creationId xmlns:a16="http://schemas.microsoft.com/office/drawing/2014/main" id="{EFD6B4B8-7565-5307-9D64-7D96EA476597}"/>
              </a:ext>
            </a:extLst>
          </p:cNvPr>
          <p:cNvPicPr>
            <a:picLocks noChangeAspect="1"/>
          </p:cNvPicPr>
          <p:nvPr/>
        </p:nvPicPr>
        <p:blipFill>
          <a:blip r:embed="rId3">
            <a:extLst>
              <a:ext uri="{28A0092B-C50C-407E-A947-70E740481C1C}">
                <a14:useLocalDpi xmlns:a14="http://schemas.microsoft.com/office/drawing/2010/main" val="0"/>
              </a:ext>
            </a:extLst>
          </a:blip>
          <a:srcRect l="20487"/>
          <a:stretch/>
        </p:blipFill>
        <p:spPr>
          <a:xfrm>
            <a:off x="6746590" y="11250274"/>
            <a:ext cx="23082820" cy="8090127"/>
          </a:xfrm>
          <a:prstGeom prst="rect">
            <a:avLst/>
          </a:prstGeom>
        </p:spPr>
      </p:pic>
      <p:sp>
        <p:nvSpPr>
          <p:cNvPr id="8" name="Title 3">
            <a:extLst>
              <a:ext uri="{FF2B5EF4-FFF2-40B4-BE49-F238E27FC236}">
                <a16:creationId xmlns:a16="http://schemas.microsoft.com/office/drawing/2014/main" id="{BB3FDE5A-A80E-1967-0CBC-75CD83D2B023}"/>
              </a:ext>
            </a:extLst>
          </p:cNvPr>
          <p:cNvSpPr>
            <a:spLocks noGrp="1"/>
          </p:cNvSpPr>
          <p:nvPr>
            <p:ph type="title"/>
          </p:nvPr>
        </p:nvSpPr>
        <p:spPr>
          <a:xfrm>
            <a:off x="2514600" y="0"/>
            <a:ext cx="30861000" cy="2514601"/>
          </a:xfrm>
        </p:spPr>
        <p:txBody>
          <a:bodyPr/>
          <a:lstStyle/>
          <a:p>
            <a:r>
              <a:rPr lang="en-US"/>
              <a:t>Execution Policy vs Specifier</a:t>
            </a:r>
          </a:p>
        </p:txBody>
      </p:sp>
    </p:spTree>
    <p:extLst>
      <p:ext uri="{BB962C8B-B14F-4D97-AF65-F5344CB8AC3E}">
        <p14:creationId xmlns:p14="http://schemas.microsoft.com/office/powerpoint/2010/main" val="146714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3F5552-5741-F61A-4DC0-ADDC01574D2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FCAA12B-3212-0F9A-4521-68E0E4989CA1}"/>
              </a:ext>
            </a:extLst>
          </p:cNvPr>
          <p:cNvSpPr>
            <a:spLocks noGrp="1"/>
          </p:cNvSpPr>
          <p:nvPr>
            <p:ph type="title"/>
          </p:nvPr>
        </p:nvSpPr>
        <p:spPr>
          <a:xfrm>
            <a:off x="2423160" y="156782"/>
            <a:ext cx="15189200" cy="1408176"/>
          </a:xfrm>
        </p:spPr>
        <p:txBody>
          <a:bodyPr/>
          <a:lstStyle/>
          <a:p>
            <a:r>
              <a:rPr lang="en-US"/>
              <a:t>Execution Policy vs Specifier</a:t>
            </a:r>
          </a:p>
        </p:txBody>
      </p:sp>
      <p:pic>
        <p:nvPicPr>
          <p:cNvPr id="11" name="Picture 10" descr="A computer screen shot of a computer flowchart&#10;&#10;Description automatically generated">
            <a:extLst>
              <a:ext uri="{FF2B5EF4-FFF2-40B4-BE49-F238E27FC236}">
                <a16:creationId xmlns:a16="http://schemas.microsoft.com/office/drawing/2014/main" id="{8DBFB171-0F9C-BF62-2B8C-84ABD0D47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7255" y="1564958"/>
            <a:ext cx="31121915" cy="18457902"/>
          </a:xfrm>
          <a:prstGeom prst="rect">
            <a:avLst/>
          </a:prstGeom>
        </p:spPr>
      </p:pic>
      <p:sp>
        <p:nvSpPr>
          <p:cNvPr id="7" name="TextBox 6">
            <a:extLst>
              <a:ext uri="{FF2B5EF4-FFF2-40B4-BE49-F238E27FC236}">
                <a16:creationId xmlns:a16="http://schemas.microsoft.com/office/drawing/2014/main" id="{DD1419AC-6673-C2ED-198C-466D6D3DBDFD}"/>
              </a:ext>
            </a:extLst>
          </p:cNvPr>
          <p:cNvSpPr txBox="1"/>
          <p:nvPr/>
        </p:nvSpPr>
        <p:spPr>
          <a:xfrm>
            <a:off x="1256830" y="2152046"/>
            <a:ext cx="18307366" cy="5909310"/>
          </a:xfrm>
          <a:prstGeom prst="rect">
            <a:avLst/>
          </a:prstGeom>
          <a:noFill/>
        </p:spPr>
        <p:txBody>
          <a:bodyPr wrap="square" rtlCol="0">
            <a:spAutoFit/>
          </a:bodyPr>
          <a:lstStyle/>
          <a:p>
            <a:pPr marL="685800" indent="-6858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execution space </a:t>
            </a:r>
            <a:r>
              <a:rPr lang="en-US" sz="5400" b="1">
                <a:solidFill>
                  <a:schemeClr val="bg1"/>
                </a:solidFill>
                <a:latin typeface="NVIDIA Sans" panose="020B0503020203020204" pitchFamily="34" charset="0"/>
                <a:cs typeface="NVIDIA Sans" panose="020B0503020203020204" pitchFamily="34" charset="0"/>
              </a:rPr>
              <a:t>specifier</a:t>
            </a:r>
            <a:r>
              <a:rPr lang="en-US" sz="5400">
                <a:solidFill>
                  <a:schemeClr val="bg1"/>
                </a:solidFill>
                <a:latin typeface="NVIDIA Sans" panose="020B0503020203020204" pitchFamily="34" charset="0"/>
                <a:cs typeface="NVIDIA Sans" panose="020B0503020203020204" pitchFamily="34" charset="0"/>
              </a:rPr>
              <a:t> (</a:t>
            </a:r>
            <a:r>
              <a:rPr lang="en-US" sz="5400" kern="0">
                <a:solidFill>
                  <a:srgbClr val="0000FF"/>
                </a:solidFill>
                <a:effectLst/>
                <a:latin typeface="Roboto Mono" pitchFamily="49" charset="0"/>
                <a:ea typeface="Roboto Mono" pitchFamily="49" charset="0"/>
                <a:cs typeface="Times New Roman" panose="02020603050405020304" pitchFamily="18" charset="0"/>
              </a:rPr>
              <a:t>__host__</a:t>
            </a:r>
            <a:r>
              <a:rPr lang="en-US" sz="5400" kern="0">
                <a:solidFill>
                  <a:schemeClr val="bg1"/>
                </a:solidFill>
                <a:effectLst/>
                <a:latin typeface="NVIDIA Sans" panose="020B0503020203020204" pitchFamily="34" charset="0"/>
                <a:ea typeface="Roboto Mono" pitchFamily="49" charset="0"/>
                <a:cs typeface="NVIDIA Sans" panose="020B0503020203020204" pitchFamily="34" charset="0"/>
              </a:rPr>
              <a:t>,</a:t>
            </a:r>
            <a:r>
              <a:rPr lang="en-US" sz="5400">
                <a:solidFill>
                  <a:schemeClr val="bg1"/>
                </a:solidFill>
                <a:latin typeface="NVIDIA Sans" panose="020B0503020203020204" pitchFamily="34" charset="0"/>
                <a:cs typeface="NVIDIA Sans" panose="020B0503020203020204" pitchFamily="34" charset="0"/>
              </a:rPr>
              <a:t> </a:t>
            </a:r>
            <a:r>
              <a:rPr lang="en-US" sz="5400" kern="0">
                <a:solidFill>
                  <a:srgbClr val="0000FF"/>
                </a:solidFill>
                <a:effectLst/>
                <a:latin typeface="Roboto Mono" pitchFamily="49" charset="0"/>
                <a:ea typeface="Roboto Mono" pitchFamily="49" charset="0"/>
                <a:cs typeface="Times New Roman" panose="02020603050405020304" pitchFamily="18" charset="0"/>
              </a:rPr>
              <a:t>__device__</a:t>
            </a:r>
            <a:r>
              <a:rPr lang="en-US" sz="5400">
                <a:solidFill>
                  <a:schemeClr val="bg1"/>
                </a:solidFill>
                <a:latin typeface="NVIDIA Sans" panose="020B0503020203020204" pitchFamily="34" charset="0"/>
                <a:cs typeface="NVIDIA Sans" panose="020B0503020203020204" pitchFamily="34" charset="0"/>
              </a:rPr>
              <a:t>) indicates where code </a:t>
            </a:r>
            <a:r>
              <a:rPr lang="en-US" sz="5400" b="1">
                <a:solidFill>
                  <a:schemeClr val="bg1"/>
                </a:solidFill>
                <a:latin typeface="NVIDIA Sans" panose="020B0503020203020204" pitchFamily="34" charset="0"/>
                <a:cs typeface="NVIDIA Sans" panose="020B0503020203020204" pitchFamily="34" charset="0"/>
              </a:rPr>
              <a:t>can</a:t>
            </a:r>
            <a:r>
              <a:rPr lang="en-US" sz="5400">
                <a:solidFill>
                  <a:schemeClr val="bg1"/>
                </a:solidFill>
                <a:latin typeface="NVIDIA Sans" panose="020B0503020203020204" pitchFamily="34" charset="0"/>
                <a:cs typeface="NVIDIA Sans" panose="020B0503020203020204" pitchFamily="34" charset="0"/>
              </a:rPr>
              <a:t> </a:t>
            </a:r>
            <a:r>
              <a:rPr lang="en-US" sz="5400" b="1">
                <a:solidFill>
                  <a:schemeClr val="bg1"/>
                </a:solidFill>
                <a:latin typeface="NVIDIA Sans" panose="020B0503020203020204" pitchFamily="34" charset="0"/>
                <a:cs typeface="NVIDIA Sans" panose="020B0503020203020204" pitchFamily="34" charset="0"/>
              </a:rPr>
              <a:t>run</a:t>
            </a:r>
            <a:r>
              <a:rPr lang="en-US" sz="5400">
                <a:solidFill>
                  <a:schemeClr val="bg1"/>
                </a:solidFill>
                <a:latin typeface="NVIDIA Sans" panose="020B0503020203020204" pitchFamily="34" charset="0"/>
                <a:cs typeface="NVIDIA Sans" panose="020B0503020203020204" pitchFamily="34" charset="0"/>
              </a:rPr>
              <a:t>. It doesn’t automatically run code there.</a:t>
            </a:r>
          </a:p>
          <a:p>
            <a:pPr marL="685800" indent="-685800">
              <a:buClr>
                <a:schemeClr val="tx2"/>
              </a:buClr>
              <a:buFont typeface="Arial" panose="020B0604020202020204" pitchFamily="34" charset="0"/>
              <a:buChar char="•"/>
            </a:pPr>
            <a:endParaRPr lang="en-US" sz="54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execution policy (</a:t>
            </a:r>
            <a:r>
              <a:rPr lang="en-US" sz="5400" kern="0">
                <a:solidFill>
                  <a:srgbClr val="267F99"/>
                </a:solidFill>
                <a:effectLst/>
                <a:latin typeface="Roboto Mono" pitchFamily="49" charset="0"/>
                <a:ea typeface="Roboto Mono" pitchFamily="49" charset="0"/>
                <a:cs typeface="Times New Roman" panose="02020603050405020304" pitchFamily="18" charset="0"/>
              </a:rPr>
              <a:t>thrust</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0070C1"/>
                </a:solidFill>
                <a:effectLst/>
                <a:latin typeface="Roboto Mono" pitchFamily="49" charset="0"/>
                <a:ea typeface="Roboto Mono" pitchFamily="49" charset="0"/>
                <a:cs typeface="Times New Roman" panose="02020603050405020304" pitchFamily="18" charset="0"/>
              </a:rPr>
              <a:t>host</a:t>
            </a:r>
            <a:r>
              <a:rPr lang="en-US" sz="5400" kern="0">
                <a:solidFill>
                  <a:schemeClr val="bg1"/>
                </a:solidFill>
                <a:effectLst/>
                <a:latin typeface="NVIDIA Sans" panose="020B0503020203020204" pitchFamily="34" charset="0"/>
                <a:ea typeface="Roboto Mono" pitchFamily="49" charset="0"/>
                <a:cs typeface="NVIDIA Sans" panose="020B0503020203020204" pitchFamily="34" charset="0"/>
              </a:rPr>
              <a:t>,</a:t>
            </a:r>
            <a:r>
              <a:rPr lang="en-US" sz="5400" kern="0">
                <a:solidFill>
                  <a:srgbClr val="0070C1"/>
                </a:solidFill>
                <a:latin typeface="Roboto Mono" pitchFamily="49" charset="0"/>
                <a:ea typeface="Roboto Mono" pitchFamily="49" charset="0"/>
                <a:cs typeface="Times New Roman" panose="02020603050405020304" pitchFamily="18" charset="0"/>
              </a:rPr>
              <a:t> </a:t>
            </a:r>
            <a:r>
              <a:rPr lang="en-US" sz="5400" kern="0">
                <a:solidFill>
                  <a:srgbClr val="267F99"/>
                </a:solidFill>
                <a:effectLst/>
                <a:latin typeface="Roboto Mono" pitchFamily="49" charset="0"/>
                <a:ea typeface="Roboto Mono" pitchFamily="49" charset="0"/>
                <a:cs typeface="Times New Roman" panose="02020603050405020304" pitchFamily="18" charset="0"/>
              </a:rPr>
              <a:t>thrust</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0070C1"/>
                </a:solidFill>
                <a:effectLst/>
                <a:latin typeface="Roboto Mono" pitchFamily="49" charset="0"/>
                <a:ea typeface="Roboto Mono" pitchFamily="49" charset="0"/>
                <a:cs typeface="Times New Roman" panose="02020603050405020304" pitchFamily="18" charset="0"/>
              </a:rPr>
              <a:t>device</a:t>
            </a:r>
            <a:r>
              <a:rPr lang="en-US" sz="5400">
                <a:solidFill>
                  <a:schemeClr val="bg1"/>
                </a:solidFill>
                <a:latin typeface="NVIDIA Sans" panose="020B0503020203020204" pitchFamily="34" charset="0"/>
                <a:cs typeface="NVIDIA Sans" panose="020B0503020203020204" pitchFamily="34" charset="0"/>
              </a:rPr>
              <a:t>)</a:t>
            </a:r>
            <a:r>
              <a:rPr lang="en-US" sz="5400" kern="0">
                <a:solidFill>
                  <a:srgbClr val="0070C1"/>
                </a:solidFill>
                <a:effectLst/>
                <a:latin typeface="Roboto Mono" pitchFamily="49" charset="0"/>
                <a:ea typeface="Roboto Mono" pitchFamily="49" charset="0"/>
                <a:cs typeface="Times New Roman" panose="02020603050405020304" pitchFamily="18" charset="0"/>
              </a:rPr>
              <a:t> </a:t>
            </a:r>
            <a:r>
              <a:rPr lang="en-US" sz="5400">
                <a:solidFill>
                  <a:schemeClr val="bg1"/>
                </a:solidFill>
                <a:latin typeface="NVIDIA Sans" panose="020B0503020203020204" pitchFamily="34" charset="0"/>
                <a:cs typeface="NVIDIA Sans" panose="020B0503020203020204" pitchFamily="34" charset="0"/>
              </a:rPr>
              <a:t>indicates where code </a:t>
            </a:r>
            <a:r>
              <a:rPr lang="en-US" sz="5400" b="1">
                <a:solidFill>
                  <a:schemeClr val="bg1"/>
                </a:solidFill>
                <a:latin typeface="NVIDIA Sans" panose="020B0503020203020204" pitchFamily="34" charset="0"/>
                <a:cs typeface="NVIDIA Sans" panose="020B0503020203020204" pitchFamily="34" charset="0"/>
              </a:rPr>
              <a:t>will run</a:t>
            </a:r>
            <a:r>
              <a:rPr lang="en-US" sz="5400">
                <a:solidFill>
                  <a:schemeClr val="bg1"/>
                </a:solidFill>
                <a:latin typeface="NVIDIA Sans" panose="020B0503020203020204" pitchFamily="34" charset="0"/>
                <a:cs typeface="NVIDIA Sans" panose="020B0503020203020204" pitchFamily="34" charset="0"/>
              </a:rPr>
              <a:t>. It doesn’t automatically compile code for that location.</a:t>
            </a:r>
          </a:p>
        </p:txBody>
      </p:sp>
    </p:spTree>
    <p:extLst>
      <p:ext uri="{BB962C8B-B14F-4D97-AF65-F5344CB8AC3E}">
        <p14:creationId xmlns:p14="http://schemas.microsoft.com/office/powerpoint/2010/main" val="25964881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2AAAA-57B2-49DB-DD6B-4F9C58B5D9C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F852A30-2E42-3A6D-8C7C-D0379CF87F13}"/>
              </a:ext>
            </a:extLst>
          </p:cNvPr>
          <p:cNvSpPr>
            <a:spLocks noGrp="1"/>
          </p:cNvSpPr>
          <p:nvPr>
            <p:ph type="title"/>
          </p:nvPr>
        </p:nvSpPr>
        <p:spPr/>
        <p:txBody>
          <a:bodyPr/>
          <a:lstStyle/>
          <a:p>
            <a:r>
              <a:rPr lang="en-US"/>
              <a:t>GPU Architecture at a Glance</a:t>
            </a:r>
          </a:p>
        </p:txBody>
      </p:sp>
      <p:sp>
        <p:nvSpPr>
          <p:cNvPr id="5" name="Subtitle 9">
            <a:extLst>
              <a:ext uri="{FF2B5EF4-FFF2-40B4-BE49-F238E27FC236}">
                <a16:creationId xmlns:a16="http://schemas.microsoft.com/office/drawing/2014/main" id="{F6C5F7D5-6BAC-64F9-7325-089DC5A27726}"/>
              </a:ext>
            </a:extLst>
          </p:cNvPr>
          <p:cNvSpPr>
            <a:spLocks noGrp="1"/>
          </p:cNvSpPr>
          <p:nvPr>
            <p:ph idx="1"/>
          </p:nvPr>
        </p:nvSpPr>
        <p:spPr>
          <a:xfrm>
            <a:off x="15065783" y="19609455"/>
            <a:ext cx="6444432" cy="964545"/>
          </a:xfrm>
        </p:spPr>
        <p:txBody>
          <a:bodyPr/>
          <a:lstStyle/>
          <a:p>
            <a:pPr marL="0" indent="0" algn="ctr">
              <a:buNone/>
            </a:pPr>
            <a:r>
              <a:rPr lang="en-US">
                <a:solidFill>
                  <a:schemeClr val="accent4"/>
                </a:solidFill>
              </a:rPr>
              <a:t>*numbers are made up</a:t>
            </a:r>
          </a:p>
        </p:txBody>
      </p:sp>
      <p:pic>
        <p:nvPicPr>
          <p:cNvPr id="7" name="Picture 6" descr="A diagram of a computer chip&#10;&#10;Description automatically generated">
            <a:extLst>
              <a:ext uri="{FF2B5EF4-FFF2-40B4-BE49-F238E27FC236}">
                <a16:creationId xmlns:a16="http://schemas.microsoft.com/office/drawing/2014/main" id="{F1381956-FC17-2A7B-1429-C79D5CF137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3880" y="3657600"/>
            <a:ext cx="26708237" cy="14997381"/>
          </a:xfrm>
          <a:prstGeom prst="rect">
            <a:avLst/>
          </a:prstGeom>
        </p:spPr>
      </p:pic>
    </p:spTree>
    <p:extLst>
      <p:ext uri="{BB962C8B-B14F-4D97-AF65-F5344CB8AC3E}">
        <p14:creationId xmlns:p14="http://schemas.microsoft.com/office/powerpoint/2010/main" val="379121740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C4C6E-8AA6-C929-0C2D-EADEAC3D0DB4}"/>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7118F04B-E124-6D54-3113-33495FB95F01}"/>
              </a:ext>
            </a:extLst>
          </p:cNvPr>
          <p:cNvGraphicFramePr>
            <a:graphicFrameLocks noGrp="1"/>
          </p:cNvGraphicFramePr>
          <p:nvPr>
            <p:extLst>
              <p:ext uri="{D42A27DB-BD31-4B8C-83A1-F6EECF244321}">
                <p14:modId xmlns:p14="http://schemas.microsoft.com/office/powerpoint/2010/main" val="1910221519"/>
              </p:ext>
            </p:extLst>
          </p:nvPr>
        </p:nvGraphicFramePr>
        <p:xfrm>
          <a:off x="798518" y="4136626"/>
          <a:ext cx="30167731" cy="12300748"/>
        </p:xfrm>
        <a:graphic>
          <a:graphicData uri="http://schemas.openxmlformats.org/drawingml/2006/table">
            <a:tbl>
              <a:tblPr firstRow="1" bandRow="1">
                <a:tableStyleId>{073A0DAA-6AF3-43AB-8588-CEC1D06C72B9}</a:tableStyleId>
              </a:tblPr>
              <a:tblGrid>
                <a:gridCol w="2551813">
                  <a:extLst>
                    <a:ext uri="{9D8B030D-6E8A-4147-A177-3AD203B41FA5}">
                      <a16:colId xmlns:a16="http://schemas.microsoft.com/office/drawing/2014/main" val="1777974411"/>
                    </a:ext>
                  </a:extLst>
                </a:gridCol>
                <a:gridCol w="4805917">
                  <a:extLst>
                    <a:ext uri="{9D8B030D-6E8A-4147-A177-3AD203B41FA5}">
                      <a16:colId xmlns:a16="http://schemas.microsoft.com/office/drawing/2014/main" val="4115935968"/>
                    </a:ext>
                  </a:extLst>
                </a:gridCol>
                <a:gridCol w="7719237">
                  <a:extLst>
                    <a:ext uri="{9D8B030D-6E8A-4147-A177-3AD203B41FA5}">
                      <a16:colId xmlns:a16="http://schemas.microsoft.com/office/drawing/2014/main" val="861373906"/>
                    </a:ext>
                  </a:extLst>
                </a:gridCol>
                <a:gridCol w="7123814">
                  <a:extLst>
                    <a:ext uri="{9D8B030D-6E8A-4147-A177-3AD203B41FA5}">
                      <a16:colId xmlns:a16="http://schemas.microsoft.com/office/drawing/2014/main" val="2290720778"/>
                    </a:ext>
                  </a:extLst>
                </a:gridCol>
                <a:gridCol w="7966950">
                  <a:extLst>
                    <a:ext uri="{9D8B030D-6E8A-4147-A177-3AD203B41FA5}">
                      <a16:colId xmlns:a16="http://schemas.microsoft.com/office/drawing/2014/main" val="2531934373"/>
                    </a:ext>
                  </a:extLst>
                </a:gridCol>
              </a:tblGrid>
              <a:tr h="2310374">
                <a:tc>
                  <a:txBody>
                    <a:bodyPr/>
                    <a:lstStyle/>
                    <a:p>
                      <a:pPr algn="ctr"/>
                      <a:endParaRPr lang="en-US" sz="48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48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gridSpan="3">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5400">
                          <a:solidFill>
                            <a:schemeClr val="bg1"/>
                          </a:solidFill>
                          <a:latin typeface="NVIDIA Sans" panose="020B0503020203020204" pitchFamily="34" charset="0"/>
                          <a:cs typeface="NVIDIA Sans" panose="020B0503020203020204" pitchFamily="34" charset="0"/>
                        </a:rPr>
                        <a:t>Specifier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lang="en-US" b="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endParaRPr lang="en-US" b="0"/>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52961022"/>
                  </a:ext>
                </a:extLst>
              </a:tr>
              <a:tr h="2310374">
                <a:tc>
                  <a:txBody>
                    <a:bodyPr/>
                    <a:lstStyle/>
                    <a:p>
                      <a:pPr algn="ctr"/>
                      <a:endParaRPr lang="en-US" sz="48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4800" b="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5400" b="0" kern="0">
                          <a:solidFill>
                            <a:srgbClr val="0000FF"/>
                          </a:solidFill>
                          <a:effectLst/>
                        </a:rPr>
                        <a:t>__host__</a:t>
                      </a:r>
                      <a:endParaRPr lang="en-US" b="0"/>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5400" b="0" kern="0">
                          <a:solidFill>
                            <a:srgbClr val="0000FF"/>
                          </a:solidFill>
                          <a:effectLst/>
                        </a:rPr>
                        <a:t>__device__</a:t>
                      </a:r>
                      <a:endParaRPr lang="en-US" b="0"/>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5400" b="0" kern="0">
                          <a:solidFill>
                            <a:srgbClr val="0000FF"/>
                          </a:solidFill>
                          <a:effectLst/>
                        </a:rPr>
                        <a:t>__host__</a:t>
                      </a:r>
                      <a:r>
                        <a:rPr lang="en-US" sz="5400" b="0" kern="1200">
                          <a:solidFill>
                            <a:schemeClr val="lt1"/>
                          </a:solidFill>
                          <a:effectLst/>
                        </a:rPr>
                        <a:t> </a:t>
                      </a:r>
                      <a:r>
                        <a:rPr lang="en-US" sz="5400" b="0" kern="0">
                          <a:solidFill>
                            <a:srgbClr val="0000FF"/>
                          </a:solidFill>
                          <a:effectLst/>
                        </a:rPr>
                        <a:t>__device__</a:t>
                      </a:r>
                      <a:endParaRPr lang="en-US" b="0"/>
                    </a:p>
                  </a:txBody>
                  <a:tcPr anchor="ctr">
                    <a:lnL w="12700" cap="flat" cmpd="sng" algn="ctr">
                      <a:solidFill>
                        <a:schemeClr val="bg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2853945"/>
                  </a:ext>
                </a:extLst>
              </a:tr>
              <a:tr h="3916074">
                <a:tc rowSpan="2">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5400" b="1" kern="1200">
                          <a:solidFill>
                            <a:schemeClr val="bg1"/>
                          </a:solidFill>
                          <a:latin typeface="NVIDIA Sans" panose="020B0503020203020204" pitchFamily="34" charset="0"/>
                          <a:ea typeface="+mn-ea"/>
                          <a:cs typeface="NVIDIA Sans" panose="020B0503020203020204" pitchFamily="34" charset="0"/>
                        </a:rPr>
                        <a:t>Policy</a:t>
                      </a:r>
                    </a:p>
                  </a:txBody>
                  <a:tcPr vert="vert27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5400" kern="0">
                          <a:solidFill>
                            <a:srgbClr val="267F99"/>
                          </a:solidFill>
                          <a:effectLst/>
                        </a:rPr>
                        <a:t>thrust</a:t>
                      </a:r>
                      <a:r>
                        <a:rPr lang="en-US" sz="5400" kern="0">
                          <a:solidFill>
                            <a:srgbClr val="3B3B3B"/>
                          </a:solidFill>
                          <a:effectLst/>
                        </a:rPr>
                        <a:t>::</a:t>
                      </a:r>
                      <a:r>
                        <a:rPr lang="en-US" sz="5400" kern="0">
                          <a:solidFill>
                            <a:srgbClr val="0070C1"/>
                          </a:solidFill>
                          <a:effectLst/>
                        </a:rPr>
                        <a:t>host</a:t>
                      </a:r>
                      <a:endParaRPr lang="en-US"/>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chemeClr val="bg1"/>
                          </a:solidFill>
                        </a:rPr>
                        <a:t>runs on </a:t>
                      </a:r>
                      <a:r>
                        <a:rPr lang="en-US" b="1">
                          <a:solidFill>
                            <a:schemeClr val="accent6"/>
                          </a:solidFill>
                        </a:rPr>
                        <a:t>CPU</a:t>
                      </a:r>
                      <a:r>
                        <a:rPr lang="en-US">
                          <a:solidFill>
                            <a:schemeClr val="bg1"/>
                          </a:solidFill>
                        </a:rPr>
                        <a: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b="0">
                          <a:solidFill>
                            <a:srgbClr val="FF0000"/>
                          </a:solidFill>
                        </a:rPr>
                        <a:t>error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a:solidFill>
                            <a:schemeClr val="bg1"/>
                          </a:solidFill>
                        </a:rPr>
                        <a:t>runs on </a:t>
                      </a:r>
                      <a:r>
                        <a:rPr lang="en-US" b="1">
                          <a:solidFill>
                            <a:schemeClr val="accent6"/>
                          </a:solidFill>
                        </a:rPr>
                        <a:t>CPU</a:t>
                      </a:r>
                      <a:r>
                        <a:rPr lang="en-US">
                          <a:solidFill>
                            <a:schemeClr val="bg1"/>
                          </a:solidFill>
                        </a:rPr>
                        <a: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07765959"/>
                  </a:ext>
                </a:extLst>
              </a:tr>
              <a:tr h="3763926">
                <a:tc vMerge="1">
                  <a:txBody>
                    <a:bodyPr/>
                    <a:lstStyle/>
                    <a:p>
                      <a:pPr algn="l"/>
                      <a:endParaRPr lang="en-US"/>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5400" kern="0">
                          <a:solidFill>
                            <a:srgbClr val="267F99"/>
                          </a:solidFill>
                          <a:effectLst/>
                        </a:rPr>
                        <a:t>thrust</a:t>
                      </a:r>
                      <a:r>
                        <a:rPr lang="en-US" sz="5400" kern="0">
                          <a:solidFill>
                            <a:srgbClr val="3B3B3B"/>
                          </a:solidFill>
                          <a:effectLst/>
                        </a:rPr>
                        <a:t>::</a:t>
                      </a:r>
                      <a:r>
                        <a:rPr lang="en-US" sz="5400" kern="0">
                          <a:solidFill>
                            <a:srgbClr val="0070C1"/>
                          </a:solidFill>
                          <a:effectLst/>
                        </a:rPr>
                        <a:t>device</a:t>
                      </a:r>
                      <a:endParaRPr lang="en-US"/>
                    </a:p>
                  </a:txBody>
                  <a:tcPr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solidFill>
                            <a:srgbClr val="FF0000"/>
                          </a:solidFill>
                        </a:rPr>
                        <a:t>error</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a:solidFill>
                            <a:schemeClr val="bg1"/>
                          </a:solidFill>
                        </a:rPr>
                        <a:t>runs on </a:t>
                      </a:r>
                      <a:r>
                        <a:rPr lang="en-US" b="1">
                          <a:solidFill>
                            <a:schemeClr val="tx2"/>
                          </a:solidFill>
                        </a:rPr>
                        <a:t>GPU</a:t>
                      </a:r>
                      <a:r>
                        <a:rPr lang="en-US">
                          <a:solidFill>
                            <a:schemeClr val="bg1"/>
                          </a:solidFill>
                        </a:rPr>
                        <a: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a:solidFill>
                            <a:schemeClr val="bg1"/>
                          </a:solidFill>
                        </a:rPr>
                        <a:t>runs on </a:t>
                      </a:r>
                      <a:r>
                        <a:rPr lang="en-US" b="1">
                          <a:solidFill>
                            <a:schemeClr val="tx2"/>
                          </a:solidFill>
                        </a:rPr>
                        <a:t>GPU</a:t>
                      </a:r>
                      <a:r>
                        <a:rPr lang="en-US">
                          <a:solidFill>
                            <a:schemeClr val="bg1"/>
                          </a:solidFill>
                        </a:rPr>
                        <a:t> </a:t>
                      </a:r>
                    </a:p>
                  </a:txBody>
                  <a:tcPr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21236594"/>
                  </a:ext>
                </a:extLst>
              </a:tr>
            </a:tbl>
          </a:graphicData>
        </a:graphic>
      </p:graphicFrame>
      <p:sp>
        <p:nvSpPr>
          <p:cNvPr id="5" name="Title 3">
            <a:extLst>
              <a:ext uri="{FF2B5EF4-FFF2-40B4-BE49-F238E27FC236}">
                <a16:creationId xmlns:a16="http://schemas.microsoft.com/office/drawing/2014/main" id="{7CD50559-379A-61F6-0382-A709184885B1}"/>
              </a:ext>
            </a:extLst>
          </p:cNvPr>
          <p:cNvSpPr txBox="1">
            <a:spLocks/>
          </p:cNvSpPr>
          <p:nvPr/>
        </p:nvSpPr>
        <p:spPr>
          <a:xfrm>
            <a:off x="2514600" y="0"/>
            <a:ext cx="30861000" cy="2514601"/>
          </a:xfrm>
          <a:prstGeom prst="rect">
            <a:avLst/>
          </a:prstGeom>
        </p:spPr>
        <p:txBody>
          <a:bodyPr vert="horz" lIns="91440" tIns="45720" rIns="91440" bIns="45720" rtlCol="0" anchor="b">
            <a:normAutofit/>
          </a:bodyPr>
          <a:lstStyle>
            <a:lvl1pPr algn="ctr" defTabSz="2743200" rtl="0" eaLnBrk="1" latinLnBrk="0" hangingPunct="1">
              <a:lnSpc>
                <a:spcPct val="90000"/>
              </a:lnSpc>
              <a:spcBef>
                <a:spcPct val="0"/>
              </a:spcBef>
              <a:buNone/>
              <a:defRPr sz="7200" b="1" kern="1200" cap="none" baseline="0">
                <a:solidFill>
                  <a:schemeClr val="bg1"/>
                </a:solidFill>
                <a:latin typeface="NVIDIA Sans" panose="020B0503020203020204" pitchFamily="34" charset="0"/>
                <a:ea typeface="+mj-ea"/>
                <a:cs typeface="NVIDIA Sans" panose="020B0503020203020204" pitchFamily="34" charset="0"/>
              </a:defRPr>
            </a:lvl1pPr>
          </a:lstStyle>
          <a:p>
            <a:r>
              <a:rPr lang="en-US"/>
              <a:t>Execution Policy vs Specifier</a:t>
            </a:r>
          </a:p>
        </p:txBody>
      </p:sp>
    </p:spTree>
    <p:extLst>
      <p:ext uri="{BB962C8B-B14F-4D97-AF65-F5344CB8AC3E}">
        <p14:creationId xmlns:p14="http://schemas.microsoft.com/office/powerpoint/2010/main" val="8065407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47C19E-90CC-9BFF-9551-6D5F5C0E967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9B05FA1-9227-5143-9BC4-4A23B41F3C8C}"/>
              </a:ext>
            </a:extLst>
          </p:cNvPr>
          <p:cNvSpPr>
            <a:spLocks noGrp="1"/>
          </p:cNvSpPr>
          <p:nvPr>
            <p:ph type="title"/>
          </p:nvPr>
        </p:nvSpPr>
        <p:spPr/>
        <p:txBody>
          <a:bodyPr/>
          <a:lstStyle/>
          <a:p>
            <a:r>
              <a:rPr lang="en-US"/>
              <a:t>Exercise: Annotate Execution Spaces</a:t>
            </a:r>
          </a:p>
        </p:txBody>
      </p:sp>
      <p:sp>
        <p:nvSpPr>
          <p:cNvPr id="2" name="Text Placeholder 1">
            <a:extLst>
              <a:ext uri="{FF2B5EF4-FFF2-40B4-BE49-F238E27FC236}">
                <a16:creationId xmlns:a16="http://schemas.microsoft.com/office/drawing/2014/main" id="{9883AA54-492B-E3CB-5742-AB1EBEFDFCA8}"/>
              </a:ext>
            </a:extLst>
          </p:cNvPr>
          <p:cNvSpPr>
            <a:spLocks noGrp="1"/>
          </p:cNvSpPr>
          <p:nvPr>
            <p:ph type="body" sz="quarter" idx="10"/>
          </p:nvPr>
        </p:nvSpPr>
        <p:spPr/>
        <p:txBody>
          <a:bodyPr/>
          <a:lstStyle/>
          <a:p>
            <a:r>
              <a:rPr lang="en-US"/>
              <a:t>5 minutes</a:t>
            </a:r>
          </a:p>
        </p:txBody>
      </p:sp>
      <p:sp>
        <p:nvSpPr>
          <p:cNvPr id="6" name="TextBox 5">
            <a:extLst>
              <a:ext uri="{FF2B5EF4-FFF2-40B4-BE49-F238E27FC236}">
                <a16:creationId xmlns:a16="http://schemas.microsoft.com/office/drawing/2014/main" id="{C36B4884-53D9-DE9E-D4AF-EAB9ABB9727D}"/>
              </a:ext>
            </a:extLst>
          </p:cNvPr>
          <p:cNvSpPr txBox="1"/>
          <p:nvPr/>
        </p:nvSpPr>
        <p:spPr>
          <a:xfrm>
            <a:off x="5653694" y="6855291"/>
            <a:ext cx="26915082" cy="8217634"/>
          </a:xfrm>
          <a:prstGeom prst="rect">
            <a:avLst/>
          </a:prstGeom>
          <a:noFill/>
        </p:spPr>
        <p:txBody>
          <a:bodyPr wrap="square">
            <a:spAutoFit/>
          </a:bodyPr>
          <a:lstStyle/>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dli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where_am_I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6600" b="1"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universal_vector</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for_each</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70C1"/>
                </a:solidFill>
                <a:effectLst/>
                <a:latin typeface="Roboto Mono" pitchFamily="49" charset="0"/>
                <a:ea typeface="Roboto Mono" pitchFamily="49" charset="0"/>
                <a:cs typeface="Times New Roman" panose="02020603050405020304" pitchFamily="18" charset="0"/>
              </a:rPr>
              <a:t>device</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begin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end</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 </a:t>
            </a:r>
            <a:r>
              <a:rPr lang="en-US" sz="4400" kern="0">
                <a:solidFill>
                  <a:srgbClr val="0000FF"/>
                </a:solidFill>
                <a:effectLst/>
                <a:latin typeface="Roboto Mono" pitchFamily="49" charset="0"/>
                <a:ea typeface="Roboto Mono" pitchFamily="49" charset="0"/>
                <a:cs typeface="Times New Roman" panose="02020603050405020304" pitchFamily="18" charset="0"/>
              </a:rPr>
              <a:t>__host__</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__device__</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 </a:t>
            </a:r>
            <a:r>
              <a:rPr lang="en-US" sz="4400" kern="0">
                <a:solidFill>
                  <a:srgbClr val="267F99"/>
                </a:solidFill>
                <a:effectLst/>
                <a:latin typeface="Roboto Mono" pitchFamily="49" charset="0"/>
                <a:ea typeface="Roboto Mono" pitchFamily="49" charset="0"/>
                <a:cs typeface="Times New Roman" panose="02020603050405020304" pitchFamily="18" charset="0"/>
              </a:rPr>
              <a:t>dli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where_am_I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6600" b="1"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for_each</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70C1"/>
                </a:solidFill>
                <a:effectLst/>
                <a:latin typeface="Roboto Mono" pitchFamily="49" charset="0"/>
                <a:ea typeface="Roboto Mono" pitchFamily="49" charset="0"/>
                <a:cs typeface="Times New Roman" panose="02020603050405020304" pitchFamily="18" charset="0"/>
              </a:rPr>
              <a:t>host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begin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end</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 </a:t>
            </a:r>
            <a:r>
              <a:rPr lang="en-US" sz="4400" kern="0">
                <a:solidFill>
                  <a:srgbClr val="0000FF"/>
                </a:solidFill>
                <a:effectLst/>
                <a:latin typeface="Roboto Mono" pitchFamily="49" charset="0"/>
                <a:ea typeface="Roboto Mono" pitchFamily="49" charset="0"/>
                <a:cs typeface="Times New Roman" panose="02020603050405020304" pitchFamily="18" charset="0"/>
              </a:rPr>
              <a:t>__host__</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__device__</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 </a:t>
            </a:r>
            <a:r>
              <a:rPr lang="en-US" sz="4400" kern="0">
                <a:solidFill>
                  <a:srgbClr val="267F99"/>
                </a:solidFill>
                <a:effectLst/>
                <a:latin typeface="Roboto Mono" pitchFamily="49" charset="0"/>
                <a:ea typeface="Roboto Mono" pitchFamily="49" charset="0"/>
                <a:cs typeface="Times New Roman" panose="02020603050405020304" pitchFamily="18" charset="0"/>
              </a:rPr>
              <a:t>dli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where_am_I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6600" b="1"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dli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where_am_I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6600" b="1"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100">
                <a:effectLst/>
                <a:latin typeface="Roboto Mono" pitchFamily="49" charset="0"/>
                <a:ea typeface="Roboto Mono" pitchFamily="49" charset="0"/>
                <a:cs typeface="Times New Roman" panose="02020603050405020304" pitchFamily="18" charset="0"/>
              </a:rPr>
              <a:t> </a:t>
            </a:r>
          </a:p>
        </p:txBody>
      </p:sp>
      <p:sp>
        <p:nvSpPr>
          <p:cNvPr id="7" name="TextBox 6">
            <a:extLst>
              <a:ext uri="{FF2B5EF4-FFF2-40B4-BE49-F238E27FC236}">
                <a16:creationId xmlns:a16="http://schemas.microsoft.com/office/drawing/2014/main" id="{ADD444B2-FF95-A3BC-51F2-60A695E751C1}"/>
              </a:ext>
            </a:extLst>
          </p:cNvPr>
          <p:cNvSpPr txBox="1"/>
          <p:nvPr/>
        </p:nvSpPr>
        <p:spPr>
          <a:xfrm>
            <a:off x="11868150" y="4821319"/>
            <a:ext cx="12839700" cy="1107996"/>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Replace </a:t>
            </a:r>
            <a:r>
              <a:rPr lang="en-US" sz="6600" kern="0">
                <a:solidFill>
                  <a:srgbClr val="A31515"/>
                </a:solidFill>
                <a:effectLst/>
                <a:latin typeface="Roboto Mono" pitchFamily="2" charset="0"/>
                <a:ea typeface="Roboto Mono" pitchFamily="2" charset="0"/>
                <a:cs typeface="Times New Roman" panose="02020603050405020304" pitchFamily="18" charset="0"/>
              </a:rPr>
              <a:t>???</a:t>
            </a:r>
            <a:r>
              <a:rPr lang="en-US" sz="6600">
                <a:solidFill>
                  <a:schemeClr val="bg1"/>
                </a:solidFill>
                <a:latin typeface="NVIDIA Sans" panose="020B0503020203020204" pitchFamily="34" charset="0"/>
                <a:cs typeface="NVIDIA Sans" panose="020B0503020203020204" pitchFamily="34" charset="0"/>
              </a:rPr>
              <a:t> with </a:t>
            </a:r>
            <a:r>
              <a:rPr lang="en-US" sz="6600">
                <a:solidFill>
                  <a:schemeClr val="accent6"/>
                </a:solidFill>
                <a:latin typeface="NVIDIA Sans" panose="020B0503020203020204" pitchFamily="34" charset="0"/>
                <a:cs typeface="NVIDIA Sans" panose="020B0503020203020204" pitchFamily="34" charset="0"/>
              </a:rPr>
              <a:t>CPU</a:t>
            </a:r>
            <a:r>
              <a:rPr lang="en-US" sz="6600">
                <a:solidFill>
                  <a:schemeClr val="bg1"/>
                </a:solidFill>
                <a:latin typeface="NVIDIA Sans" panose="020B0503020203020204" pitchFamily="34" charset="0"/>
                <a:cs typeface="NVIDIA Sans" panose="020B0503020203020204" pitchFamily="34" charset="0"/>
              </a:rPr>
              <a:t> or </a:t>
            </a:r>
            <a:r>
              <a:rPr lang="en-US" sz="6600">
                <a:solidFill>
                  <a:schemeClr val="tx2"/>
                </a:solidFill>
                <a:latin typeface="NVIDIA Sans" panose="020B0503020203020204" pitchFamily="34" charset="0"/>
                <a:cs typeface="NVIDIA Sans" panose="020B0503020203020204" pitchFamily="34" charset="0"/>
              </a:rPr>
              <a:t>GPU</a:t>
            </a:r>
          </a:p>
        </p:txBody>
      </p:sp>
      <p:sp>
        <p:nvSpPr>
          <p:cNvPr id="5" name="TextBox 4">
            <a:extLst>
              <a:ext uri="{FF2B5EF4-FFF2-40B4-BE49-F238E27FC236}">
                <a16:creationId xmlns:a16="http://schemas.microsoft.com/office/drawing/2014/main" id="{4D84EAFB-9D4B-A31A-DC4C-850EC113BF8D}"/>
              </a:ext>
            </a:extLst>
          </p:cNvPr>
          <p:cNvSpPr txBox="1"/>
          <p:nvPr/>
        </p:nvSpPr>
        <p:spPr>
          <a:xfrm>
            <a:off x="6346211" y="18032872"/>
            <a:ext cx="25530048" cy="769441"/>
          </a:xfrm>
          <a:prstGeom prst="rect">
            <a:avLst/>
          </a:prstGeom>
          <a:noFill/>
        </p:spPr>
        <p:txBody>
          <a:bodyPr wrap="square">
            <a:spAutoFit/>
          </a:bodyPr>
          <a:lstStyle/>
          <a:p>
            <a:r>
              <a:rPr lang="en-US" sz="4400">
                <a:solidFill>
                  <a:schemeClr val="accent4"/>
                </a:solidFill>
                <a:latin typeface="Roboto Mono" pitchFamily="49" charset="0"/>
                <a:ea typeface="Roboto Mono" pitchFamily="49" charset="0"/>
              </a:rPr>
              <a:t>01.02-Execution-Spaces/01.02.02-Exercise-Annotate-Execution-Spaces.ipynb</a:t>
            </a:r>
          </a:p>
        </p:txBody>
      </p:sp>
    </p:spTree>
    <p:extLst>
      <p:ext uri="{BB962C8B-B14F-4D97-AF65-F5344CB8AC3E}">
        <p14:creationId xmlns:p14="http://schemas.microsoft.com/office/powerpoint/2010/main" val="27142417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CCB02B-9338-B650-047E-E7123855E0E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9D20D61-DB70-EEFB-5594-886CA776D9EB}"/>
              </a:ext>
            </a:extLst>
          </p:cNvPr>
          <p:cNvSpPr>
            <a:spLocks noGrp="1"/>
          </p:cNvSpPr>
          <p:nvPr>
            <p:ph type="title"/>
          </p:nvPr>
        </p:nvSpPr>
        <p:spPr/>
        <p:txBody>
          <a:bodyPr/>
          <a:lstStyle/>
          <a:p>
            <a:r>
              <a:rPr lang="en-US"/>
              <a:t>How to Run Exercises</a:t>
            </a:r>
          </a:p>
        </p:txBody>
      </p:sp>
      <p:sp>
        <p:nvSpPr>
          <p:cNvPr id="2" name="Text Placeholder 1">
            <a:extLst>
              <a:ext uri="{FF2B5EF4-FFF2-40B4-BE49-F238E27FC236}">
                <a16:creationId xmlns:a16="http://schemas.microsoft.com/office/drawing/2014/main" id="{B3FC2ED4-3618-3415-2167-A203DC0E677A}"/>
              </a:ext>
            </a:extLst>
          </p:cNvPr>
          <p:cNvSpPr>
            <a:spLocks noGrp="1"/>
          </p:cNvSpPr>
          <p:nvPr>
            <p:ph type="body" sz="quarter" idx="10"/>
          </p:nvPr>
        </p:nvSpPr>
        <p:spPr/>
        <p:txBody>
          <a:bodyPr/>
          <a:lstStyle/>
          <a:p>
            <a:r>
              <a:rPr lang="en-US"/>
              <a:t>Locate the exercise folder</a:t>
            </a:r>
          </a:p>
        </p:txBody>
      </p:sp>
      <p:sp>
        <p:nvSpPr>
          <p:cNvPr id="6" name="TextBox 5">
            <a:extLst>
              <a:ext uri="{FF2B5EF4-FFF2-40B4-BE49-F238E27FC236}">
                <a16:creationId xmlns:a16="http://schemas.microsoft.com/office/drawing/2014/main" id="{B0D2E6F5-B867-D04C-59F5-8F4B91A0A658}"/>
              </a:ext>
            </a:extLst>
          </p:cNvPr>
          <p:cNvSpPr txBox="1"/>
          <p:nvPr/>
        </p:nvSpPr>
        <p:spPr>
          <a:xfrm>
            <a:off x="5653694" y="6855291"/>
            <a:ext cx="26915082" cy="8217634"/>
          </a:xfrm>
          <a:prstGeom prst="rect">
            <a:avLst/>
          </a:prstGeom>
          <a:noFill/>
        </p:spPr>
        <p:txBody>
          <a:bodyPr wrap="square">
            <a:spAutoFit/>
          </a:bodyPr>
          <a:lstStyle/>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dli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where_am_I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6600" b="1"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universal_vector</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for_each</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70C1"/>
                </a:solidFill>
                <a:effectLst/>
                <a:latin typeface="Roboto Mono" pitchFamily="49" charset="0"/>
                <a:ea typeface="Roboto Mono" pitchFamily="49" charset="0"/>
                <a:cs typeface="Times New Roman" panose="02020603050405020304" pitchFamily="18" charset="0"/>
              </a:rPr>
              <a:t>device</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begin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end</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 </a:t>
            </a:r>
            <a:r>
              <a:rPr lang="en-US" sz="4400" kern="0">
                <a:solidFill>
                  <a:srgbClr val="0000FF"/>
                </a:solidFill>
                <a:effectLst/>
                <a:latin typeface="Roboto Mono" pitchFamily="49" charset="0"/>
                <a:ea typeface="Roboto Mono" pitchFamily="49" charset="0"/>
                <a:cs typeface="Times New Roman" panose="02020603050405020304" pitchFamily="18" charset="0"/>
              </a:rPr>
              <a:t>__host__</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__device__</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 </a:t>
            </a:r>
            <a:r>
              <a:rPr lang="en-US" sz="4400" kern="0">
                <a:solidFill>
                  <a:srgbClr val="267F99"/>
                </a:solidFill>
                <a:effectLst/>
                <a:latin typeface="Roboto Mono" pitchFamily="49" charset="0"/>
                <a:ea typeface="Roboto Mono" pitchFamily="49" charset="0"/>
                <a:cs typeface="Times New Roman" panose="02020603050405020304" pitchFamily="18" charset="0"/>
              </a:rPr>
              <a:t>dli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where_am_I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6600" b="1"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for_each</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70C1"/>
                </a:solidFill>
                <a:effectLst/>
                <a:latin typeface="Roboto Mono" pitchFamily="49" charset="0"/>
                <a:ea typeface="Roboto Mono" pitchFamily="49" charset="0"/>
                <a:cs typeface="Times New Roman" panose="02020603050405020304" pitchFamily="18" charset="0"/>
              </a:rPr>
              <a:t>host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begin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end</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 </a:t>
            </a:r>
            <a:r>
              <a:rPr lang="en-US" sz="4400" kern="0">
                <a:solidFill>
                  <a:srgbClr val="0000FF"/>
                </a:solidFill>
                <a:effectLst/>
                <a:latin typeface="Roboto Mono" pitchFamily="49" charset="0"/>
                <a:ea typeface="Roboto Mono" pitchFamily="49" charset="0"/>
                <a:cs typeface="Times New Roman" panose="02020603050405020304" pitchFamily="18" charset="0"/>
              </a:rPr>
              <a:t>__host__</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__device__</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 </a:t>
            </a:r>
            <a:r>
              <a:rPr lang="en-US" sz="4400" kern="0">
                <a:solidFill>
                  <a:srgbClr val="267F99"/>
                </a:solidFill>
                <a:effectLst/>
                <a:latin typeface="Roboto Mono" pitchFamily="49" charset="0"/>
                <a:ea typeface="Roboto Mono" pitchFamily="49" charset="0"/>
                <a:cs typeface="Times New Roman" panose="02020603050405020304" pitchFamily="18" charset="0"/>
              </a:rPr>
              <a:t>dli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where_am_I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6600" b="1"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dli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where_am_I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6600" b="1"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100">
                <a:effectLst/>
                <a:latin typeface="Roboto Mono" pitchFamily="49" charset="0"/>
                <a:ea typeface="Roboto Mono" pitchFamily="49" charset="0"/>
                <a:cs typeface="Times New Roman" panose="02020603050405020304" pitchFamily="18" charset="0"/>
              </a:rPr>
              <a:t> </a:t>
            </a:r>
          </a:p>
        </p:txBody>
      </p:sp>
      <p:sp>
        <p:nvSpPr>
          <p:cNvPr id="7" name="TextBox 6">
            <a:extLst>
              <a:ext uri="{FF2B5EF4-FFF2-40B4-BE49-F238E27FC236}">
                <a16:creationId xmlns:a16="http://schemas.microsoft.com/office/drawing/2014/main" id="{AF537D48-94E6-9A83-D80E-BE801C3748A0}"/>
              </a:ext>
            </a:extLst>
          </p:cNvPr>
          <p:cNvSpPr txBox="1"/>
          <p:nvPr/>
        </p:nvSpPr>
        <p:spPr>
          <a:xfrm>
            <a:off x="11868150" y="4821319"/>
            <a:ext cx="12839700" cy="1107996"/>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Replace </a:t>
            </a:r>
            <a:r>
              <a:rPr lang="en-US" sz="6600" kern="0">
                <a:solidFill>
                  <a:srgbClr val="A31515"/>
                </a:solidFill>
                <a:effectLst/>
                <a:latin typeface="Roboto Mono" pitchFamily="2" charset="0"/>
                <a:ea typeface="Roboto Mono" pitchFamily="2" charset="0"/>
                <a:cs typeface="Times New Roman" panose="02020603050405020304" pitchFamily="18" charset="0"/>
              </a:rPr>
              <a:t>???</a:t>
            </a:r>
            <a:r>
              <a:rPr lang="en-US" sz="6600">
                <a:solidFill>
                  <a:schemeClr val="bg1"/>
                </a:solidFill>
                <a:latin typeface="NVIDIA Sans" panose="020B0503020203020204" pitchFamily="34" charset="0"/>
                <a:cs typeface="NVIDIA Sans" panose="020B0503020203020204" pitchFamily="34" charset="0"/>
              </a:rPr>
              <a:t> with </a:t>
            </a:r>
            <a:r>
              <a:rPr lang="en-US" sz="6600">
                <a:solidFill>
                  <a:schemeClr val="accent6"/>
                </a:solidFill>
                <a:latin typeface="NVIDIA Sans" panose="020B0503020203020204" pitchFamily="34" charset="0"/>
                <a:cs typeface="NVIDIA Sans" panose="020B0503020203020204" pitchFamily="34" charset="0"/>
              </a:rPr>
              <a:t>CPU</a:t>
            </a:r>
            <a:r>
              <a:rPr lang="en-US" sz="6600">
                <a:solidFill>
                  <a:schemeClr val="bg1"/>
                </a:solidFill>
                <a:latin typeface="NVIDIA Sans" panose="020B0503020203020204" pitchFamily="34" charset="0"/>
                <a:cs typeface="NVIDIA Sans" panose="020B0503020203020204" pitchFamily="34" charset="0"/>
              </a:rPr>
              <a:t> or </a:t>
            </a:r>
            <a:r>
              <a:rPr lang="en-US" sz="6600">
                <a:solidFill>
                  <a:schemeClr val="tx2"/>
                </a:solidFill>
                <a:latin typeface="NVIDIA Sans" panose="020B0503020203020204" pitchFamily="34" charset="0"/>
                <a:cs typeface="NVIDIA Sans" panose="020B0503020203020204" pitchFamily="34" charset="0"/>
              </a:rPr>
              <a:t>GPU</a:t>
            </a:r>
          </a:p>
        </p:txBody>
      </p:sp>
      <p:sp>
        <p:nvSpPr>
          <p:cNvPr id="5" name="TextBox 4">
            <a:extLst>
              <a:ext uri="{FF2B5EF4-FFF2-40B4-BE49-F238E27FC236}">
                <a16:creationId xmlns:a16="http://schemas.microsoft.com/office/drawing/2014/main" id="{ACDCF339-BE32-647A-C730-2563412439D5}"/>
              </a:ext>
            </a:extLst>
          </p:cNvPr>
          <p:cNvSpPr txBox="1"/>
          <p:nvPr/>
        </p:nvSpPr>
        <p:spPr>
          <a:xfrm>
            <a:off x="6346211" y="18032872"/>
            <a:ext cx="25530048" cy="769441"/>
          </a:xfrm>
          <a:prstGeom prst="rect">
            <a:avLst/>
          </a:prstGeom>
          <a:noFill/>
        </p:spPr>
        <p:txBody>
          <a:bodyPr wrap="square">
            <a:spAutoFit/>
          </a:bodyPr>
          <a:lstStyle/>
          <a:p>
            <a:r>
              <a:rPr lang="en-US" sz="4400">
                <a:solidFill>
                  <a:schemeClr val="accent4"/>
                </a:solidFill>
                <a:latin typeface="Roboto Mono" pitchFamily="49" charset="0"/>
                <a:ea typeface="Roboto Mono" pitchFamily="49" charset="0"/>
              </a:rPr>
              <a:t>01.02-Execution-Spaces/01.02.02-Exercise-Annotate-Execution-Spaces.ipynb</a:t>
            </a:r>
          </a:p>
        </p:txBody>
      </p:sp>
      <p:sp>
        <p:nvSpPr>
          <p:cNvPr id="3" name="Rectangle 2">
            <a:extLst>
              <a:ext uri="{FF2B5EF4-FFF2-40B4-BE49-F238E27FC236}">
                <a16:creationId xmlns:a16="http://schemas.microsoft.com/office/drawing/2014/main" id="{F366C02D-0B08-C556-6F19-39B2BC637617}"/>
              </a:ext>
            </a:extLst>
          </p:cNvPr>
          <p:cNvSpPr/>
          <p:nvPr/>
        </p:nvSpPr>
        <p:spPr>
          <a:xfrm rot="10800000">
            <a:off x="1597796" y="4450108"/>
            <a:ext cx="33380405" cy="13022882"/>
          </a:xfrm>
          <a:prstGeom prst="rect">
            <a:avLst/>
          </a:prstGeom>
          <a:gradFill flip="none" rotWithShape="1">
            <a:gsLst>
              <a:gs pos="0">
                <a:schemeClr val="accent5">
                  <a:lumMod val="0"/>
                  <a:lumOff val="100000"/>
                  <a:alpha val="0"/>
                </a:schemeClr>
              </a:gs>
              <a:gs pos="39000">
                <a:schemeClr val="accent5">
                  <a:lumMod val="0"/>
                  <a:lumOff val="10000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pic>
        <p:nvPicPr>
          <p:cNvPr id="9" name="Picture 8" descr="A screenshot of a computer&#10;&#10;Description automatically generated">
            <a:extLst>
              <a:ext uri="{FF2B5EF4-FFF2-40B4-BE49-F238E27FC236}">
                <a16:creationId xmlns:a16="http://schemas.microsoft.com/office/drawing/2014/main" id="{4D653E3D-00C3-BEE2-4688-FC42430B5B6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632" y="4450107"/>
            <a:ext cx="33122817" cy="7699248"/>
          </a:xfrm>
          <a:prstGeom prst="rect">
            <a:avLst/>
          </a:prstGeom>
        </p:spPr>
      </p:pic>
      <p:cxnSp>
        <p:nvCxnSpPr>
          <p:cNvPr id="10" name="Straight Connector 9">
            <a:extLst>
              <a:ext uri="{FF2B5EF4-FFF2-40B4-BE49-F238E27FC236}">
                <a16:creationId xmlns:a16="http://schemas.microsoft.com/office/drawing/2014/main" id="{C607B8DA-5B02-C719-8E76-6DDB337AA64D}"/>
              </a:ext>
            </a:extLst>
          </p:cNvPr>
          <p:cNvCxnSpPr>
            <a:cxnSpLocks/>
          </p:cNvCxnSpPr>
          <p:nvPr/>
        </p:nvCxnSpPr>
        <p:spPr>
          <a:xfrm>
            <a:off x="6346211" y="18802312"/>
            <a:ext cx="7490715"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C2BD0870-132E-CCAC-D537-BCCA95047362}"/>
              </a:ext>
            </a:extLst>
          </p:cNvPr>
          <p:cNvCxnSpPr>
            <a:cxnSpLocks/>
            <a:stCxn id="13" idx="2"/>
            <a:endCxn id="12" idx="1"/>
          </p:cNvCxnSpPr>
          <p:nvPr/>
        </p:nvCxnSpPr>
        <p:spPr>
          <a:xfrm rot="5400000" flipH="1">
            <a:off x="639573" y="9350317"/>
            <a:ext cx="10547055" cy="8356937"/>
          </a:xfrm>
          <a:prstGeom prst="bentConnector4">
            <a:avLst>
              <a:gd name="adj1" fmla="val -8821"/>
              <a:gd name="adj2" fmla="val 110878"/>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0681918-3DB5-2946-D0CB-7729E92E2F41}"/>
              </a:ext>
            </a:extLst>
          </p:cNvPr>
          <p:cNvSpPr/>
          <p:nvPr/>
        </p:nvSpPr>
        <p:spPr>
          <a:xfrm>
            <a:off x="1734632" y="7967022"/>
            <a:ext cx="8621942" cy="576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3" name="Rectangle 12">
            <a:extLst>
              <a:ext uri="{FF2B5EF4-FFF2-40B4-BE49-F238E27FC236}">
                <a16:creationId xmlns:a16="http://schemas.microsoft.com/office/drawing/2014/main" id="{0D914911-59B4-5D03-EEEB-4AFACD6A76BC}"/>
              </a:ext>
            </a:extLst>
          </p:cNvPr>
          <p:cNvSpPr/>
          <p:nvPr/>
        </p:nvSpPr>
        <p:spPr>
          <a:xfrm>
            <a:off x="6346211" y="18096553"/>
            <a:ext cx="7490715" cy="705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200026138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78BED-7768-73CC-E778-E7BE9B15FC6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8CB370-824E-AC9C-500D-1E44D07D0DF9}"/>
              </a:ext>
            </a:extLst>
          </p:cNvPr>
          <p:cNvSpPr>
            <a:spLocks noGrp="1"/>
          </p:cNvSpPr>
          <p:nvPr>
            <p:ph type="title"/>
          </p:nvPr>
        </p:nvSpPr>
        <p:spPr/>
        <p:txBody>
          <a:bodyPr/>
          <a:lstStyle/>
          <a:p>
            <a:r>
              <a:rPr lang="en-US"/>
              <a:t>How to Run Exercises</a:t>
            </a:r>
          </a:p>
        </p:txBody>
      </p:sp>
      <p:sp>
        <p:nvSpPr>
          <p:cNvPr id="2" name="Text Placeholder 1">
            <a:extLst>
              <a:ext uri="{FF2B5EF4-FFF2-40B4-BE49-F238E27FC236}">
                <a16:creationId xmlns:a16="http://schemas.microsoft.com/office/drawing/2014/main" id="{F342B10D-3AB7-A100-BAE0-954363FA7F02}"/>
              </a:ext>
            </a:extLst>
          </p:cNvPr>
          <p:cNvSpPr>
            <a:spLocks noGrp="1"/>
          </p:cNvSpPr>
          <p:nvPr>
            <p:ph type="body" sz="quarter" idx="10"/>
          </p:nvPr>
        </p:nvSpPr>
        <p:spPr/>
        <p:txBody>
          <a:bodyPr/>
          <a:lstStyle/>
          <a:p>
            <a:r>
              <a:rPr lang="en-US"/>
              <a:t>Locate the notebook</a:t>
            </a:r>
          </a:p>
        </p:txBody>
      </p:sp>
      <p:sp>
        <p:nvSpPr>
          <p:cNvPr id="6" name="TextBox 5">
            <a:extLst>
              <a:ext uri="{FF2B5EF4-FFF2-40B4-BE49-F238E27FC236}">
                <a16:creationId xmlns:a16="http://schemas.microsoft.com/office/drawing/2014/main" id="{3E1BDFC9-C0FA-EA87-8D91-4701AD372524}"/>
              </a:ext>
            </a:extLst>
          </p:cNvPr>
          <p:cNvSpPr txBox="1"/>
          <p:nvPr/>
        </p:nvSpPr>
        <p:spPr>
          <a:xfrm>
            <a:off x="5653694" y="6855291"/>
            <a:ext cx="26915082" cy="8217634"/>
          </a:xfrm>
          <a:prstGeom prst="rect">
            <a:avLst/>
          </a:prstGeom>
          <a:noFill/>
        </p:spPr>
        <p:txBody>
          <a:bodyPr wrap="square">
            <a:spAutoFit/>
          </a:bodyPr>
          <a:lstStyle/>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dli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where_am_I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6600" b="1"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universal_vector</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for_each</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70C1"/>
                </a:solidFill>
                <a:effectLst/>
                <a:latin typeface="Roboto Mono" pitchFamily="49" charset="0"/>
                <a:ea typeface="Roboto Mono" pitchFamily="49" charset="0"/>
                <a:cs typeface="Times New Roman" panose="02020603050405020304" pitchFamily="18" charset="0"/>
              </a:rPr>
              <a:t>device</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begin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end</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 </a:t>
            </a:r>
            <a:r>
              <a:rPr lang="en-US" sz="4400" kern="0">
                <a:solidFill>
                  <a:srgbClr val="0000FF"/>
                </a:solidFill>
                <a:effectLst/>
                <a:latin typeface="Roboto Mono" pitchFamily="49" charset="0"/>
                <a:ea typeface="Roboto Mono" pitchFamily="49" charset="0"/>
                <a:cs typeface="Times New Roman" panose="02020603050405020304" pitchFamily="18" charset="0"/>
              </a:rPr>
              <a:t>__host__</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__device__</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 </a:t>
            </a:r>
            <a:r>
              <a:rPr lang="en-US" sz="4400" kern="0">
                <a:solidFill>
                  <a:srgbClr val="267F99"/>
                </a:solidFill>
                <a:effectLst/>
                <a:latin typeface="Roboto Mono" pitchFamily="49" charset="0"/>
                <a:ea typeface="Roboto Mono" pitchFamily="49" charset="0"/>
                <a:cs typeface="Times New Roman" panose="02020603050405020304" pitchFamily="18" charset="0"/>
              </a:rPr>
              <a:t>dli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where_am_I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6600" b="1"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for_each</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70C1"/>
                </a:solidFill>
                <a:effectLst/>
                <a:latin typeface="Roboto Mono" pitchFamily="49" charset="0"/>
                <a:ea typeface="Roboto Mono" pitchFamily="49" charset="0"/>
                <a:cs typeface="Times New Roman" panose="02020603050405020304" pitchFamily="18" charset="0"/>
              </a:rPr>
              <a:t>host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begin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end</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 </a:t>
            </a:r>
            <a:r>
              <a:rPr lang="en-US" sz="4400" kern="0">
                <a:solidFill>
                  <a:srgbClr val="0000FF"/>
                </a:solidFill>
                <a:effectLst/>
                <a:latin typeface="Roboto Mono" pitchFamily="49" charset="0"/>
                <a:ea typeface="Roboto Mono" pitchFamily="49" charset="0"/>
                <a:cs typeface="Times New Roman" panose="02020603050405020304" pitchFamily="18" charset="0"/>
              </a:rPr>
              <a:t>__host__</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__device__</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 </a:t>
            </a:r>
            <a:r>
              <a:rPr lang="en-US" sz="4400" kern="0">
                <a:solidFill>
                  <a:srgbClr val="267F99"/>
                </a:solidFill>
                <a:effectLst/>
                <a:latin typeface="Roboto Mono" pitchFamily="49" charset="0"/>
                <a:ea typeface="Roboto Mono" pitchFamily="49" charset="0"/>
                <a:cs typeface="Times New Roman" panose="02020603050405020304" pitchFamily="18" charset="0"/>
              </a:rPr>
              <a:t>dli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where_am_I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6600" b="1"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dli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where_am_I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6600" b="1"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100">
                <a:effectLst/>
                <a:latin typeface="Roboto Mono" pitchFamily="49" charset="0"/>
                <a:ea typeface="Roboto Mono" pitchFamily="49" charset="0"/>
                <a:cs typeface="Times New Roman" panose="02020603050405020304" pitchFamily="18" charset="0"/>
              </a:rPr>
              <a:t> </a:t>
            </a:r>
          </a:p>
        </p:txBody>
      </p:sp>
      <p:sp>
        <p:nvSpPr>
          <p:cNvPr id="7" name="TextBox 6">
            <a:extLst>
              <a:ext uri="{FF2B5EF4-FFF2-40B4-BE49-F238E27FC236}">
                <a16:creationId xmlns:a16="http://schemas.microsoft.com/office/drawing/2014/main" id="{1BEC767F-4B54-0F17-EAE5-E4CFE30162C9}"/>
              </a:ext>
            </a:extLst>
          </p:cNvPr>
          <p:cNvSpPr txBox="1"/>
          <p:nvPr/>
        </p:nvSpPr>
        <p:spPr>
          <a:xfrm>
            <a:off x="11868150" y="4821319"/>
            <a:ext cx="12839700" cy="1107996"/>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Replace </a:t>
            </a:r>
            <a:r>
              <a:rPr lang="en-US" sz="6600" kern="0">
                <a:solidFill>
                  <a:srgbClr val="A31515"/>
                </a:solidFill>
                <a:effectLst/>
                <a:latin typeface="Roboto Mono" pitchFamily="2" charset="0"/>
                <a:ea typeface="Roboto Mono" pitchFamily="2" charset="0"/>
                <a:cs typeface="Times New Roman" panose="02020603050405020304" pitchFamily="18" charset="0"/>
              </a:rPr>
              <a:t>???</a:t>
            </a:r>
            <a:r>
              <a:rPr lang="en-US" sz="6600">
                <a:solidFill>
                  <a:schemeClr val="bg1"/>
                </a:solidFill>
                <a:latin typeface="NVIDIA Sans" panose="020B0503020203020204" pitchFamily="34" charset="0"/>
                <a:cs typeface="NVIDIA Sans" panose="020B0503020203020204" pitchFamily="34" charset="0"/>
              </a:rPr>
              <a:t> with </a:t>
            </a:r>
            <a:r>
              <a:rPr lang="en-US" sz="6600">
                <a:solidFill>
                  <a:schemeClr val="accent6"/>
                </a:solidFill>
                <a:latin typeface="NVIDIA Sans" panose="020B0503020203020204" pitchFamily="34" charset="0"/>
                <a:cs typeface="NVIDIA Sans" panose="020B0503020203020204" pitchFamily="34" charset="0"/>
              </a:rPr>
              <a:t>CPU</a:t>
            </a:r>
            <a:r>
              <a:rPr lang="en-US" sz="6600">
                <a:solidFill>
                  <a:schemeClr val="bg1"/>
                </a:solidFill>
                <a:latin typeface="NVIDIA Sans" panose="020B0503020203020204" pitchFamily="34" charset="0"/>
                <a:cs typeface="NVIDIA Sans" panose="020B0503020203020204" pitchFamily="34" charset="0"/>
              </a:rPr>
              <a:t> or </a:t>
            </a:r>
            <a:r>
              <a:rPr lang="en-US" sz="6600">
                <a:solidFill>
                  <a:schemeClr val="tx2"/>
                </a:solidFill>
                <a:latin typeface="NVIDIA Sans" panose="020B0503020203020204" pitchFamily="34" charset="0"/>
                <a:cs typeface="NVIDIA Sans" panose="020B0503020203020204" pitchFamily="34" charset="0"/>
              </a:rPr>
              <a:t>GPU</a:t>
            </a:r>
          </a:p>
        </p:txBody>
      </p:sp>
      <p:sp>
        <p:nvSpPr>
          <p:cNvPr id="5" name="TextBox 4">
            <a:extLst>
              <a:ext uri="{FF2B5EF4-FFF2-40B4-BE49-F238E27FC236}">
                <a16:creationId xmlns:a16="http://schemas.microsoft.com/office/drawing/2014/main" id="{E93A2C83-B560-3971-38EB-244D57DFC2FA}"/>
              </a:ext>
            </a:extLst>
          </p:cNvPr>
          <p:cNvSpPr txBox="1"/>
          <p:nvPr/>
        </p:nvSpPr>
        <p:spPr>
          <a:xfrm>
            <a:off x="6346211" y="18032872"/>
            <a:ext cx="25530048" cy="769441"/>
          </a:xfrm>
          <a:prstGeom prst="rect">
            <a:avLst/>
          </a:prstGeom>
          <a:noFill/>
        </p:spPr>
        <p:txBody>
          <a:bodyPr wrap="square">
            <a:spAutoFit/>
          </a:bodyPr>
          <a:lstStyle/>
          <a:p>
            <a:r>
              <a:rPr lang="en-US" sz="4400">
                <a:solidFill>
                  <a:schemeClr val="accent4"/>
                </a:solidFill>
                <a:latin typeface="Roboto Mono" pitchFamily="49" charset="0"/>
                <a:ea typeface="Roboto Mono" pitchFamily="49" charset="0"/>
              </a:rPr>
              <a:t>01.02-Execution-Spaces/01.02.02-Exercise-Annotate-Execution-Spaces.ipynb</a:t>
            </a:r>
          </a:p>
        </p:txBody>
      </p:sp>
      <p:sp>
        <p:nvSpPr>
          <p:cNvPr id="3" name="Rectangle 2">
            <a:extLst>
              <a:ext uri="{FF2B5EF4-FFF2-40B4-BE49-F238E27FC236}">
                <a16:creationId xmlns:a16="http://schemas.microsoft.com/office/drawing/2014/main" id="{FB8703BD-656C-C7CD-0C42-D19A1B7AB79B}"/>
              </a:ext>
            </a:extLst>
          </p:cNvPr>
          <p:cNvSpPr/>
          <p:nvPr/>
        </p:nvSpPr>
        <p:spPr>
          <a:xfrm rot="10800000">
            <a:off x="1597796" y="4450108"/>
            <a:ext cx="33380405" cy="13022882"/>
          </a:xfrm>
          <a:prstGeom prst="rect">
            <a:avLst/>
          </a:prstGeom>
          <a:gradFill flip="none" rotWithShape="1">
            <a:gsLst>
              <a:gs pos="0">
                <a:schemeClr val="accent5">
                  <a:lumMod val="0"/>
                  <a:lumOff val="100000"/>
                  <a:alpha val="0"/>
                </a:schemeClr>
              </a:gs>
              <a:gs pos="39000">
                <a:schemeClr val="accent5">
                  <a:lumMod val="0"/>
                  <a:lumOff val="10000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cxnSp>
        <p:nvCxnSpPr>
          <p:cNvPr id="10" name="Straight Connector 9">
            <a:extLst>
              <a:ext uri="{FF2B5EF4-FFF2-40B4-BE49-F238E27FC236}">
                <a16:creationId xmlns:a16="http://schemas.microsoft.com/office/drawing/2014/main" id="{D5BD1965-BD8F-CCEF-2D58-B27DC693DA66}"/>
              </a:ext>
            </a:extLst>
          </p:cNvPr>
          <p:cNvCxnSpPr>
            <a:cxnSpLocks/>
          </p:cNvCxnSpPr>
          <p:nvPr/>
        </p:nvCxnSpPr>
        <p:spPr>
          <a:xfrm>
            <a:off x="14022918" y="18802312"/>
            <a:ext cx="16577584"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6156CB48-B5DB-0C15-5BD7-6215241923EB}"/>
              </a:ext>
            </a:extLst>
          </p:cNvPr>
          <p:cNvCxnSpPr>
            <a:cxnSpLocks/>
            <a:stCxn id="13" idx="2"/>
            <a:endCxn id="12" idx="1"/>
          </p:cNvCxnSpPr>
          <p:nvPr/>
        </p:nvCxnSpPr>
        <p:spPr>
          <a:xfrm rot="5400000" flipH="1">
            <a:off x="7653295" y="4143897"/>
            <a:ext cx="8739752" cy="20577078"/>
          </a:xfrm>
          <a:prstGeom prst="bentConnector4">
            <a:avLst>
              <a:gd name="adj1" fmla="val -10402"/>
              <a:gd name="adj2" fmla="val 104108"/>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7E054AE4-E93C-7C26-16EF-216FC477B8AF}"/>
              </a:ext>
            </a:extLst>
          </p:cNvPr>
          <p:cNvSpPr/>
          <p:nvPr/>
        </p:nvSpPr>
        <p:spPr>
          <a:xfrm>
            <a:off x="1734632" y="9774325"/>
            <a:ext cx="8621942" cy="576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3" name="Rectangle 12">
            <a:extLst>
              <a:ext uri="{FF2B5EF4-FFF2-40B4-BE49-F238E27FC236}">
                <a16:creationId xmlns:a16="http://schemas.microsoft.com/office/drawing/2014/main" id="{27EDF5FB-4F77-2A54-3FD6-EDEC18406535}"/>
              </a:ext>
            </a:extLst>
          </p:cNvPr>
          <p:cNvSpPr/>
          <p:nvPr/>
        </p:nvSpPr>
        <p:spPr>
          <a:xfrm>
            <a:off x="14022918" y="18096553"/>
            <a:ext cx="16577584" cy="705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pic>
        <p:nvPicPr>
          <p:cNvPr id="14" name="Picture 13" descr="A screenshot of a computer&#10;&#10;Description automatically generated">
            <a:extLst>
              <a:ext uri="{FF2B5EF4-FFF2-40B4-BE49-F238E27FC236}">
                <a16:creationId xmlns:a16="http://schemas.microsoft.com/office/drawing/2014/main" id="{2A5DA0D4-7FEC-5C8C-0775-F8C969AEE64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4633" y="4450107"/>
            <a:ext cx="33122817" cy="7699248"/>
          </a:xfrm>
          <a:prstGeom prst="rect">
            <a:avLst/>
          </a:prstGeom>
        </p:spPr>
      </p:pic>
    </p:spTree>
    <p:extLst>
      <p:ext uri="{BB962C8B-B14F-4D97-AF65-F5344CB8AC3E}">
        <p14:creationId xmlns:p14="http://schemas.microsoft.com/office/powerpoint/2010/main" val="11761345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917706-6A0C-BD0A-B396-D7D403013AA3}"/>
            </a:ext>
          </a:extLst>
        </p:cNvPr>
        <p:cNvGrpSpPr/>
        <p:nvPr/>
      </p:nvGrpSpPr>
      <p:grpSpPr>
        <a:xfrm>
          <a:off x="0" y="0"/>
          <a:ext cx="0" cy="0"/>
          <a:chOff x="0" y="0"/>
          <a:chExt cx="0" cy="0"/>
        </a:xfrm>
      </p:grpSpPr>
      <p:pic>
        <p:nvPicPr>
          <p:cNvPr id="9" name="Picture 8" descr="A screenshot of a computer&#10;&#10;Description automatically generated">
            <a:extLst>
              <a:ext uri="{FF2B5EF4-FFF2-40B4-BE49-F238E27FC236}">
                <a16:creationId xmlns:a16="http://schemas.microsoft.com/office/drawing/2014/main" id="{49091273-3935-CB63-6A6A-7677546B20EF}"/>
              </a:ext>
            </a:extLst>
          </p:cNvPr>
          <p:cNvPicPr>
            <a:picLocks noChangeAspect="1"/>
          </p:cNvPicPr>
          <p:nvPr/>
        </p:nvPicPr>
        <p:blipFill>
          <a:blip r:embed="rId3">
            <a:extLst>
              <a:ext uri="{28A0092B-C50C-407E-A947-70E740481C1C}">
                <a14:useLocalDpi xmlns:a14="http://schemas.microsoft.com/office/drawing/2010/main" val="0"/>
              </a:ext>
            </a:extLst>
          </a:blip>
          <a:srcRect b="11897"/>
          <a:stretch/>
        </p:blipFill>
        <p:spPr>
          <a:xfrm>
            <a:off x="1737360" y="4453127"/>
            <a:ext cx="33128711" cy="15180298"/>
          </a:xfrm>
          <a:prstGeom prst="rect">
            <a:avLst/>
          </a:prstGeom>
        </p:spPr>
      </p:pic>
      <p:sp>
        <p:nvSpPr>
          <p:cNvPr id="4" name="Title 3">
            <a:extLst>
              <a:ext uri="{FF2B5EF4-FFF2-40B4-BE49-F238E27FC236}">
                <a16:creationId xmlns:a16="http://schemas.microsoft.com/office/drawing/2014/main" id="{5B0B119B-8487-BBDB-EF81-A42B40319DB7}"/>
              </a:ext>
            </a:extLst>
          </p:cNvPr>
          <p:cNvSpPr>
            <a:spLocks noGrp="1"/>
          </p:cNvSpPr>
          <p:nvPr>
            <p:ph type="title"/>
          </p:nvPr>
        </p:nvSpPr>
        <p:spPr/>
        <p:txBody>
          <a:bodyPr/>
          <a:lstStyle/>
          <a:p>
            <a:r>
              <a:rPr lang="en-US"/>
              <a:t>How to Run Exercises</a:t>
            </a:r>
          </a:p>
        </p:txBody>
      </p:sp>
      <p:sp>
        <p:nvSpPr>
          <p:cNvPr id="2" name="Text Placeholder 1">
            <a:extLst>
              <a:ext uri="{FF2B5EF4-FFF2-40B4-BE49-F238E27FC236}">
                <a16:creationId xmlns:a16="http://schemas.microsoft.com/office/drawing/2014/main" id="{E63185EF-066D-EE20-BDF8-453489364889}"/>
              </a:ext>
            </a:extLst>
          </p:cNvPr>
          <p:cNvSpPr>
            <a:spLocks noGrp="1"/>
          </p:cNvSpPr>
          <p:nvPr>
            <p:ph type="body" sz="quarter" idx="10"/>
          </p:nvPr>
        </p:nvSpPr>
        <p:spPr/>
        <p:txBody>
          <a:bodyPr/>
          <a:lstStyle/>
          <a:p>
            <a:r>
              <a:rPr lang="en-US"/>
              <a:t>Saving code changes</a:t>
            </a:r>
          </a:p>
        </p:txBody>
      </p:sp>
      <p:cxnSp>
        <p:nvCxnSpPr>
          <p:cNvPr id="10" name="Straight Connector 9">
            <a:extLst>
              <a:ext uri="{FF2B5EF4-FFF2-40B4-BE49-F238E27FC236}">
                <a16:creationId xmlns:a16="http://schemas.microsoft.com/office/drawing/2014/main" id="{44D586D4-1999-AC2D-76DB-3DAC3B68BD79}"/>
              </a:ext>
            </a:extLst>
          </p:cNvPr>
          <p:cNvCxnSpPr>
            <a:cxnSpLocks/>
          </p:cNvCxnSpPr>
          <p:nvPr/>
        </p:nvCxnSpPr>
        <p:spPr>
          <a:xfrm>
            <a:off x="22814928" y="4611479"/>
            <a:ext cx="11246472"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9F770E3A-9F14-4405-5FCB-5ADCC043CEAD}"/>
              </a:ext>
            </a:extLst>
          </p:cNvPr>
          <p:cNvCxnSpPr>
            <a:cxnSpLocks/>
            <a:stCxn id="13" idx="2"/>
            <a:endCxn id="12" idx="2"/>
          </p:cNvCxnSpPr>
          <p:nvPr/>
        </p:nvCxnSpPr>
        <p:spPr>
          <a:xfrm rot="5400000">
            <a:off x="20436562" y="-1417957"/>
            <a:ext cx="1972166" cy="14031038"/>
          </a:xfrm>
          <a:prstGeom prst="bentConnector3">
            <a:avLst>
              <a:gd name="adj1" fmla="val 133077"/>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A9900A03-6FF8-AC79-76C3-E8C1734608D3}"/>
              </a:ext>
            </a:extLst>
          </p:cNvPr>
          <p:cNvSpPr/>
          <p:nvPr/>
        </p:nvSpPr>
        <p:spPr>
          <a:xfrm>
            <a:off x="13985069" y="6007175"/>
            <a:ext cx="844114" cy="576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3" name="Rectangle 12">
            <a:extLst>
              <a:ext uri="{FF2B5EF4-FFF2-40B4-BE49-F238E27FC236}">
                <a16:creationId xmlns:a16="http://schemas.microsoft.com/office/drawing/2014/main" id="{4458B1F7-049E-AA2F-B352-9E01D3ABB42C}"/>
              </a:ext>
            </a:extLst>
          </p:cNvPr>
          <p:cNvSpPr/>
          <p:nvPr/>
        </p:nvSpPr>
        <p:spPr>
          <a:xfrm>
            <a:off x="22814928" y="3905720"/>
            <a:ext cx="11246472" cy="705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6" name="TextBox 25">
            <a:extLst>
              <a:ext uri="{FF2B5EF4-FFF2-40B4-BE49-F238E27FC236}">
                <a16:creationId xmlns:a16="http://schemas.microsoft.com/office/drawing/2014/main" id="{2FF26038-E553-3ADF-4653-837AAB172BAA}"/>
              </a:ext>
            </a:extLst>
          </p:cNvPr>
          <p:cNvSpPr txBox="1"/>
          <p:nvPr/>
        </p:nvSpPr>
        <p:spPr>
          <a:xfrm>
            <a:off x="22792626" y="3417537"/>
            <a:ext cx="11530828" cy="1107996"/>
          </a:xfrm>
          <a:prstGeom prst="rect">
            <a:avLst/>
          </a:prstGeom>
          <a:noFill/>
        </p:spPr>
        <p:txBody>
          <a:bodyPr wrap="square" rtlCol="0">
            <a:spAutoFit/>
          </a:bodyPr>
          <a:lstStyle/>
          <a:p>
            <a:pPr>
              <a:buClr>
                <a:schemeClr val="tx2"/>
              </a:buClr>
            </a:pPr>
            <a:r>
              <a:rPr lang="en-US" sz="6600">
                <a:solidFill>
                  <a:schemeClr val="bg1"/>
                </a:solidFill>
                <a:latin typeface="NVIDIA Sans" panose="020B0503020203020204" pitchFamily="34" charset="0"/>
                <a:cs typeface="NVIDIA Sans" panose="020B0503020203020204" pitchFamily="34" charset="0"/>
              </a:rPr>
              <a:t>Run the cell to save changes </a:t>
            </a:r>
            <a:endParaRPr lang="en-US" sz="6600">
              <a:solidFill>
                <a:schemeClr val="tx2"/>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5607023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87179D-414B-9223-43E2-D3D781D2A7C5}"/>
            </a:ext>
          </a:extLst>
        </p:cNvPr>
        <p:cNvGrpSpPr/>
        <p:nvPr/>
      </p:nvGrpSpPr>
      <p:grpSpPr>
        <a:xfrm>
          <a:off x="0" y="0"/>
          <a:ext cx="0" cy="0"/>
          <a:chOff x="0" y="0"/>
          <a:chExt cx="0" cy="0"/>
        </a:xfrm>
      </p:grpSpPr>
      <p:pic>
        <p:nvPicPr>
          <p:cNvPr id="7" name="Picture 6" descr="A screenshot of a computer&#10;&#10;Description automatically generated">
            <a:extLst>
              <a:ext uri="{FF2B5EF4-FFF2-40B4-BE49-F238E27FC236}">
                <a16:creationId xmlns:a16="http://schemas.microsoft.com/office/drawing/2014/main" id="{DF2284D4-CE7A-1724-F33C-0322374D8B6D}"/>
              </a:ext>
            </a:extLst>
          </p:cNvPr>
          <p:cNvPicPr>
            <a:picLocks noChangeAspect="1"/>
          </p:cNvPicPr>
          <p:nvPr/>
        </p:nvPicPr>
        <p:blipFill>
          <a:blip r:embed="rId3">
            <a:extLst>
              <a:ext uri="{28A0092B-C50C-407E-A947-70E740481C1C}">
                <a14:useLocalDpi xmlns:a14="http://schemas.microsoft.com/office/drawing/2010/main" val="0"/>
              </a:ext>
            </a:extLst>
          </a:blip>
          <a:srcRect b="11854"/>
          <a:stretch/>
        </p:blipFill>
        <p:spPr>
          <a:xfrm>
            <a:off x="1734632" y="4453128"/>
            <a:ext cx="33128711" cy="15187671"/>
          </a:xfrm>
          <a:prstGeom prst="rect">
            <a:avLst/>
          </a:prstGeom>
        </p:spPr>
      </p:pic>
      <p:sp>
        <p:nvSpPr>
          <p:cNvPr id="4" name="Title 3">
            <a:extLst>
              <a:ext uri="{FF2B5EF4-FFF2-40B4-BE49-F238E27FC236}">
                <a16:creationId xmlns:a16="http://schemas.microsoft.com/office/drawing/2014/main" id="{83A261DC-D629-C119-05DD-982CA937FC4F}"/>
              </a:ext>
            </a:extLst>
          </p:cNvPr>
          <p:cNvSpPr>
            <a:spLocks noGrp="1"/>
          </p:cNvSpPr>
          <p:nvPr>
            <p:ph type="title"/>
          </p:nvPr>
        </p:nvSpPr>
        <p:spPr/>
        <p:txBody>
          <a:bodyPr/>
          <a:lstStyle/>
          <a:p>
            <a:r>
              <a:rPr lang="en-US"/>
              <a:t>How to Run Exercises</a:t>
            </a:r>
          </a:p>
        </p:txBody>
      </p:sp>
      <p:sp>
        <p:nvSpPr>
          <p:cNvPr id="2" name="Text Placeholder 1">
            <a:extLst>
              <a:ext uri="{FF2B5EF4-FFF2-40B4-BE49-F238E27FC236}">
                <a16:creationId xmlns:a16="http://schemas.microsoft.com/office/drawing/2014/main" id="{1B49015A-A00E-046B-7EA4-150672D9D9DE}"/>
              </a:ext>
            </a:extLst>
          </p:cNvPr>
          <p:cNvSpPr>
            <a:spLocks noGrp="1"/>
          </p:cNvSpPr>
          <p:nvPr>
            <p:ph type="body" sz="quarter" idx="10"/>
          </p:nvPr>
        </p:nvSpPr>
        <p:spPr/>
        <p:txBody>
          <a:bodyPr/>
          <a:lstStyle/>
          <a:p>
            <a:r>
              <a:rPr lang="en-US"/>
              <a:t>Run the code</a:t>
            </a:r>
          </a:p>
        </p:txBody>
      </p:sp>
      <p:cxnSp>
        <p:nvCxnSpPr>
          <p:cNvPr id="10" name="Straight Connector 9">
            <a:extLst>
              <a:ext uri="{FF2B5EF4-FFF2-40B4-BE49-F238E27FC236}">
                <a16:creationId xmlns:a16="http://schemas.microsoft.com/office/drawing/2014/main" id="{8FB64930-07A2-8CBE-D280-E442C4314B89}"/>
              </a:ext>
            </a:extLst>
          </p:cNvPr>
          <p:cNvCxnSpPr>
            <a:cxnSpLocks/>
          </p:cNvCxnSpPr>
          <p:nvPr/>
        </p:nvCxnSpPr>
        <p:spPr>
          <a:xfrm>
            <a:off x="22814928" y="4611479"/>
            <a:ext cx="12802066"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6A16290D-B1AF-03E5-23EB-8A5EC3EF00A8}"/>
              </a:ext>
            </a:extLst>
          </p:cNvPr>
          <p:cNvCxnSpPr>
            <a:cxnSpLocks/>
            <a:stCxn id="13" idx="2"/>
            <a:endCxn id="12" idx="2"/>
          </p:cNvCxnSpPr>
          <p:nvPr/>
        </p:nvCxnSpPr>
        <p:spPr>
          <a:xfrm rot="5400000">
            <a:off x="20825461" y="-1806855"/>
            <a:ext cx="1972166" cy="14808835"/>
          </a:xfrm>
          <a:prstGeom prst="bentConnector3">
            <a:avLst>
              <a:gd name="adj1" fmla="val 129685"/>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321AFE57-B6CC-C81F-0283-6BEFD9178944}"/>
              </a:ext>
            </a:extLst>
          </p:cNvPr>
          <p:cNvSpPr/>
          <p:nvPr/>
        </p:nvSpPr>
        <p:spPr>
          <a:xfrm>
            <a:off x="13985069" y="6007175"/>
            <a:ext cx="844114" cy="5764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3" name="Rectangle 12">
            <a:extLst>
              <a:ext uri="{FF2B5EF4-FFF2-40B4-BE49-F238E27FC236}">
                <a16:creationId xmlns:a16="http://schemas.microsoft.com/office/drawing/2014/main" id="{38C7BD36-2BFD-DA5D-51FB-770B898AE75E}"/>
              </a:ext>
            </a:extLst>
          </p:cNvPr>
          <p:cNvSpPr/>
          <p:nvPr/>
        </p:nvSpPr>
        <p:spPr>
          <a:xfrm>
            <a:off x="22814928" y="3905720"/>
            <a:ext cx="12802066" cy="70575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6" name="TextBox 25">
            <a:extLst>
              <a:ext uri="{FF2B5EF4-FFF2-40B4-BE49-F238E27FC236}">
                <a16:creationId xmlns:a16="http://schemas.microsoft.com/office/drawing/2014/main" id="{4DC5DA4B-98D2-45DD-2B37-43F90835492F}"/>
              </a:ext>
            </a:extLst>
          </p:cNvPr>
          <p:cNvSpPr txBox="1"/>
          <p:nvPr/>
        </p:nvSpPr>
        <p:spPr>
          <a:xfrm>
            <a:off x="22792625" y="3417537"/>
            <a:ext cx="12824369" cy="1107996"/>
          </a:xfrm>
          <a:prstGeom prst="rect">
            <a:avLst/>
          </a:prstGeom>
          <a:noFill/>
        </p:spPr>
        <p:txBody>
          <a:bodyPr wrap="square" rtlCol="0">
            <a:spAutoFit/>
          </a:bodyPr>
          <a:lstStyle/>
          <a:p>
            <a:pPr>
              <a:buClr>
                <a:schemeClr val="tx2"/>
              </a:buClr>
            </a:pPr>
            <a:r>
              <a:rPr lang="en-US" sz="6600">
                <a:solidFill>
                  <a:schemeClr val="bg1"/>
                </a:solidFill>
                <a:latin typeface="NVIDIA Sans" panose="020B0503020203020204" pitchFamily="34" charset="0"/>
                <a:cs typeface="NVIDIA Sans" panose="020B0503020203020204" pitchFamily="34" charset="0"/>
              </a:rPr>
              <a:t>Run the cell to execute the code</a:t>
            </a:r>
            <a:endParaRPr lang="en-US" sz="6600">
              <a:solidFill>
                <a:schemeClr val="tx2"/>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4609939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79F487-397D-0DBD-62D0-6DB560CA074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E49AAA5-09E5-3137-9640-FF82BB651094}"/>
              </a:ext>
            </a:extLst>
          </p:cNvPr>
          <p:cNvSpPr>
            <a:spLocks noGrp="1"/>
          </p:cNvSpPr>
          <p:nvPr>
            <p:ph type="title"/>
          </p:nvPr>
        </p:nvSpPr>
        <p:spPr/>
        <p:txBody>
          <a:bodyPr/>
          <a:lstStyle/>
          <a:p>
            <a:r>
              <a:rPr lang="en-US"/>
              <a:t>Exercise: Annotate Execution Spaces</a:t>
            </a:r>
          </a:p>
        </p:txBody>
      </p:sp>
      <p:sp>
        <p:nvSpPr>
          <p:cNvPr id="2" name="Text Placeholder 1">
            <a:extLst>
              <a:ext uri="{FF2B5EF4-FFF2-40B4-BE49-F238E27FC236}">
                <a16:creationId xmlns:a16="http://schemas.microsoft.com/office/drawing/2014/main" id="{9858E7CD-0885-BFA1-B512-D3756A1D7A0D}"/>
              </a:ext>
            </a:extLst>
          </p:cNvPr>
          <p:cNvSpPr>
            <a:spLocks noGrp="1"/>
          </p:cNvSpPr>
          <p:nvPr>
            <p:ph type="body" sz="quarter" idx="10"/>
          </p:nvPr>
        </p:nvSpPr>
        <p:spPr/>
        <p:txBody>
          <a:bodyPr/>
          <a:lstStyle/>
          <a:p>
            <a:r>
              <a:rPr lang="en-US"/>
              <a:t>Solution</a:t>
            </a:r>
          </a:p>
        </p:txBody>
      </p:sp>
      <p:sp>
        <p:nvSpPr>
          <p:cNvPr id="7" name="TextBox 6">
            <a:extLst>
              <a:ext uri="{FF2B5EF4-FFF2-40B4-BE49-F238E27FC236}">
                <a16:creationId xmlns:a16="http://schemas.microsoft.com/office/drawing/2014/main" id="{A3AE5E31-7ABA-D84B-0381-AE67BB953622}"/>
              </a:ext>
            </a:extLst>
          </p:cNvPr>
          <p:cNvSpPr txBox="1"/>
          <p:nvPr/>
        </p:nvSpPr>
        <p:spPr>
          <a:xfrm>
            <a:off x="5653694" y="6855291"/>
            <a:ext cx="26457882" cy="1107996"/>
          </a:xfrm>
          <a:prstGeom prst="rect">
            <a:avLst/>
          </a:prstGeom>
          <a:noFill/>
        </p:spPr>
        <p:txBody>
          <a:bodyPr wrap="square">
            <a:spAutoFit/>
          </a:bodyPr>
          <a:lstStyle/>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dli::</a:t>
            </a:r>
            <a:r>
              <a:rPr lang="en-US" sz="4400" kern="0" err="1">
                <a:solidFill>
                  <a:schemeClr val="accent5"/>
                </a:solidFill>
                <a:effectLst/>
                <a:latin typeface="Roboto Mono" pitchFamily="49" charset="0"/>
                <a:ea typeface="Roboto Mono" pitchFamily="49" charset="0"/>
                <a:cs typeface="Times New Roman" panose="02020603050405020304" pitchFamily="18" charset="0"/>
              </a:rPr>
              <a:t>where_am_I</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6600" b="1" kern="0">
                <a:solidFill>
                  <a:schemeClr val="accent6"/>
                </a:solidFill>
                <a:effectLst/>
                <a:latin typeface="Roboto Mono" pitchFamily="49" charset="0"/>
                <a:ea typeface="Roboto Mono" pitchFamily="49" charset="0"/>
                <a:cs typeface="Times New Roman" panose="02020603050405020304" pitchFamily="18" charset="0"/>
              </a:rPr>
              <a:t>CPU</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p:txBody>
      </p:sp>
      <p:sp>
        <p:nvSpPr>
          <p:cNvPr id="3" name="TextBox 2">
            <a:extLst>
              <a:ext uri="{FF2B5EF4-FFF2-40B4-BE49-F238E27FC236}">
                <a16:creationId xmlns:a16="http://schemas.microsoft.com/office/drawing/2014/main" id="{015CFCF4-D537-E3CC-E205-91F175B51586}"/>
              </a:ext>
            </a:extLst>
          </p:cNvPr>
          <p:cNvSpPr txBox="1"/>
          <p:nvPr/>
        </p:nvSpPr>
        <p:spPr>
          <a:xfrm>
            <a:off x="6346211" y="18032872"/>
            <a:ext cx="25530048" cy="769441"/>
          </a:xfrm>
          <a:prstGeom prst="rect">
            <a:avLst/>
          </a:prstGeom>
          <a:noFill/>
        </p:spPr>
        <p:txBody>
          <a:bodyPr wrap="square">
            <a:spAutoFit/>
          </a:bodyPr>
          <a:lstStyle/>
          <a:p>
            <a:r>
              <a:rPr lang="en-US" sz="4400">
                <a:solidFill>
                  <a:schemeClr val="accent4"/>
                </a:solidFill>
                <a:latin typeface="Roboto Mono" pitchFamily="49" charset="0"/>
                <a:ea typeface="Roboto Mono" pitchFamily="49" charset="0"/>
              </a:rPr>
              <a:t>01.02-Execution-Spaces/01.02.02-Exercise-Annotate-Execution-Spaces.ipynb</a:t>
            </a:r>
          </a:p>
        </p:txBody>
      </p:sp>
      <p:cxnSp>
        <p:nvCxnSpPr>
          <p:cNvPr id="6" name="Straight Connector 5">
            <a:extLst>
              <a:ext uri="{FF2B5EF4-FFF2-40B4-BE49-F238E27FC236}">
                <a16:creationId xmlns:a16="http://schemas.microsoft.com/office/drawing/2014/main" id="{810CBD43-B561-BF03-4B2D-C371604D7396}"/>
              </a:ext>
            </a:extLst>
          </p:cNvPr>
          <p:cNvCxnSpPr>
            <a:cxnSpLocks/>
          </p:cNvCxnSpPr>
          <p:nvPr/>
        </p:nvCxnSpPr>
        <p:spPr>
          <a:xfrm>
            <a:off x="14435504" y="6855291"/>
            <a:ext cx="0" cy="1107996"/>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12B0D26-C64A-1E97-56D1-C812AC64B74F}"/>
              </a:ext>
            </a:extLst>
          </p:cNvPr>
          <p:cNvSpPr txBox="1"/>
          <p:nvPr/>
        </p:nvSpPr>
        <p:spPr>
          <a:xfrm>
            <a:off x="14837423" y="6947624"/>
            <a:ext cx="10003778" cy="923330"/>
          </a:xfrm>
          <a:prstGeom prst="rect">
            <a:avLst/>
          </a:prstGeom>
          <a:noFill/>
        </p:spPr>
        <p:txBody>
          <a:bodyPr wrap="square" rtlCol="0">
            <a:spAutoFit/>
          </a:bodyPr>
          <a:lstStyle/>
          <a:p>
            <a:pPr>
              <a:buClr>
                <a:schemeClr val="tx2"/>
              </a:buClr>
            </a:pPr>
            <a:r>
              <a:rPr lang="en-US" sz="5400">
                <a:solidFill>
                  <a:schemeClr val="bg1"/>
                </a:solidFill>
                <a:latin typeface="NVIDIA Sans" panose="020B0503020203020204" pitchFamily="34" charset="0"/>
                <a:cs typeface="NVIDIA Sans" panose="020B0503020203020204" pitchFamily="34" charset="0"/>
              </a:rPr>
              <a:t>Program always starts on </a:t>
            </a:r>
            <a:r>
              <a:rPr lang="en-US" sz="5400" b="1">
                <a:solidFill>
                  <a:schemeClr val="accent6"/>
                </a:solidFill>
                <a:latin typeface="NVIDIA Sans" panose="020B0503020203020204" pitchFamily="34" charset="0"/>
                <a:cs typeface="NVIDIA Sans" panose="020B0503020203020204" pitchFamily="34" charset="0"/>
              </a:rPr>
              <a:t>CPU</a:t>
            </a:r>
          </a:p>
        </p:txBody>
      </p:sp>
    </p:spTree>
    <p:extLst>
      <p:ext uri="{BB962C8B-B14F-4D97-AF65-F5344CB8AC3E}">
        <p14:creationId xmlns:p14="http://schemas.microsoft.com/office/powerpoint/2010/main" val="40111265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D30F36-C3BA-E0B6-3F4D-314B2F5833F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3A1000A-88A4-E0EB-CF5C-020AEF89695B}"/>
              </a:ext>
            </a:extLst>
          </p:cNvPr>
          <p:cNvSpPr>
            <a:spLocks noGrp="1"/>
          </p:cNvSpPr>
          <p:nvPr>
            <p:ph type="title"/>
          </p:nvPr>
        </p:nvSpPr>
        <p:spPr/>
        <p:txBody>
          <a:bodyPr/>
          <a:lstStyle/>
          <a:p>
            <a:r>
              <a:rPr lang="en-US"/>
              <a:t>Exercise: Annotate Execution Spaces</a:t>
            </a:r>
          </a:p>
        </p:txBody>
      </p:sp>
      <p:sp>
        <p:nvSpPr>
          <p:cNvPr id="2" name="Text Placeholder 1">
            <a:extLst>
              <a:ext uri="{FF2B5EF4-FFF2-40B4-BE49-F238E27FC236}">
                <a16:creationId xmlns:a16="http://schemas.microsoft.com/office/drawing/2014/main" id="{D1BC014B-9055-2114-23DF-0970B7AEA3FE}"/>
              </a:ext>
            </a:extLst>
          </p:cNvPr>
          <p:cNvSpPr>
            <a:spLocks noGrp="1"/>
          </p:cNvSpPr>
          <p:nvPr>
            <p:ph type="body" sz="quarter" idx="10"/>
          </p:nvPr>
        </p:nvSpPr>
        <p:spPr/>
        <p:txBody>
          <a:bodyPr/>
          <a:lstStyle/>
          <a:p>
            <a:r>
              <a:rPr lang="en-US"/>
              <a:t>Solution</a:t>
            </a:r>
          </a:p>
        </p:txBody>
      </p:sp>
      <p:sp>
        <p:nvSpPr>
          <p:cNvPr id="7" name="TextBox 6">
            <a:extLst>
              <a:ext uri="{FF2B5EF4-FFF2-40B4-BE49-F238E27FC236}">
                <a16:creationId xmlns:a16="http://schemas.microsoft.com/office/drawing/2014/main" id="{3DE9EAD9-B0E8-852F-5B73-863CC166BAB1}"/>
              </a:ext>
            </a:extLst>
          </p:cNvPr>
          <p:cNvSpPr txBox="1"/>
          <p:nvPr/>
        </p:nvSpPr>
        <p:spPr>
          <a:xfrm>
            <a:off x="5653694" y="6855291"/>
            <a:ext cx="26457882" cy="4154984"/>
          </a:xfrm>
          <a:prstGeom prst="rect">
            <a:avLst/>
          </a:prstGeom>
          <a:noFill/>
        </p:spPr>
        <p:txBody>
          <a:bodyPr wrap="square">
            <a:spAutoFit/>
          </a:bodyPr>
          <a:lstStyle/>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dli::</a:t>
            </a:r>
            <a:r>
              <a:rPr lang="en-US" sz="4400" kern="0" err="1">
                <a:solidFill>
                  <a:schemeClr val="accent5"/>
                </a:solidFill>
                <a:effectLst/>
                <a:latin typeface="Roboto Mono" pitchFamily="49" charset="0"/>
                <a:ea typeface="Roboto Mono" pitchFamily="49" charset="0"/>
                <a:cs typeface="Times New Roman" panose="02020603050405020304" pitchFamily="18" charset="0"/>
              </a:rPr>
              <a:t>where_am_I</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6600" b="1" kern="0">
                <a:solidFill>
                  <a:schemeClr val="accent5"/>
                </a:solidFill>
                <a:effectLst/>
                <a:latin typeface="Roboto Mono" pitchFamily="49" charset="0"/>
                <a:ea typeface="Roboto Mono" pitchFamily="49" charset="0"/>
                <a:cs typeface="Times New Roman" panose="02020603050405020304" pitchFamily="18" charset="0"/>
              </a:rPr>
              <a:t>CPU</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thrust::</a:t>
            </a:r>
            <a:r>
              <a:rPr lang="en-US" sz="4400" kern="0" err="1">
                <a:solidFill>
                  <a:schemeClr val="accent5"/>
                </a:solidFill>
                <a:effectLst/>
                <a:latin typeface="Roboto Mono" pitchFamily="49" charset="0"/>
                <a:ea typeface="Roboto Mono" pitchFamily="49" charset="0"/>
                <a:cs typeface="Times New Roman" panose="02020603050405020304" pitchFamily="18" charset="0"/>
              </a:rPr>
              <a:t>universal_vector</a:t>
            </a:r>
            <a:r>
              <a:rPr lang="en-US" sz="4400" kern="0">
                <a:solidFill>
                  <a:schemeClr val="accent5"/>
                </a:solidFill>
                <a:effectLst/>
                <a:latin typeface="Roboto Mono" pitchFamily="49" charset="0"/>
                <a:ea typeface="Roboto Mono" pitchFamily="49" charset="0"/>
                <a:cs typeface="Times New Roman" panose="02020603050405020304" pitchFamily="18" charset="0"/>
              </a:rPr>
              <a:t>&lt;int&gt;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a:t>
            </a:r>
            <a:r>
              <a:rPr lang="en-US" sz="4400" kern="0">
                <a:solidFill>
                  <a:schemeClr val="accent5"/>
                </a:solidFill>
                <a:effectLst/>
                <a:latin typeface="Roboto Mono" pitchFamily="49" charset="0"/>
                <a:ea typeface="Roboto Mono" pitchFamily="49" charset="0"/>
                <a:cs typeface="Times New Roman" panose="02020603050405020304" pitchFamily="18" charset="0"/>
              </a:rPr>
              <a:t>{1};</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thrust::</a:t>
            </a:r>
            <a:r>
              <a:rPr lang="en-US" sz="4400" kern="0" err="1">
                <a:solidFill>
                  <a:schemeClr val="accent5"/>
                </a:solidFill>
                <a:effectLst/>
                <a:latin typeface="Roboto Mono" pitchFamily="49" charset="0"/>
                <a:ea typeface="Roboto Mono" pitchFamily="49" charset="0"/>
                <a:cs typeface="Times New Roman" panose="02020603050405020304" pitchFamily="18" charset="0"/>
              </a:rPr>
              <a:t>for_each</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70C1"/>
                </a:solidFill>
                <a:effectLst/>
                <a:latin typeface="Roboto Mono" pitchFamily="49" charset="0"/>
                <a:ea typeface="Roboto Mono" pitchFamily="49" charset="0"/>
                <a:cs typeface="Times New Roman" panose="02020603050405020304" pitchFamily="18" charset="0"/>
              </a:rPr>
              <a:t>device</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vec.begin</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vec.end</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 __host__ __device__(int) { dli::</a:t>
            </a:r>
            <a:r>
              <a:rPr lang="en-US" sz="4400" kern="0" err="1">
                <a:solidFill>
                  <a:schemeClr val="accent5"/>
                </a:solidFill>
                <a:effectLst/>
                <a:latin typeface="Roboto Mono" pitchFamily="49" charset="0"/>
                <a:ea typeface="Roboto Mono" pitchFamily="49" charset="0"/>
                <a:cs typeface="Times New Roman" panose="02020603050405020304" pitchFamily="18" charset="0"/>
              </a:rPr>
              <a:t>where_am_I</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6600" b="1" kern="0">
                <a:solidFill>
                  <a:schemeClr val="tx2"/>
                </a:solidFill>
                <a:effectLst/>
                <a:latin typeface="Roboto Mono" pitchFamily="49" charset="0"/>
                <a:ea typeface="Roboto Mono" pitchFamily="49" charset="0"/>
                <a:cs typeface="Times New Roman" panose="02020603050405020304" pitchFamily="18" charset="0"/>
              </a:rPr>
              <a:t>GPU</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p:txBody>
      </p:sp>
      <p:sp>
        <p:nvSpPr>
          <p:cNvPr id="3" name="TextBox 2">
            <a:extLst>
              <a:ext uri="{FF2B5EF4-FFF2-40B4-BE49-F238E27FC236}">
                <a16:creationId xmlns:a16="http://schemas.microsoft.com/office/drawing/2014/main" id="{6E181BFD-D9F5-72A7-AA4D-9C5C8907AD70}"/>
              </a:ext>
            </a:extLst>
          </p:cNvPr>
          <p:cNvSpPr txBox="1"/>
          <p:nvPr/>
        </p:nvSpPr>
        <p:spPr>
          <a:xfrm>
            <a:off x="6346211" y="18032872"/>
            <a:ext cx="25530048" cy="769441"/>
          </a:xfrm>
          <a:prstGeom prst="rect">
            <a:avLst/>
          </a:prstGeom>
          <a:noFill/>
        </p:spPr>
        <p:txBody>
          <a:bodyPr wrap="square">
            <a:spAutoFit/>
          </a:bodyPr>
          <a:lstStyle/>
          <a:p>
            <a:r>
              <a:rPr lang="en-US" sz="4400">
                <a:solidFill>
                  <a:schemeClr val="accent4"/>
                </a:solidFill>
                <a:latin typeface="Roboto Mono" pitchFamily="49" charset="0"/>
                <a:ea typeface="Roboto Mono" pitchFamily="49" charset="0"/>
              </a:rPr>
              <a:t>01.02-Execution-Spaces/01.02.02-Exercise-Annotate-Execution-Spaces.ipynb</a:t>
            </a:r>
          </a:p>
        </p:txBody>
      </p:sp>
      <p:cxnSp>
        <p:nvCxnSpPr>
          <p:cNvPr id="5" name="Straight Connector 4">
            <a:extLst>
              <a:ext uri="{FF2B5EF4-FFF2-40B4-BE49-F238E27FC236}">
                <a16:creationId xmlns:a16="http://schemas.microsoft.com/office/drawing/2014/main" id="{9C6E6548-5D57-8E26-BCB2-DD50F8656238}"/>
              </a:ext>
            </a:extLst>
          </p:cNvPr>
          <p:cNvCxnSpPr>
            <a:cxnSpLocks/>
          </p:cNvCxnSpPr>
          <p:nvPr/>
        </p:nvCxnSpPr>
        <p:spPr>
          <a:xfrm>
            <a:off x="31580504" y="9296400"/>
            <a:ext cx="0" cy="1544598"/>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CE737A2-0021-1A6D-E049-718A8EDC4415}"/>
              </a:ext>
            </a:extLst>
          </p:cNvPr>
          <p:cNvSpPr txBox="1"/>
          <p:nvPr/>
        </p:nvSpPr>
        <p:spPr>
          <a:xfrm>
            <a:off x="11334750" y="12358777"/>
            <a:ext cx="20245754" cy="923330"/>
          </a:xfrm>
          <a:prstGeom prst="rect">
            <a:avLst/>
          </a:prstGeom>
          <a:noFill/>
        </p:spPr>
        <p:txBody>
          <a:bodyPr wrap="square" rtlCol="0">
            <a:spAutoFit/>
          </a:bodyPr>
          <a:lstStyle/>
          <a:p>
            <a:pPr>
              <a:buClr>
                <a:schemeClr val="tx2"/>
              </a:buClr>
            </a:pPr>
            <a:r>
              <a:rPr lang="en-US" sz="5400" kern="0">
                <a:solidFill>
                  <a:srgbClr val="267F99"/>
                </a:solidFill>
                <a:effectLst/>
                <a:latin typeface="Roboto Mono" pitchFamily="49" charset="0"/>
                <a:ea typeface="Roboto Mono" pitchFamily="49" charset="0"/>
                <a:cs typeface="Times New Roman" panose="02020603050405020304" pitchFamily="18" charset="0"/>
              </a:rPr>
              <a:t>thrust</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0070C1"/>
                </a:solidFill>
                <a:effectLst/>
                <a:latin typeface="Roboto Mono" pitchFamily="49" charset="0"/>
                <a:ea typeface="Roboto Mono" pitchFamily="49" charset="0"/>
                <a:cs typeface="Times New Roman" panose="02020603050405020304" pitchFamily="18" charset="0"/>
              </a:rPr>
              <a:t>device</a:t>
            </a:r>
            <a:r>
              <a:rPr lang="en-US" sz="5400">
                <a:solidFill>
                  <a:schemeClr val="bg1"/>
                </a:solidFill>
                <a:latin typeface="NVIDIA Sans" panose="020B0503020203020204" pitchFamily="34" charset="0"/>
                <a:cs typeface="NVIDIA Sans" panose="020B0503020203020204" pitchFamily="34" charset="0"/>
              </a:rPr>
              <a:t> execution policy leads to execution on </a:t>
            </a:r>
            <a:r>
              <a:rPr lang="en-US" sz="5400" b="1">
                <a:solidFill>
                  <a:schemeClr val="tx2"/>
                </a:solidFill>
                <a:latin typeface="NVIDIA Sans" panose="020B0503020203020204" pitchFamily="34" charset="0"/>
                <a:cs typeface="NVIDIA Sans" panose="020B0503020203020204" pitchFamily="34" charset="0"/>
              </a:rPr>
              <a:t>GPU</a:t>
            </a:r>
          </a:p>
        </p:txBody>
      </p:sp>
      <p:sp>
        <p:nvSpPr>
          <p:cNvPr id="9" name="Rectangle 8">
            <a:extLst>
              <a:ext uri="{FF2B5EF4-FFF2-40B4-BE49-F238E27FC236}">
                <a16:creationId xmlns:a16="http://schemas.microsoft.com/office/drawing/2014/main" id="{E130C3BF-EAD1-1126-25A7-C15C14DED147}"/>
              </a:ext>
            </a:extLst>
          </p:cNvPr>
          <p:cNvSpPr/>
          <p:nvPr/>
        </p:nvSpPr>
        <p:spPr>
          <a:xfrm>
            <a:off x="25679400" y="9296400"/>
            <a:ext cx="5901104" cy="1544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cxnSp>
        <p:nvCxnSpPr>
          <p:cNvPr id="13" name="Elbow Connector 12">
            <a:extLst>
              <a:ext uri="{FF2B5EF4-FFF2-40B4-BE49-F238E27FC236}">
                <a16:creationId xmlns:a16="http://schemas.microsoft.com/office/drawing/2014/main" id="{C52744BC-35DB-D486-13E5-DD870D2FAEB8}"/>
              </a:ext>
            </a:extLst>
          </p:cNvPr>
          <p:cNvCxnSpPr>
            <a:cxnSpLocks/>
            <a:stCxn id="9" idx="3"/>
            <a:endCxn id="6" idx="3"/>
          </p:cNvCxnSpPr>
          <p:nvPr/>
        </p:nvCxnSpPr>
        <p:spPr>
          <a:xfrm>
            <a:off x="31580504" y="10068699"/>
            <a:ext cx="12700" cy="2751743"/>
          </a:xfrm>
          <a:prstGeom prst="bentConnector3">
            <a:avLst>
              <a:gd name="adj1" fmla="val 9750000"/>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69918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0A040F-8594-1A13-F2F0-8CBDA08843A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73DF5A4-5F27-8CB7-D0E0-88EF7670E099}"/>
              </a:ext>
            </a:extLst>
          </p:cNvPr>
          <p:cNvSpPr>
            <a:spLocks noGrp="1"/>
          </p:cNvSpPr>
          <p:nvPr>
            <p:ph type="title"/>
          </p:nvPr>
        </p:nvSpPr>
        <p:spPr/>
        <p:txBody>
          <a:bodyPr/>
          <a:lstStyle/>
          <a:p>
            <a:r>
              <a:rPr lang="en-US"/>
              <a:t>Exercise: Annotate Execution Spaces</a:t>
            </a:r>
          </a:p>
        </p:txBody>
      </p:sp>
      <p:sp>
        <p:nvSpPr>
          <p:cNvPr id="2" name="Text Placeholder 1">
            <a:extLst>
              <a:ext uri="{FF2B5EF4-FFF2-40B4-BE49-F238E27FC236}">
                <a16:creationId xmlns:a16="http://schemas.microsoft.com/office/drawing/2014/main" id="{32D3F930-B249-BEA2-7380-D624588A391C}"/>
              </a:ext>
            </a:extLst>
          </p:cNvPr>
          <p:cNvSpPr>
            <a:spLocks noGrp="1"/>
          </p:cNvSpPr>
          <p:nvPr>
            <p:ph type="body" sz="quarter" idx="10"/>
          </p:nvPr>
        </p:nvSpPr>
        <p:spPr/>
        <p:txBody>
          <a:bodyPr/>
          <a:lstStyle/>
          <a:p>
            <a:r>
              <a:rPr lang="en-US"/>
              <a:t>Solution</a:t>
            </a:r>
          </a:p>
        </p:txBody>
      </p:sp>
      <p:sp>
        <p:nvSpPr>
          <p:cNvPr id="7" name="TextBox 6">
            <a:extLst>
              <a:ext uri="{FF2B5EF4-FFF2-40B4-BE49-F238E27FC236}">
                <a16:creationId xmlns:a16="http://schemas.microsoft.com/office/drawing/2014/main" id="{713C2A87-16F9-A3F9-1632-ADB247EC0771}"/>
              </a:ext>
            </a:extLst>
          </p:cNvPr>
          <p:cNvSpPr txBox="1"/>
          <p:nvPr/>
        </p:nvSpPr>
        <p:spPr>
          <a:xfrm>
            <a:off x="5653694" y="6855291"/>
            <a:ext cx="26457882" cy="6524863"/>
          </a:xfrm>
          <a:prstGeom prst="rect">
            <a:avLst/>
          </a:prstGeom>
          <a:noFill/>
        </p:spPr>
        <p:txBody>
          <a:bodyPr wrap="square">
            <a:spAutoFit/>
          </a:bodyPr>
          <a:lstStyle/>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dli::</a:t>
            </a:r>
            <a:r>
              <a:rPr lang="en-US" sz="4400" kern="0" err="1">
                <a:solidFill>
                  <a:schemeClr val="accent5"/>
                </a:solidFill>
                <a:effectLst/>
                <a:latin typeface="Roboto Mono" pitchFamily="49" charset="0"/>
                <a:ea typeface="Roboto Mono" pitchFamily="49" charset="0"/>
                <a:cs typeface="Times New Roman" panose="02020603050405020304" pitchFamily="18" charset="0"/>
              </a:rPr>
              <a:t>where_am_I</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6600" b="1" kern="0">
                <a:solidFill>
                  <a:schemeClr val="accent5"/>
                </a:solidFill>
                <a:effectLst/>
                <a:latin typeface="Roboto Mono" pitchFamily="49" charset="0"/>
                <a:ea typeface="Roboto Mono" pitchFamily="49" charset="0"/>
                <a:cs typeface="Times New Roman" panose="02020603050405020304" pitchFamily="18" charset="0"/>
              </a:rPr>
              <a:t>CPU</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thrust::</a:t>
            </a:r>
            <a:r>
              <a:rPr lang="en-US" sz="4400" kern="0" err="1">
                <a:solidFill>
                  <a:schemeClr val="accent5"/>
                </a:solidFill>
                <a:effectLst/>
                <a:latin typeface="Roboto Mono" pitchFamily="49" charset="0"/>
                <a:ea typeface="Roboto Mono" pitchFamily="49" charset="0"/>
                <a:cs typeface="Times New Roman" panose="02020603050405020304" pitchFamily="18" charset="0"/>
              </a:rPr>
              <a:t>universal_vector</a:t>
            </a:r>
            <a:r>
              <a:rPr lang="en-US" sz="4400" kern="0">
                <a:solidFill>
                  <a:schemeClr val="accent5"/>
                </a:solidFill>
                <a:effectLst/>
                <a:latin typeface="Roboto Mono" pitchFamily="49" charset="0"/>
                <a:ea typeface="Roboto Mono" pitchFamily="49" charset="0"/>
                <a:cs typeface="Times New Roman" panose="02020603050405020304" pitchFamily="18" charset="0"/>
              </a:rPr>
              <a:t>&lt;int&gt;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a:t>
            </a:r>
            <a:r>
              <a:rPr lang="en-US" sz="4400" kern="0">
                <a:solidFill>
                  <a:schemeClr val="accent5"/>
                </a:solidFill>
                <a:effectLst/>
                <a:latin typeface="Roboto Mono" pitchFamily="49" charset="0"/>
                <a:ea typeface="Roboto Mono" pitchFamily="49" charset="0"/>
                <a:cs typeface="Times New Roman" panose="02020603050405020304" pitchFamily="18" charset="0"/>
              </a:rPr>
              <a:t>{1};</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thrust::</a:t>
            </a:r>
            <a:r>
              <a:rPr lang="en-US" sz="4400" kern="0" err="1">
                <a:solidFill>
                  <a:schemeClr val="accent5"/>
                </a:solidFill>
                <a:effectLst/>
                <a:latin typeface="Roboto Mono" pitchFamily="49" charset="0"/>
                <a:ea typeface="Roboto Mono" pitchFamily="49" charset="0"/>
                <a:cs typeface="Times New Roman" panose="02020603050405020304" pitchFamily="18" charset="0"/>
              </a:rPr>
              <a:t>for_each</a:t>
            </a:r>
            <a:r>
              <a:rPr lang="en-US" sz="4400" kern="0">
                <a:solidFill>
                  <a:schemeClr val="accent5"/>
                </a:solidFill>
                <a:effectLst/>
                <a:latin typeface="Roboto Mono" pitchFamily="49" charset="0"/>
                <a:ea typeface="Roboto Mono" pitchFamily="49" charset="0"/>
                <a:cs typeface="Times New Roman" panose="02020603050405020304" pitchFamily="18" charset="0"/>
              </a:rPr>
              <a:t>(thrust::device,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vec.begin</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vec.end</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 __host__ __device__(int) { dli::</a:t>
            </a:r>
            <a:r>
              <a:rPr lang="en-US" sz="4400" kern="0" err="1">
                <a:solidFill>
                  <a:schemeClr val="accent5"/>
                </a:solidFill>
                <a:effectLst/>
                <a:latin typeface="Roboto Mono" pitchFamily="49" charset="0"/>
                <a:ea typeface="Roboto Mono" pitchFamily="49" charset="0"/>
                <a:cs typeface="Times New Roman" panose="02020603050405020304" pitchFamily="18" charset="0"/>
              </a:rPr>
              <a:t>where_am_I</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6600" b="1" kern="0">
                <a:solidFill>
                  <a:schemeClr val="accent5"/>
                </a:solidFill>
                <a:effectLst/>
                <a:latin typeface="Roboto Mono" pitchFamily="49" charset="0"/>
                <a:ea typeface="Roboto Mono" pitchFamily="49" charset="0"/>
                <a:cs typeface="Times New Roman" panose="02020603050405020304" pitchFamily="18" charset="0"/>
              </a:rPr>
              <a:t>GPU</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thrust::</a:t>
            </a:r>
            <a:r>
              <a:rPr lang="en-US" sz="4400" kern="0" err="1">
                <a:solidFill>
                  <a:schemeClr val="accent5"/>
                </a:solidFill>
                <a:effectLst/>
                <a:latin typeface="Roboto Mono" pitchFamily="49" charset="0"/>
                <a:ea typeface="Roboto Mono" pitchFamily="49" charset="0"/>
                <a:cs typeface="Times New Roman" panose="02020603050405020304" pitchFamily="18" charset="0"/>
              </a:rPr>
              <a:t>for_each</a:t>
            </a:r>
            <a:r>
              <a:rPr lang="en-US" sz="4400" kern="0">
                <a:solidFill>
                  <a:schemeClr val="accent5"/>
                </a:solidFill>
                <a:effectLst/>
                <a:latin typeface="Roboto Mono" pitchFamily="49" charset="0"/>
                <a:ea typeface="Roboto Mono" pitchFamily="49" charset="0"/>
                <a:cs typeface="Times New Roman" panose="02020603050405020304" pitchFamily="18" charset="0"/>
              </a:rPr>
              <a:t>(thrust::host,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vec.begin</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vec.end</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 __host__ __device__(int) { dli::</a:t>
            </a:r>
            <a:r>
              <a:rPr lang="en-US" sz="4400" kern="0" err="1">
                <a:solidFill>
                  <a:schemeClr val="accent5"/>
                </a:solidFill>
                <a:effectLst/>
                <a:latin typeface="Roboto Mono" pitchFamily="49" charset="0"/>
                <a:ea typeface="Roboto Mono" pitchFamily="49" charset="0"/>
                <a:cs typeface="Times New Roman" panose="02020603050405020304" pitchFamily="18" charset="0"/>
              </a:rPr>
              <a:t>where_am_I</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6600" b="1" kern="0">
                <a:solidFill>
                  <a:schemeClr val="accent6"/>
                </a:solidFill>
                <a:effectLst/>
                <a:latin typeface="Roboto Mono" pitchFamily="49" charset="0"/>
                <a:ea typeface="Roboto Mono" pitchFamily="49" charset="0"/>
                <a:cs typeface="Times New Roman" panose="02020603050405020304" pitchFamily="18" charset="0"/>
              </a:rPr>
              <a:t>CPU</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p:txBody>
      </p:sp>
      <p:sp>
        <p:nvSpPr>
          <p:cNvPr id="3" name="TextBox 2">
            <a:extLst>
              <a:ext uri="{FF2B5EF4-FFF2-40B4-BE49-F238E27FC236}">
                <a16:creationId xmlns:a16="http://schemas.microsoft.com/office/drawing/2014/main" id="{39BC7629-A6A5-16A4-69AC-C44746431D9F}"/>
              </a:ext>
            </a:extLst>
          </p:cNvPr>
          <p:cNvSpPr txBox="1"/>
          <p:nvPr/>
        </p:nvSpPr>
        <p:spPr>
          <a:xfrm>
            <a:off x="6346211" y="18032872"/>
            <a:ext cx="25530048" cy="769441"/>
          </a:xfrm>
          <a:prstGeom prst="rect">
            <a:avLst/>
          </a:prstGeom>
          <a:noFill/>
        </p:spPr>
        <p:txBody>
          <a:bodyPr wrap="square">
            <a:spAutoFit/>
          </a:bodyPr>
          <a:lstStyle/>
          <a:p>
            <a:r>
              <a:rPr lang="en-US" sz="4400">
                <a:solidFill>
                  <a:schemeClr val="accent4"/>
                </a:solidFill>
                <a:latin typeface="Roboto Mono" pitchFamily="49" charset="0"/>
                <a:ea typeface="Roboto Mono" pitchFamily="49" charset="0"/>
              </a:rPr>
              <a:t>01.02-Execution-Spaces/01.02.02-Exercise-Annotate-Execution-Spaces.ipynb</a:t>
            </a:r>
          </a:p>
        </p:txBody>
      </p:sp>
      <p:cxnSp>
        <p:nvCxnSpPr>
          <p:cNvPr id="5" name="Straight Connector 4">
            <a:extLst>
              <a:ext uri="{FF2B5EF4-FFF2-40B4-BE49-F238E27FC236}">
                <a16:creationId xmlns:a16="http://schemas.microsoft.com/office/drawing/2014/main" id="{7A79C185-12E2-1BA4-D4CA-DBD56026A95C}"/>
              </a:ext>
            </a:extLst>
          </p:cNvPr>
          <p:cNvCxnSpPr>
            <a:cxnSpLocks/>
          </p:cNvCxnSpPr>
          <p:nvPr/>
        </p:nvCxnSpPr>
        <p:spPr>
          <a:xfrm>
            <a:off x="31580504" y="11677650"/>
            <a:ext cx="0" cy="1544598"/>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1C47E691-4399-65AF-E5E8-C1056D30D0DC}"/>
              </a:ext>
            </a:extLst>
          </p:cNvPr>
          <p:cNvSpPr txBox="1"/>
          <p:nvPr/>
        </p:nvSpPr>
        <p:spPr>
          <a:xfrm>
            <a:off x="11334750" y="14740027"/>
            <a:ext cx="20245754" cy="923330"/>
          </a:xfrm>
          <a:prstGeom prst="rect">
            <a:avLst/>
          </a:prstGeom>
          <a:noFill/>
        </p:spPr>
        <p:txBody>
          <a:bodyPr wrap="square" rtlCol="0">
            <a:spAutoFit/>
          </a:bodyPr>
          <a:lstStyle/>
          <a:p>
            <a:pPr>
              <a:buClr>
                <a:schemeClr val="tx2"/>
              </a:buClr>
            </a:pPr>
            <a:r>
              <a:rPr lang="en-US" sz="5400" kern="0">
                <a:solidFill>
                  <a:srgbClr val="267F99"/>
                </a:solidFill>
                <a:effectLst/>
                <a:latin typeface="Roboto Mono" pitchFamily="49" charset="0"/>
                <a:ea typeface="Roboto Mono" pitchFamily="49" charset="0"/>
                <a:cs typeface="Times New Roman" panose="02020603050405020304" pitchFamily="18" charset="0"/>
              </a:rPr>
              <a:t>thrust</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0070C1"/>
                </a:solidFill>
                <a:effectLst/>
                <a:latin typeface="Roboto Mono" pitchFamily="49" charset="0"/>
                <a:ea typeface="Roboto Mono" pitchFamily="49" charset="0"/>
                <a:cs typeface="Times New Roman" panose="02020603050405020304" pitchFamily="18" charset="0"/>
              </a:rPr>
              <a:t>host</a:t>
            </a:r>
            <a:r>
              <a:rPr lang="en-US" sz="5400">
                <a:solidFill>
                  <a:schemeClr val="bg1"/>
                </a:solidFill>
                <a:latin typeface="NVIDIA Sans" panose="020B0503020203020204" pitchFamily="34" charset="0"/>
                <a:cs typeface="NVIDIA Sans" panose="020B0503020203020204" pitchFamily="34" charset="0"/>
              </a:rPr>
              <a:t> execution policy leads to execution on </a:t>
            </a:r>
            <a:r>
              <a:rPr lang="en-US" sz="5400" b="1">
                <a:solidFill>
                  <a:schemeClr val="accent6"/>
                </a:solidFill>
                <a:latin typeface="NVIDIA Sans" panose="020B0503020203020204" pitchFamily="34" charset="0"/>
                <a:cs typeface="NVIDIA Sans" panose="020B0503020203020204" pitchFamily="34" charset="0"/>
              </a:rPr>
              <a:t>CPU</a:t>
            </a:r>
          </a:p>
        </p:txBody>
      </p:sp>
      <p:sp>
        <p:nvSpPr>
          <p:cNvPr id="8" name="Rectangle 7">
            <a:extLst>
              <a:ext uri="{FF2B5EF4-FFF2-40B4-BE49-F238E27FC236}">
                <a16:creationId xmlns:a16="http://schemas.microsoft.com/office/drawing/2014/main" id="{977BB177-DF71-D77B-9245-0AA07B1E3E87}"/>
              </a:ext>
            </a:extLst>
          </p:cNvPr>
          <p:cNvSpPr/>
          <p:nvPr/>
        </p:nvSpPr>
        <p:spPr>
          <a:xfrm>
            <a:off x="25679400" y="11677650"/>
            <a:ext cx="5901104" cy="15445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cxnSp>
        <p:nvCxnSpPr>
          <p:cNvPr id="9" name="Elbow Connector 8">
            <a:extLst>
              <a:ext uri="{FF2B5EF4-FFF2-40B4-BE49-F238E27FC236}">
                <a16:creationId xmlns:a16="http://schemas.microsoft.com/office/drawing/2014/main" id="{1ECEE2BF-DA76-4FC8-90A6-0EF1E5F5D439}"/>
              </a:ext>
            </a:extLst>
          </p:cNvPr>
          <p:cNvCxnSpPr>
            <a:cxnSpLocks/>
            <a:stCxn id="8" idx="3"/>
            <a:endCxn id="6" idx="3"/>
          </p:cNvCxnSpPr>
          <p:nvPr/>
        </p:nvCxnSpPr>
        <p:spPr>
          <a:xfrm>
            <a:off x="31580504" y="12449949"/>
            <a:ext cx="12700" cy="2751743"/>
          </a:xfrm>
          <a:prstGeom prst="bentConnector3">
            <a:avLst>
              <a:gd name="adj1" fmla="val 9750000"/>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86481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2109B7-7D80-11A8-4CC6-2440715B5EC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AAA272C-4074-E14B-7ABF-9545635315C1}"/>
              </a:ext>
            </a:extLst>
          </p:cNvPr>
          <p:cNvSpPr>
            <a:spLocks noGrp="1"/>
          </p:cNvSpPr>
          <p:nvPr>
            <p:ph type="title"/>
          </p:nvPr>
        </p:nvSpPr>
        <p:spPr/>
        <p:txBody>
          <a:bodyPr/>
          <a:lstStyle/>
          <a:p>
            <a:r>
              <a:rPr lang="en-US"/>
              <a:t>Exercise: Annotate Execution Spaces</a:t>
            </a:r>
          </a:p>
        </p:txBody>
      </p:sp>
      <p:sp>
        <p:nvSpPr>
          <p:cNvPr id="2" name="Text Placeholder 1">
            <a:extLst>
              <a:ext uri="{FF2B5EF4-FFF2-40B4-BE49-F238E27FC236}">
                <a16:creationId xmlns:a16="http://schemas.microsoft.com/office/drawing/2014/main" id="{FBAB103D-A85C-67C9-F825-A8A47CEEF408}"/>
              </a:ext>
            </a:extLst>
          </p:cNvPr>
          <p:cNvSpPr>
            <a:spLocks noGrp="1"/>
          </p:cNvSpPr>
          <p:nvPr>
            <p:ph type="body" sz="quarter" idx="10"/>
          </p:nvPr>
        </p:nvSpPr>
        <p:spPr/>
        <p:txBody>
          <a:bodyPr/>
          <a:lstStyle/>
          <a:p>
            <a:r>
              <a:rPr lang="en-US"/>
              <a:t>Solution</a:t>
            </a:r>
          </a:p>
        </p:txBody>
      </p:sp>
      <p:sp>
        <p:nvSpPr>
          <p:cNvPr id="7" name="TextBox 6">
            <a:extLst>
              <a:ext uri="{FF2B5EF4-FFF2-40B4-BE49-F238E27FC236}">
                <a16:creationId xmlns:a16="http://schemas.microsoft.com/office/drawing/2014/main" id="{78936911-7DDD-FE2D-119B-7DD39E86CB91}"/>
              </a:ext>
            </a:extLst>
          </p:cNvPr>
          <p:cNvSpPr txBox="1"/>
          <p:nvPr/>
        </p:nvSpPr>
        <p:spPr>
          <a:xfrm>
            <a:off x="5653694" y="6855291"/>
            <a:ext cx="26457882" cy="8217634"/>
          </a:xfrm>
          <a:prstGeom prst="rect">
            <a:avLst/>
          </a:prstGeom>
          <a:noFill/>
        </p:spPr>
        <p:txBody>
          <a:bodyPr wrap="square">
            <a:spAutoFit/>
          </a:bodyPr>
          <a:lstStyle/>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dli::</a:t>
            </a:r>
            <a:r>
              <a:rPr lang="en-US" sz="4400" kern="0" err="1">
                <a:solidFill>
                  <a:schemeClr val="accent5"/>
                </a:solidFill>
                <a:effectLst/>
                <a:latin typeface="Roboto Mono" pitchFamily="49" charset="0"/>
                <a:ea typeface="Roboto Mono" pitchFamily="49" charset="0"/>
                <a:cs typeface="Times New Roman" panose="02020603050405020304" pitchFamily="18" charset="0"/>
              </a:rPr>
              <a:t>where_am_I</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6600" b="1" kern="0">
                <a:solidFill>
                  <a:schemeClr val="accent5"/>
                </a:solidFill>
                <a:effectLst/>
                <a:latin typeface="Roboto Mono" pitchFamily="49" charset="0"/>
                <a:ea typeface="Roboto Mono" pitchFamily="49" charset="0"/>
                <a:cs typeface="Times New Roman" panose="02020603050405020304" pitchFamily="18" charset="0"/>
              </a:rPr>
              <a:t>CPU</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thrust::</a:t>
            </a:r>
            <a:r>
              <a:rPr lang="en-US" sz="4400" kern="0" err="1">
                <a:solidFill>
                  <a:schemeClr val="accent5"/>
                </a:solidFill>
                <a:effectLst/>
                <a:latin typeface="Roboto Mono" pitchFamily="49" charset="0"/>
                <a:ea typeface="Roboto Mono" pitchFamily="49" charset="0"/>
                <a:cs typeface="Times New Roman" panose="02020603050405020304" pitchFamily="18" charset="0"/>
              </a:rPr>
              <a:t>universal_vector</a:t>
            </a:r>
            <a:r>
              <a:rPr lang="en-US" sz="4400" kern="0">
                <a:solidFill>
                  <a:schemeClr val="accent5"/>
                </a:solidFill>
                <a:effectLst/>
                <a:latin typeface="Roboto Mono" pitchFamily="49" charset="0"/>
                <a:ea typeface="Roboto Mono" pitchFamily="49" charset="0"/>
                <a:cs typeface="Times New Roman" panose="02020603050405020304" pitchFamily="18" charset="0"/>
              </a:rPr>
              <a:t>&lt;int&gt;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a:t>
            </a:r>
            <a:r>
              <a:rPr lang="en-US" sz="4400" kern="0">
                <a:solidFill>
                  <a:schemeClr val="accent5"/>
                </a:solidFill>
                <a:effectLst/>
                <a:latin typeface="Roboto Mono" pitchFamily="49" charset="0"/>
                <a:ea typeface="Roboto Mono" pitchFamily="49" charset="0"/>
                <a:cs typeface="Times New Roman" panose="02020603050405020304" pitchFamily="18" charset="0"/>
              </a:rPr>
              <a:t>{1};</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thrust::</a:t>
            </a:r>
            <a:r>
              <a:rPr lang="en-US" sz="4400" kern="0" err="1">
                <a:solidFill>
                  <a:schemeClr val="accent5"/>
                </a:solidFill>
                <a:effectLst/>
                <a:latin typeface="Roboto Mono" pitchFamily="49" charset="0"/>
                <a:ea typeface="Roboto Mono" pitchFamily="49" charset="0"/>
                <a:cs typeface="Times New Roman" panose="02020603050405020304" pitchFamily="18" charset="0"/>
              </a:rPr>
              <a:t>for_each</a:t>
            </a:r>
            <a:r>
              <a:rPr lang="en-US" sz="4400" kern="0">
                <a:solidFill>
                  <a:schemeClr val="accent5"/>
                </a:solidFill>
                <a:effectLst/>
                <a:latin typeface="Roboto Mono" pitchFamily="49" charset="0"/>
                <a:ea typeface="Roboto Mono" pitchFamily="49" charset="0"/>
                <a:cs typeface="Times New Roman" panose="02020603050405020304" pitchFamily="18" charset="0"/>
              </a:rPr>
              <a:t>(thrust::device,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vec.begin</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vec.end</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 __host__ __device__(int) { dli::</a:t>
            </a:r>
            <a:r>
              <a:rPr lang="en-US" sz="4400" kern="0" err="1">
                <a:solidFill>
                  <a:schemeClr val="accent5"/>
                </a:solidFill>
                <a:effectLst/>
                <a:latin typeface="Roboto Mono" pitchFamily="49" charset="0"/>
                <a:ea typeface="Roboto Mono" pitchFamily="49" charset="0"/>
                <a:cs typeface="Times New Roman" panose="02020603050405020304" pitchFamily="18" charset="0"/>
              </a:rPr>
              <a:t>where_am_I</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6600" b="1" kern="0">
                <a:solidFill>
                  <a:schemeClr val="accent5"/>
                </a:solidFill>
                <a:effectLst/>
                <a:latin typeface="Roboto Mono" pitchFamily="49" charset="0"/>
                <a:ea typeface="Roboto Mono" pitchFamily="49" charset="0"/>
                <a:cs typeface="Times New Roman" panose="02020603050405020304" pitchFamily="18" charset="0"/>
              </a:rPr>
              <a:t>GPU</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thrust::</a:t>
            </a:r>
            <a:r>
              <a:rPr lang="en-US" sz="4400" kern="0" err="1">
                <a:solidFill>
                  <a:schemeClr val="accent5"/>
                </a:solidFill>
                <a:effectLst/>
                <a:latin typeface="Roboto Mono" pitchFamily="49" charset="0"/>
                <a:ea typeface="Roboto Mono" pitchFamily="49" charset="0"/>
                <a:cs typeface="Times New Roman" panose="02020603050405020304" pitchFamily="18" charset="0"/>
              </a:rPr>
              <a:t>for_each</a:t>
            </a:r>
            <a:r>
              <a:rPr lang="en-US" sz="4400" kern="0">
                <a:solidFill>
                  <a:schemeClr val="accent5"/>
                </a:solidFill>
                <a:effectLst/>
                <a:latin typeface="Roboto Mono" pitchFamily="49" charset="0"/>
                <a:ea typeface="Roboto Mono" pitchFamily="49" charset="0"/>
                <a:cs typeface="Times New Roman" panose="02020603050405020304" pitchFamily="18" charset="0"/>
              </a:rPr>
              <a:t>(thrust::host,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vec.begin</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vec.end</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 __host__ __device__(int) { dli::</a:t>
            </a:r>
            <a:r>
              <a:rPr lang="en-US" sz="4400" kern="0" err="1">
                <a:solidFill>
                  <a:schemeClr val="accent5"/>
                </a:solidFill>
                <a:effectLst/>
                <a:latin typeface="Roboto Mono" pitchFamily="49" charset="0"/>
                <a:ea typeface="Roboto Mono" pitchFamily="49" charset="0"/>
                <a:cs typeface="Times New Roman" panose="02020603050405020304" pitchFamily="18" charset="0"/>
              </a:rPr>
              <a:t>where_am_I</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6600" b="1" kern="0">
                <a:solidFill>
                  <a:schemeClr val="accent5"/>
                </a:solidFill>
                <a:effectLst/>
                <a:latin typeface="Roboto Mono" pitchFamily="49" charset="0"/>
                <a:ea typeface="Roboto Mono" pitchFamily="49" charset="0"/>
                <a:cs typeface="Times New Roman" panose="02020603050405020304" pitchFamily="18" charset="0"/>
              </a:rPr>
              <a:t>CPU</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dli::</a:t>
            </a:r>
            <a:r>
              <a:rPr lang="en-US" sz="4400" kern="0" err="1">
                <a:solidFill>
                  <a:schemeClr val="accent5"/>
                </a:solidFill>
                <a:effectLst/>
                <a:latin typeface="Roboto Mono" pitchFamily="49" charset="0"/>
                <a:ea typeface="Roboto Mono" pitchFamily="49" charset="0"/>
                <a:cs typeface="Times New Roman" panose="02020603050405020304" pitchFamily="18" charset="0"/>
              </a:rPr>
              <a:t>where_am_I</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6600" b="1" kern="0">
                <a:solidFill>
                  <a:schemeClr val="accent6"/>
                </a:solidFill>
                <a:effectLst/>
                <a:latin typeface="Roboto Mono" pitchFamily="49" charset="0"/>
                <a:ea typeface="Roboto Mono" pitchFamily="49" charset="0"/>
                <a:cs typeface="Times New Roman" panose="02020603050405020304" pitchFamily="18" charset="0"/>
              </a:rPr>
              <a:t>CPU</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4400" kern="100">
                <a:effectLst/>
                <a:latin typeface="Roboto Mono" pitchFamily="49" charset="0"/>
                <a:ea typeface="Roboto Mono" pitchFamily="49" charset="0"/>
                <a:cs typeface="Times New Roman" panose="02020603050405020304" pitchFamily="18" charset="0"/>
              </a:rPr>
              <a:t> </a:t>
            </a:r>
          </a:p>
        </p:txBody>
      </p:sp>
      <p:sp>
        <p:nvSpPr>
          <p:cNvPr id="3" name="TextBox 2">
            <a:extLst>
              <a:ext uri="{FF2B5EF4-FFF2-40B4-BE49-F238E27FC236}">
                <a16:creationId xmlns:a16="http://schemas.microsoft.com/office/drawing/2014/main" id="{DBBBEBD0-57CF-4DC5-4563-732F175D8566}"/>
              </a:ext>
            </a:extLst>
          </p:cNvPr>
          <p:cNvSpPr txBox="1"/>
          <p:nvPr/>
        </p:nvSpPr>
        <p:spPr>
          <a:xfrm>
            <a:off x="6346211" y="18032872"/>
            <a:ext cx="25530048" cy="769441"/>
          </a:xfrm>
          <a:prstGeom prst="rect">
            <a:avLst/>
          </a:prstGeom>
          <a:noFill/>
        </p:spPr>
        <p:txBody>
          <a:bodyPr wrap="square">
            <a:spAutoFit/>
          </a:bodyPr>
          <a:lstStyle/>
          <a:p>
            <a:r>
              <a:rPr lang="en-US" sz="4400">
                <a:solidFill>
                  <a:schemeClr val="accent4"/>
                </a:solidFill>
                <a:latin typeface="Roboto Mono" pitchFamily="49" charset="0"/>
                <a:ea typeface="Roboto Mono" pitchFamily="49" charset="0"/>
              </a:rPr>
              <a:t>01.02-Execution-Spaces/01.02.02-Exercise-Annotate-Execution-Spaces.ipynb</a:t>
            </a:r>
          </a:p>
        </p:txBody>
      </p:sp>
      <p:cxnSp>
        <p:nvCxnSpPr>
          <p:cNvPr id="5" name="Straight Connector 4">
            <a:extLst>
              <a:ext uri="{FF2B5EF4-FFF2-40B4-BE49-F238E27FC236}">
                <a16:creationId xmlns:a16="http://schemas.microsoft.com/office/drawing/2014/main" id="{D02D817C-85FC-550F-A0B7-D713B60C1636}"/>
              </a:ext>
            </a:extLst>
          </p:cNvPr>
          <p:cNvCxnSpPr>
            <a:cxnSpLocks/>
          </p:cNvCxnSpPr>
          <p:nvPr/>
        </p:nvCxnSpPr>
        <p:spPr>
          <a:xfrm>
            <a:off x="14473604" y="13763148"/>
            <a:ext cx="0" cy="1544598"/>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57FBA93-F5AD-7C42-15D0-EE225212FA24}"/>
              </a:ext>
            </a:extLst>
          </p:cNvPr>
          <p:cNvSpPr txBox="1"/>
          <p:nvPr/>
        </p:nvSpPr>
        <p:spPr>
          <a:xfrm>
            <a:off x="14935200" y="14073782"/>
            <a:ext cx="20245754" cy="923330"/>
          </a:xfrm>
          <a:prstGeom prst="rect">
            <a:avLst/>
          </a:prstGeom>
          <a:noFill/>
        </p:spPr>
        <p:txBody>
          <a:bodyPr wrap="square" rtlCol="0">
            <a:spAutoFit/>
          </a:bodyPr>
          <a:lstStyle/>
          <a:p>
            <a:pPr>
              <a:buClr>
                <a:schemeClr val="tx2"/>
              </a:buClr>
            </a:pPr>
            <a:r>
              <a:rPr lang="en-US" sz="5400">
                <a:solidFill>
                  <a:schemeClr val="bg1"/>
                </a:solidFill>
                <a:latin typeface="NVIDIA Sans" panose="020B0503020203020204" pitchFamily="34" charset="0"/>
                <a:cs typeface="NVIDIA Sans" panose="020B0503020203020204" pitchFamily="34" charset="0"/>
              </a:rPr>
              <a:t>Device execution space doesn’t “leak” out of algorithms</a:t>
            </a:r>
            <a:endParaRPr lang="en-US" sz="5400" b="1">
              <a:solidFill>
                <a:schemeClr val="accent6"/>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18684585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CBD481-CCEB-2A9F-67F7-EE1CBEAC3F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B378D0B-2BCF-AA7B-4E85-C3FBCC47485C}"/>
              </a:ext>
            </a:extLst>
          </p:cNvPr>
          <p:cNvSpPr>
            <a:spLocks noGrp="1"/>
          </p:cNvSpPr>
          <p:nvPr>
            <p:ph type="title"/>
          </p:nvPr>
        </p:nvSpPr>
        <p:spPr/>
        <p:txBody>
          <a:bodyPr/>
          <a:lstStyle/>
          <a:p>
            <a:r>
              <a:rPr lang="en-US"/>
              <a:t>Which Problems Benefit from Bandwidth?</a:t>
            </a:r>
          </a:p>
        </p:txBody>
      </p:sp>
      <p:sp>
        <p:nvSpPr>
          <p:cNvPr id="15" name="TextBox 14">
            <a:extLst>
              <a:ext uri="{FF2B5EF4-FFF2-40B4-BE49-F238E27FC236}">
                <a16:creationId xmlns:a16="http://schemas.microsoft.com/office/drawing/2014/main" id="{988B19B0-AAA3-6933-74D2-EF0CFA2C9233}"/>
              </a:ext>
            </a:extLst>
          </p:cNvPr>
          <p:cNvSpPr txBox="1"/>
          <p:nvPr/>
        </p:nvSpPr>
        <p:spPr>
          <a:xfrm>
            <a:off x="5628578" y="4392063"/>
            <a:ext cx="25318844" cy="1754326"/>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Let’s say we want to simulate </a:t>
            </a:r>
            <a:r>
              <a:rPr lang="en-US" sz="5400" b="1">
                <a:solidFill>
                  <a:srgbClr val="9D36B6"/>
                </a:solidFill>
                <a:latin typeface="NVIDIA Sans" panose="020B0503020203020204" pitchFamily="34" charset="0"/>
                <a:cs typeface="NVIDIA Sans" panose="020B0503020203020204" pitchFamily="34" charset="0"/>
              </a:rPr>
              <a:t>3</a:t>
            </a:r>
            <a:r>
              <a:rPr lang="en-US" sz="5400">
                <a:solidFill>
                  <a:schemeClr val="bg1"/>
                </a:solidFill>
                <a:latin typeface="NVIDIA Sans" panose="020B0503020203020204" pitchFamily="34" charset="0"/>
                <a:cs typeface="NVIDIA Sans" panose="020B0503020203020204" pitchFamily="34" charset="0"/>
              </a:rPr>
              <a:t> cups cooling down to a room temperature</a:t>
            </a:r>
          </a:p>
          <a:p>
            <a:pPr marL="571500" indent="-5715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We can abstract this problem a bit, by emulating a “sensor” in each cup  </a:t>
            </a:r>
          </a:p>
        </p:txBody>
      </p:sp>
      <p:pic>
        <p:nvPicPr>
          <p:cNvPr id="9" name="Picture 8" descr="A red square on a black background&#10;&#10;AI-generated content may be incorrect.">
            <a:extLst>
              <a:ext uri="{FF2B5EF4-FFF2-40B4-BE49-F238E27FC236}">
                <a16:creationId xmlns:a16="http://schemas.microsoft.com/office/drawing/2014/main" id="{F05475FF-5366-9A87-D5E7-95E432945D60}"/>
              </a:ext>
            </a:extLst>
          </p:cNvPr>
          <p:cNvPicPr>
            <a:picLocks noChangeAspect="1"/>
          </p:cNvPicPr>
          <p:nvPr/>
        </p:nvPicPr>
        <p:blipFill>
          <a:blip r:embed="rId3">
            <a:extLst>
              <a:ext uri="{28A0092B-C50C-407E-A947-70E740481C1C}">
                <a14:useLocalDpi xmlns:a14="http://schemas.microsoft.com/office/drawing/2010/main" val="0"/>
              </a:ext>
            </a:extLst>
          </a:blip>
          <a:srcRect l="1827" t="2637" r="5410" b="16690"/>
          <a:stretch/>
        </p:blipFill>
        <p:spPr>
          <a:xfrm>
            <a:off x="9125712" y="12722462"/>
            <a:ext cx="18324576" cy="6615552"/>
          </a:xfrm>
          <a:prstGeom prst="rect">
            <a:avLst/>
          </a:prstGeom>
          <a:ln w="50800">
            <a:solidFill>
              <a:schemeClr val="bg1"/>
            </a:solidFill>
          </a:ln>
        </p:spPr>
      </p:pic>
      <p:sp>
        <p:nvSpPr>
          <p:cNvPr id="10" name="TextBox 9">
            <a:extLst>
              <a:ext uri="{FF2B5EF4-FFF2-40B4-BE49-F238E27FC236}">
                <a16:creationId xmlns:a16="http://schemas.microsoft.com/office/drawing/2014/main" id="{863843D5-0419-166C-27C2-3472ADD743F9}"/>
              </a:ext>
            </a:extLst>
          </p:cNvPr>
          <p:cNvSpPr txBox="1"/>
          <p:nvPr/>
        </p:nvSpPr>
        <p:spPr>
          <a:xfrm>
            <a:off x="23649493" y="12846127"/>
            <a:ext cx="2365240" cy="1180714"/>
          </a:xfrm>
          <a:prstGeom prst="rect">
            <a:avLst/>
          </a:prstGeom>
          <a:noFill/>
        </p:spPr>
        <p:txBody>
          <a:bodyPr wrap="square" rtlCol="0">
            <a:spAutoFit/>
          </a:bodyPr>
          <a:lstStyle/>
          <a:p>
            <a:pPr algn="ctr"/>
            <a:r>
              <a:rPr lang="en-US" sz="7200" b="1">
                <a:latin typeface="NVIDIA Sans" panose="020B0503020203020204" pitchFamily="34" charset="0"/>
                <a:cs typeface="NVIDIA Sans" panose="020B0503020203020204" pitchFamily="34" charset="0"/>
              </a:rPr>
              <a:t>50℃</a:t>
            </a:r>
          </a:p>
        </p:txBody>
      </p:sp>
      <p:sp>
        <p:nvSpPr>
          <p:cNvPr id="12" name="TextBox 11">
            <a:extLst>
              <a:ext uri="{FF2B5EF4-FFF2-40B4-BE49-F238E27FC236}">
                <a16:creationId xmlns:a16="http://schemas.microsoft.com/office/drawing/2014/main" id="{06FC0DE4-90A1-D924-31BA-CAB7E9F03BCA}"/>
              </a:ext>
            </a:extLst>
          </p:cNvPr>
          <p:cNvSpPr txBox="1"/>
          <p:nvPr/>
        </p:nvSpPr>
        <p:spPr>
          <a:xfrm>
            <a:off x="17302943" y="12846127"/>
            <a:ext cx="2365240" cy="1180714"/>
          </a:xfrm>
          <a:prstGeom prst="rect">
            <a:avLst/>
          </a:prstGeom>
          <a:noFill/>
        </p:spPr>
        <p:txBody>
          <a:bodyPr wrap="square" rtlCol="0">
            <a:spAutoFit/>
          </a:bodyPr>
          <a:lstStyle/>
          <a:p>
            <a:pPr algn="ctr"/>
            <a:r>
              <a:rPr lang="en-US" sz="7200" b="1">
                <a:latin typeface="NVIDIA Sans" panose="020B0503020203020204" pitchFamily="34" charset="0"/>
                <a:cs typeface="NVIDIA Sans" panose="020B0503020203020204" pitchFamily="34" charset="0"/>
              </a:rPr>
              <a:t>24℃</a:t>
            </a:r>
          </a:p>
        </p:txBody>
      </p:sp>
      <p:sp>
        <p:nvSpPr>
          <p:cNvPr id="13" name="TextBox 12">
            <a:extLst>
              <a:ext uri="{FF2B5EF4-FFF2-40B4-BE49-F238E27FC236}">
                <a16:creationId xmlns:a16="http://schemas.microsoft.com/office/drawing/2014/main" id="{B5BDFB56-DAB2-BBFD-D48A-DFA1B68F93C1}"/>
              </a:ext>
            </a:extLst>
          </p:cNvPr>
          <p:cNvSpPr txBox="1"/>
          <p:nvPr/>
        </p:nvSpPr>
        <p:spPr>
          <a:xfrm>
            <a:off x="11032593" y="12846127"/>
            <a:ext cx="2365240" cy="1180714"/>
          </a:xfrm>
          <a:prstGeom prst="rect">
            <a:avLst/>
          </a:prstGeom>
          <a:noFill/>
        </p:spPr>
        <p:txBody>
          <a:bodyPr wrap="square" rtlCol="0">
            <a:spAutoFit/>
          </a:bodyPr>
          <a:lstStyle/>
          <a:p>
            <a:pPr algn="ctr"/>
            <a:r>
              <a:rPr lang="en-US" sz="7200" b="1">
                <a:latin typeface="NVIDIA Sans" panose="020B0503020203020204" pitchFamily="34" charset="0"/>
                <a:cs typeface="NVIDIA Sans" panose="020B0503020203020204" pitchFamily="34" charset="0"/>
              </a:rPr>
              <a:t>42℃</a:t>
            </a:r>
          </a:p>
        </p:txBody>
      </p:sp>
      <p:pic>
        <p:nvPicPr>
          <p:cNvPr id="8" name="Picture 7" descr="A row of white cups&#10;&#10;AI-generated content may be incorrect.">
            <a:extLst>
              <a:ext uri="{FF2B5EF4-FFF2-40B4-BE49-F238E27FC236}">
                <a16:creationId xmlns:a16="http://schemas.microsoft.com/office/drawing/2014/main" id="{795FBC92-018F-08A6-31D3-AA34422822E7}"/>
              </a:ext>
            </a:extLst>
          </p:cNvPr>
          <p:cNvPicPr>
            <a:picLocks noChangeAspect="1"/>
          </p:cNvPicPr>
          <p:nvPr/>
        </p:nvPicPr>
        <p:blipFill>
          <a:blip r:embed="rId4">
            <a:extLst>
              <a:ext uri="{28A0092B-C50C-407E-A947-70E740481C1C}">
                <a14:useLocalDpi xmlns:a14="http://schemas.microsoft.com/office/drawing/2010/main" val="0"/>
              </a:ext>
            </a:extLst>
          </a:blip>
          <a:srcRect l="8421" t="23113" r="18953" b="36391"/>
          <a:stretch/>
        </p:blipFill>
        <p:spPr>
          <a:xfrm>
            <a:off x="9125712" y="6974886"/>
            <a:ext cx="18324576" cy="5747576"/>
          </a:xfrm>
          <a:prstGeom prst="rect">
            <a:avLst/>
          </a:prstGeom>
          <a:ln w="50800">
            <a:solidFill>
              <a:schemeClr val="bg1"/>
            </a:solidFill>
          </a:ln>
        </p:spPr>
      </p:pic>
    </p:spTree>
    <p:extLst>
      <p:ext uri="{BB962C8B-B14F-4D97-AF65-F5344CB8AC3E}">
        <p14:creationId xmlns:p14="http://schemas.microsoft.com/office/powerpoint/2010/main" val="22056023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9435A9-A6F3-3575-EBDD-012559F5B2C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1FCBD89-DE73-4AE9-0C48-09BB1B1A7662}"/>
              </a:ext>
            </a:extLst>
          </p:cNvPr>
          <p:cNvSpPr>
            <a:spLocks noGrp="1"/>
          </p:cNvSpPr>
          <p:nvPr>
            <p:ph type="title"/>
          </p:nvPr>
        </p:nvSpPr>
        <p:spPr/>
        <p:txBody>
          <a:bodyPr/>
          <a:lstStyle/>
          <a:p>
            <a:r>
              <a:rPr lang="en-US"/>
              <a:t>Exercise: Change Execution Space</a:t>
            </a:r>
          </a:p>
        </p:txBody>
      </p:sp>
      <p:sp>
        <p:nvSpPr>
          <p:cNvPr id="2" name="Text Placeholder 1">
            <a:extLst>
              <a:ext uri="{FF2B5EF4-FFF2-40B4-BE49-F238E27FC236}">
                <a16:creationId xmlns:a16="http://schemas.microsoft.com/office/drawing/2014/main" id="{6D17137A-5509-C0AE-EFF7-89EDAA3CFE34}"/>
              </a:ext>
            </a:extLst>
          </p:cNvPr>
          <p:cNvSpPr>
            <a:spLocks noGrp="1"/>
          </p:cNvSpPr>
          <p:nvPr>
            <p:ph type="body" sz="quarter" idx="10"/>
          </p:nvPr>
        </p:nvSpPr>
        <p:spPr/>
        <p:txBody>
          <a:bodyPr/>
          <a:lstStyle/>
          <a:p>
            <a:r>
              <a:rPr lang="en-US"/>
              <a:t>5 minutes</a:t>
            </a:r>
          </a:p>
        </p:txBody>
      </p:sp>
      <p:sp>
        <p:nvSpPr>
          <p:cNvPr id="7" name="TextBox 6">
            <a:extLst>
              <a:ext uri="{FF2B5EF4-FFF2-40B4-BE49-F238E27FC236}">
                <a16:creationId xmlns:a16="http://schemas.microsoft.com/office/drawing/2014/main" id="{256A5714-5C21-5B5A-AF6A-83788FEA5D24}"/>
              </a:ext>
            </a:extLst>
          </p:cNvPr>
          <p:cNvSpPr txBox="1"/>
          <p:nvPr/>
        </p:nvSpPr>
        <p:spPr>
          <a:xfrm>
            <a:off x="10128250" y="5527137"/>
            <a:ext cx="16319500" cy="1107996"/>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Modify Thrust algorithm to run on GPU </a:t>
            </a:r>
            <a:endParaRPr lang="en-US" sz="6600">
              <a:solidFill>
                <a:schemeClr val="tx2"/>
              </a:solidFill>
              <a:latin typeface="NVIDIA Sans" panose="020B0503020203020204" pitchFamily="34" charset="0"/>
              <a:cs typeface="NVIDIA Sans" panose="020B0503020203020204" pitchFamily="34" charset="0"/>
            </a:endParaRPr>
          </a:p>
        </p:txBody>
      </p:sp>
      <p:sp>
        <p:nvSpPr>
          <p:cNvPr id="5" name="TextBox 4">
            <a:extLst>
              <a:ext uri="{FF2B5EF4-FFF2-40B4-BE49-F238E27FC236}">
                <a16:creationId xmlns:a16="http://schemas.microsoft.com/office/drawing/2014/main" id="{3128AE5E-A70D-6827-85CE-40C09B34C7DD}"/>
              </a:ext>
            </a:extLst>
          </p:cNvPr>
          <p:cNvSpPr txBox="1"/>
          <p:nvPr/>
        </p:nvSpPr>
        <p:spPr>
          <a:xfrm>
            <a:off x="5846084" y="8266927"/>
            <a:ext cx="26530301" cy="3024546"/>
          </a:xfrm>
          <a:prstGeom prst="rect">
            <a:avLst/>
          </a:prstGeom>
          <a:noFill/>
        </p:spPr>
        <p:txBody>
          <a:bodyPr wrap="square">
            <a:spAutoFit/>
          </a:bodyPr>
          <a:lstStyle/>
          <a:p>
            <a:pPr marL="0" marR="0">
              <a:lnSpc>
                <a:spcPct val="150000"/>
              </a:lnSpc>
            </a:pP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for_each</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70C1"/>
                </a:solidFill>
                <a:effectLst/>
                <a:latin typeface="Roboto Mono" pitchFamily="49" charset="0"/>
                <a:ea typeface="Roboto Mono" pitchFamily="49" charset="0"/>
                <a:cs typeface="Times New Roman" panose="02020603050405020304" pitchFamily="18" charset="0"/>
              </a:rPr>
              <a:t>host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begin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end</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 __host__ </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val</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printf</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"printing </a:t>
            </a:r>
            <a:r>
              <a:rPr lang="en-US" sz="4400" kern="0">
                <a:solidFill>
                  <a:srgbClr val="001080"/>
                </a:solidFill>
                <a:effectLst/>
                <a:latin typeface="Roboto Mono" pitchFamily="49" charset="0"/>
                <a:ea typeface="Roboto Mono" pitchFamily="49" charset="0"/>
                <a:cs typeface="Times New Roman" panose="02020603050405020304" pitchFamily="18" charset="0"/>
              </a:rPr>
              <a:t>%d</a:t>
            </a:r>
            <a:r>
              <a:rPr lang="en-US" sz="4400" kern="0">
                <a:solidFill>
                  <a:srgbClr val="A31515"/>
                </a:solidFill>
                <a:effectLst/>
                <a:latin typeface="Roboto Mono" pitchFamily="49" charset="0"/>
                <a:ea typeface="Roboto Mono" pitchFamily="49" charset="0"/>
                <a:cs typeface="Times New Roman" panose="02020603050405020304" pitchFamily="18" charset="0"/>
              </a:rPr>
              <a:t> on </a:t>
            </a:r>
            <a:r>
              <a:rPr lang="en-US" sz="4400" kern="0">
                <a:solidFill>
                  <a:srgbClr val="001080"/>
                </a:solidFill>
                <a:effectLst/>
                <a:latin typeface="Roboto Mono" pitchFamily="49" charset="0"/>
                <a:ea typeface="Roboto Mono" pitchFamily="49" charset="0"/>
                <a:cs typeface="Times New Roman" panose="02020603050405020304" pitchFamily="18" charset="0"/>
              </a:rPr>
              <a:t>%s</a:t>
            </a:r>
            <a:r>
              <a:rPr lang="en-US" sz="4400" kern="0">
                <a:solidFill>
                  <a:srgbClr val="EE0000"/>
                </a:solidFill>
                <a:effectLst/>
                <a:latin typeface="Roboto Mono" pitchFamily="49" charset="0"/>
                <a:ea typeface="Roboto Mono" pitchFamily="49" charset="0"/>
                <a:cs typeface="Times New Roman" panose="02020603050405020304" pitchFamily="18" charset="0"/>
              </a:rPr>
              <a:t>\n</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val</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dli</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execution_space</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100">
                <a:effectLst/>
                <a:latin typeface="Roboto Mono" pitchFamily="49" charset="0"/>
                <a:ea typeface="Roboto Mono" pitchFamily="49" charset="0"/>
                <a:cs typeface="Times New Roman" panose="02020603050405020304" pitchFamily="18" charset="0"/>
              </a:rPr>
              <a:t> </a:t>
            </a:r>
          </a:p>
        </p:txBody>
      </p:sp>
      <p:sp>
        <p:nvSpPr>
          <p:cNvPr id="8" name="TextBox 7">
            <a:extLst>
              <a:ext uri="{FF2B5EF4-FFF2-40B4-BE49-F238E27FC236}">
                <a16:creationId xmlns:a16="http://schemas.microsoft.com/office/drawing/2014/main" id="{6A6242F0-4A3A-2763-82C6-AEA7E9D4AF91}"/>
              </a:ext>
            </a:extLst>
          </p:cNvPr>
          <p:cNvSpPr txBox="1"/>
          <p:nvPr/>
        </p:nvSpPr>
        <p:spPr>
          <a:xfrm>
            <a:off x="6346211" y="18032872"/>
            <a:ext cx="25530048" cy="769441"/>
          </a:xfrm>
          <a:prstGeom prst="rect">
            <a:avLst/>
          </a:prstGeom>
          <a:noFill/>
        </p:spPr>
        <p:txBody>
          <a:bodyPr wrap="square">
            <a:spAutoFit/>
          </a:bodyPr>
          <a:lstStyle/>
          <a:p>
            <a:r>
              <a:rPr lang="en-US" sz="4400">
                <a:solidFill>
                  <a:schemeClr val="accent4"/>
                </a:solidFill>
                <a:latin typeface="Roboto Mono" pitchFamily="49" charset="0"/>
                <a:ea typeface="Roboto Mono" pitchFamily="49" charset="0"/>
              </a:rPr>
              <a:t>01.02-Execution-Spaces/01.02.03-Exercise-Changing-Execution-Space.ipynb</a:t>
            </a:r>
          </a:p>
        </p:txBody>
      </p:sp>
    </p:spTree>
    <p:extLst>
      <p:ext uri="{BB962C8B-B14F-4D97-AF65-F5344CB8AC3E}">
        <p14:creationId xmlns:p14="http://schemas.microsoft.com/office/powerpoint/2010/main" val="111024243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C024F6-7293-A35A-926D-361D6350028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2B8C9D8-7892-E041-D2EB-06F19E66664E}"/>
              </a:ext>
            </a:extLst>
          </p:cNvPr>
          <p:cNvSpPr>
            <a:spLocks noGrp="1"/>
          </p:cNvSpPr>
          <p:nvPr>
            <p:ph type="title"/>
          </p:nvPr>
        </p:nvSpPr>
        <p:spPr/>
        <p:txBody>
          <a:bodyPr/>
          <a:lstStyle/>
          <a:p>
            <a:r>
              <a:rPr lang="en-US"/>
              <a:t>Exercise: Change Execution Space</a:t>
            </a:r>
          </a:p>
        </p:txBody>
      </p:sp>
      <p:sp>
        <p:nvSpPr>
          <p:cNvPr id="2" name="Text Placeholder 1">
            <a:extLst>
              <a:ext uri="{FF2B5EF4-FFF2-40B4-BE49-F238E27FC236}">
                <a16:creationId xmlns:a16="http://schemas.microsoft.com/office/drawing/2014/main" id="{7C9819D5-36BE-D93E-302C-B2CEBA47AC22}"/>
              </a:ext>
            </a:extLst>
          </p:cNvPr>
          <p:cNvSpPr>
            <a:spLocks noGrp="1"/>
          </p:cNvSpPr>
          <p:nvPr>
            <p:ph type="body" sz="quarter" idx="10"/>
          </p:nvPr>
        </p:nvSpPr>
        <p:spPr/>
        <p:txBody>
          <a:bodyPr/>
          <a:lstStyle/>
          <a:p>
            <a:r>
              <a:rPr lang="en-US"/>
              <a:t>Solution</a:t>
            </a:r>
          </a:p>
        </p:txBody>
      </p:sp>
      <p:sp>
        <p:nvSpPr>
          <p:cNvPr id="8" name="TextBox 7">
            <a:extLst>
              <a:ext uri="{FF2B5EF4-FFF2-40B4-BE49-F238E27FC236}">
                <a16:creationId xmlns:a16="http://schemas.microsoft.com/office/drawing/2014/main" id="{2728C614-6120-9DAE-29D6-006EBE795B3F}"/>
              </a:ext>
            </a:extLst>
          </p:cNvPr>
          <p:cNvSpPr txBox="1"/>
          <p:nvPr/>
        </p:nvSpPr>
        <p:spPr>
          <a:xfrm>
            <a:off x="5417459" y="11794650"/>
            <a:ext cx="27387551" cy="3024546"/>
          </a:xfrm>
          <a:prstGeom prst="rect">
            <a:avLst/>
          </a:prstGeom>
          <a:noFill/>
        </p:spPr>
        <p:txBody>
          <a:bodyPr wrap="square">
            <a:spAutoFit/>
          </a:bodyPr>
          <a:lstStyle/>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thrust::</a:t>
            </a:r>
            <a:r>
              <a:rPr lang="en-US" sz="4400" kern="0" err="1">
                <a:solidFill>
                  <a:schemeClr val="accent5"/>
                </a:solidFill>
                <a:effectLst/>
                <a:latin typeface="Roboto Mono" pitchFamily="49" charset="0"/>
                <a:ea typeface="Roboto Mono" pitchFamily="49" charset="0"/>
                <a:cs typeface="Times New Roman" panose="02020603050405020304" pitchFamily="18" charset="0"/>
              </a:rPr>
              <a:t>for_each</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70C1"/>
                </a:solidFill>
                <a:effectLst/>
                <a:latin typeface="Roboto Mono" pitchFamily="49" charset="0"/>
                <a:ea typeface="Roboto Mono" pitchFamily="49" charset="0"/>
                <a:cs typeface="Times New Roman" panose="02020603050405020304" pitchFamily="18" charset="0"/>
              </a:rPr>
              <a:t>device</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vec.begin</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vec.end</a:t>
            </a:r>
            <a:r>
              <a:rPr lang="en-US" sz="4400" kern="0">
                <a:solidFill>
                  <a:schemeClr val="accent5"/>
                </a:solidFill>
                <a:effectLst/>
                <a:latin typeface="Roboto Mono" pitchFamily="49" charset="0"/>
                <a:ea typeface="Roboto Mono" pitchFamily="49" charset="0"/>
                <a:cs typeface="Times New Roman" panose="02020603050405020304" pitchFamily="18" charset="0"/>
              </a:rPr>
              <a:t>(), [] __device__(int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val</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  std::printf("printing %d on %s\n",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val</a:t>
            </a:r>
            <a:r>
              <a:rPr lang="en-US" sz="4400" kern="0">
                <a:solidFill>
                  <a:schemeClr val="accent5"/>
                </a:solidFill>
                <a:effectLst/>
                <a:latin typeface="Roboto Mono" pitchFamily="49" charset="0"/>
                <a:ea typeface="Roboto Mono" pitchFamily="49" charset="0"/>
                <a:cs typeface="Times New Roman" panose="02020603050405020304" pitchFamily="18" charset="0"/>
              </a:rPr>
              <a:t>, dli::</a:t>
            </a:r>
            <a:r>
              <a:rPr lang="en-US" sz="4400" kern="0" err="1">
                <a:solidFill>
                  <a:schemeClr val="accent5"/>
                </a:solidFill>
                <a:effectLst/>
                <a:latin typeface="Roboto Mono" pitchFamily="49" charset="0"/>
                <a:ea typeface="Roboto Mono" pitchFamily="49" charset="0"/>
                <a:cs typeface="Times New Roman" panose="02020603050405020304" pitchFamily="18" charset="0"/>
              </a:rPr>
              <a:t>execution_space</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4400" kern="100">
                <a:solidFill>
                  <a:schemeClr val="accent5"/>
                </a:solidFill>
                <a:effectLst/>
                <a:latin typeface="Roboto Mono" pitchFamily="49" charset="0"/>
                <a:ea typeface="Roboto Mono" pitchFamily="49" charset="0"/>
                <a:cs typeface="Times New Roman" panose="02020603050405020304" pitchFamily="18" charset="0"/>
              </a:rPr>
              <a:t> </a:t>
            </a:r>
          </a:p>
        </p:txBody>
      </p:sp>
      <p:sp>
        <p:nvSpPr>
          <p:cNvPr id="5" name="TextBox 4">
            <a:extLst>
              <a:ext uri="{FF2B5EF4-FFF2-40B4-BE49-F238E27FC236}">
                <a16:creationId xmlns:a16="http://schemas.microsoft.com/office/drawing/2014/main" id="{8B8468C5-B977-BCB7-2A70-60EACEBD99AF}"/>
              </a:ext>
            </a:extLst>
          </p:cNvPr>
          <p:cNvSpPr txBox="1"/>
          <p:nvPr/>
        </p:nvSpPr>
        <p:spPr>
          <a:xfrm>
            <a:off x="5417459" y="6245821"/>
            <a:ext cx="26530301" cy="3024546"/>
          </a:xfrm>
          <a:prstGeom prst="rect">
            <a:avLst/>
          </a:prstGeom>
          <a:noFill/>
        </p:spPr>
        <p:txBody>
          <a:bodyPr wrap="square">
            <a:spAutoFit/>
          </a:bodyPr>
          <a:lstStyle/>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thrust::</a:t>
            </a:r>
            <a:r>
              <a:rPr lang="en-US" sz="4400" kern="0" err="1">
                <a:solidFill>
                  <a:schemeClr val="accent5"/>
                </a:solidFill>
                <a:effectLst/>
                <a:latin typeface="Roboto Mono" pitchFamily="49" charset="0"/>
                <a:ea typeface="Roboto Mono" pitchFamily="49" charset="0"/>
                <a:cs typeface="Times New Roman" panose="02020603050405020304" pitchFamily="18" charset="0"/>
              </a:rPr>
              <a:t>for_each</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70C1"/>
                </a:solidFill>
                <a:effectLst/>
                <a:latin typeface="Roboto Mono" pitchFamily="49" charset="0"/>
                <a:ea typeface="Roboto Mono" pitchFamily="49" charset="0"/>
                <a:cs typeface="Times New Roman" panose="02020603050405020304" pitchFamily="18" charset="0"/>
              </a:rPr>
              <a:t>host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vec.begin</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vec.end</a:t>
            </a:r>
            <a:r>
              <a:rPr lang="en-US" sz="4400" kern="0">
                <a:solidFill>
                  <a:schemeClr val="accent5"/>
                </a:solidFill>
                <a:effectLst/>
                <a:latin typeface="Roboto Mono" pitchFamily="49" charset="0"/>
                <a:ea typeface="Roboto Mono" pitchFamily="49" charset="0"/>
                <a:cs typeface="Times New Roman" panose="02020603050405020304" pitchFamily="18" charset="0"/>
              </a:rPr>
              <a:t>(), [] __host__ (int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val</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  std::printf("printing %d on %s\n",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val</a:t>
            </a:r>
            <a:r>
              <a:rPr lang="en-US" sz="4400" kern="0">
                <a:solidFill>
                  <a:schemeClr val="accent5"/>
                </a:solidFill>
                <a:effectLst/>
                <a:latin typeface="Roboto Mono" pitchFamily="49" charset="0"/>
                <a:ea typeface="Roboto Mono" pitchFamily="49" charset="0"/>
                <a:cs typeface="Times New Roman" panose="02020603050405020304" pitchFamily="18" charset="0"/>
              </a:rPr>
              <a:t>, dli::</a:t>
            </a:r>
            <a:r>
              <a:rPr lang="en-US" sz="4400" kern="0" err="1">
                <a:solidFill>
                  <a:schemeClr val="accent5"/>
                </a:solidFill>
                <a:effectLst/>
                <a:latin typeface="Roboto Mono" pitchFamily="49" charset="0"/>
                <a:ea typeface="Roboto Mono" pitchFamily="49" charset="0"/>
                <a:cs typeface="Times New Roman" panose="02020603050405020304" pitchFamily="18" charset="0"/>
              </a:rPr>
              <a:t>execution_space</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4400" kern="100">
                <a:solidFill>
                  <a:schemeClr val="accent5"/>
                </a:solidFill>
                <a:effectLst/>
                <a:latin typeface="Roboto Mono" pitchFamily="49" charset="0"/>
                <a:ea typeface="Roboto Mono" pitchFamily="49" charset="0"/>
                <a:cs typeface="Times New Roman" panose="02020603050405020304" pitchFamily="18" charset="0"/>
              </a:rPr>
              <a:t> </a:t>
            </a:r>
          </a:p>
        </p:txBody>
      </p:sp>
      <p:sp>
        <p:nvSpPr>
          <p:cNvPr id="6" name="TextBox 5">
            <a:extLst>
              <a:ext uri="{FF2B5EF4-FFF2-40B4-BE49-F238E27FC236}">
                <a16:creationId xmlns:a16="http://schemas.microsoft.com/office/drawing/2014/main" id="{4B5F0BFD-F354-F49D-3625-F0FF74BB4E4B}"/>
              </a:ext>
            </a:extLst>
          </p:cNvPr>
          <p:cNvSpPr txBox="1"/>
          <p:nvPr/>
        </p:nvSpPr>
        <p:spPr>
          <a:xfrm>
            <a:off x="5417459" y="10024677"/>
            <a:ext cx="27387552" cy="1015663"/>
          </a:xfrm>
          <a:prstGeom prst="rect">
            <a:avLst/>
          </a:prstGeom>
          <a:noFill/>
        </p:spPr>
        <p:txBody>
          <a:bodyPr wrap="square" rtlCol="0">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Use</a:t>
            </a:r>
            <a:r>
              <a:rPr lang="en-US" sz="6000" kern="0">
                <a:solidFill>
                  <a:srgbClr val="267F99"/>
                </a:solidFill>
                <a:latin typeface="Roboto Mono" pitchFamily="49" charset="0"/>
                <a:ea typeface="Roboto Mono" pitchFamily="49" charset="0"/>
                <a:cs typeface="Times New Roman" panose="02020603050405020304" pitchFamily="18" charset="0"/>
              </a:rPr>
              <a:t> </a:t>
            </a:r>
            <a:r>
              <a:rPr lang="en-US" sz="6000" kern="0">
                <a:solidFill>
                  <a:srgbClr val="267F99"/>
                </a:solidFill>
                <a:effectLst/>
                <a:latin typeface="Roboto Mono" pitchFamily="49" charset="0"/>
                <a:ea typeface="Roboto Mono" pitchFamily="49" charset="0"/>
                <a:cs typeface="Times New Roman" panose="02020603050405020304" pitchFamily="18" charset="0"/>
              </a:rPr>
              <a:t>thrust</a:t>
            </a:r>
            <a:r>
              <a:rPr lang="en-US" sz="6000" kern="0">
                <a:solidFill>
                  <a:srgbClr val="3B3B3B"/>
                </a:solidFill>
                <a:effectLst/>
                <a:latin typeface="Roboto Mono" pitchFamily="49" charset="0"/>
                <a:ea typeface="Roboto Mono" pitchFamily="49" charset="0"/>
                <a:cs typeface="Times New Roman" panose="02020603050405020304" pitchFamily="18" charset="0"/>
              </a:rPr>
              <a:t>::</a:t>
            </a:r>
            <a:r>
              <a:rPr lang="en-US" sz="6000" kern="0">
                <a:solidFill>
                  <a:srgbClr val="0070C1"/>
                </a:solidFill>
                <a:effectLst/>
                <a:latin typeface="Roboto Mono" pitchFamily="49" charset="0"/>
                <a:ea typeface="Roboto Mono" pitchFamily="49" charset="0"/>
                <a:cs typeface="Times New Roman" panose="02020603050405020304" pitchFamily="18" charset="0"/>
              </a:rPr>
              <a:t>device</a:t>
            </a:r>
            <a:r>
              <a:rPr lang="en-US" sz="6000">
                <a:solidFill>
                  <a:schemeClr val="bg1"/>
                </a:solidFill>
                <a:latin typeface="NVIDIA Sans" panose="020B0503020203020204" pitchFamily="34" charset="0"/>
                <a:cs typeface="NVIDIA Sans" panose="020B0503020203020204" pitchFamily="34" charset="0"/>
              </a:rPr>
              <a:t> to tell Thrust that you want algorithm </a:t>
            </a:r>
            <a:r>
              <a:rPr lang="en-US" sz="6000" i="1">
                <a:solidFill>
                  <a:schemeClr val="bg1"/>
                </a:solidFill>
                <a:latin typeface="NVIDIA Sans" panose="020B0503020203020204" pitchFamily="34" charset="0"/>
                <a:cs typeface="NVIDIA Sans" panose="020B0503020203020204" pitchFamily="34" charset="0"/>
              </a:rPr>
              <a:t>to run</a:t>
            </a:r>
            <a:r>
              <a:rPr lang="en-US" sz="6000">
                <a:solidFill>
                  <a:schemeClr val="bg1"/>
                </a:solidFill>
                <a:latin typeface="NVIDIA Sans" panose="020B0503020203020204" pitchFamily="34" charset="0"/>
                <a:cs typeface="NVIDIA Sans" panose="020B0503020203020204" pitchFamily="34" charset="0"/>
              </a:rPr>
              <a:t> on GPU</a:t>
            </a:r>
            <a:endParaRPr lang="en-US" sz="6000">
              <a:solidFill>
                <a:schemeClr val="tx2"/>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85731515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EE0FCE-AD6C-392D-37C7-B5660359DB3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A7BE9D2-E56A-58F0-CEDE-E28D80BDE57C}"/>
              </a:ext>
            </a:extLst>
          </p:cNvPr>
          <p:cNvSpPr>
            <a:spLocks noGrp="1"/>
          </p:cNvSpPr>
          <p:nvPr>
            <p:ph type="title"/>
          </p:nvPr>
        </p:nvSpPr>
        <p:spPr/>
        <p:txBody>
          <a:bodyPr/>
          <a:lstStyle/>
          <a:p>
            <a:r>
              <a:rPr lang="en-US"/>
              <a:t>Exercise: Change Execution Space</a:t>
            </a:r>
          </a:p>
        </p:txBody>
      </p:sp>
      <p:sp>
        <p:nvSpPr>
          <p:cNvPr id="2" name="Text Placeholder 1">
            <a:extLst>
              <a:ext uri="{FF2B5EF4-FFF2-40B4-BE49-F238E27FC236}">
                <a16:creationId xmlns:a16="http://schemas.microsoft.com/office/drawing/2014/main" id="{DF5CC8DF-D2B4-0251-C4DB-E870CD17F0F0}"/>
              </a:ext>
            </a:extLst>
          </p:cNvPr>
          <p:cNvSpPr>
            <a:spLocks noGrp="1"/>
          </p:cNvSpPr>
          <p:nvPr>
            <p:ph type="body" sz="quarter" idx="10"/>
          </p:nvPr>
        </p:nvSpPr>
        <p:spPr/>
        <p:txBody>
          <a:bodyPr/>
          <a:lstStyle/>
          <a:p>
            <a:r>
              <a:rPr lang="en-US"/>
              <a:t>Solution</a:t>
            </a:r>
          </a:p>
        </p:txBody>
      </p:sp>
      <p:sp>
        <p:nvSpPr>
          <p:cNvPr id="8" name="TextBox 7">
            <a:extLst>
              <a:ext uri="{FF2B5EF4-FFF2-40B4-BE49-F238E27FC236}">
                <a16:creationId xmlns:a16="http://schemas.microsoft.com/office/drawing/2014/main" id="{F770236B-D46B-6FB5-9FD0-FF97BD5D6CF3}"/>
              </a:ext>
            </a:extLst>
          </p:cNvPr>
          <p:cNvSpPr txBox="1"/>
          <p:nvPr/>
        </p:nvSpPr>
        <p:spPr>
          <a:xfrm>
            <a:off x="5417459" y="11794650"/>
            <a:ext cx="27387551" cy="3024546"/>
          </a:xfrm>
          <a:prstGeom prst="rect">
            <a:avLst/>
          </a:prstGeom>
          <a:noFill/>
        </p:spPr>
        <p:txBody>
          <a:bodyPr wrap="square">
            <a:spAutoFit/>
          </a:bodyPr>
          <a:lstStyle/>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thrust::</a:t>
            </a:r>
            <a:r>
              <a:rPr lang="en-US" sz="4400" kern="0" err="1">
                <a:solidFill>
                  <a:schemeClr val="accent5"/>
                </a:solidFill>
                <a:effectLst/>
                <a:latin typeface="Roboto Mono" pitchFamily="49" charset="0"/>
                <a:ea typeface="Roboto Mono" pitchFamily="49" charset="0"/>
                <a:cs typeface="Times New Roman" panose="02020603050405020304" pitchFamily="18" charset="0"/>
              </a:rPr>
              <a:t>for_each</a:t>
            </a:r>
            <a:r>
              <a:rPr lang="en-US" sz="4400" kern="0">
                <a:solidFill>
                  <a:schemeClr val="accent5"/>
                </a:solidFill>
                <a:effectLst/>
                <a:latin typeface="Roboto Mono" pitchFamily="49" charset="0"/>
                <a:ea typeface="Roboto Mono" pitchFamily="49" charset="0"/>
                <a:cs typeface="Times New Roman" panose="02020603050405020304" pitchFamily="18" charset="0"/>
              </a:rPr>
              <a:t>(thrust::device,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vec.begin</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vec.end</a:t>
            </a:r>
            <a:r>
              <a:rPr lang="en-US" sz="4400" kern="0">
                <a:solidFill>
                  <a:schemeClr val="accent5"/>
                </a:solidFill>
                <a:effectLst/>
                <a:latin typeface="Roboto Mono" pitchFamily="49" charset="0"/>
                <a:ea typeface="Roboto Mono" pitchFamily="49" charset="0"/>
                <a:cs typeface="Times New Roman" panose="02020603050405020304" pitchFamily="18" charset="0"/>
              </a:rPr>
              <a:t>(), [] </a:t>
            </a:r>
            <a:r>
              <a:rPr lang="en-US" sz="4400" kern="0">
                <a:solidFill>
                  <a:srgbClr val="0000FF"/>
                </a:solidFill>
                <a:effectLst/>
                <a:latin typeface="Roboto Mono" pitchFamily="49" charset="0"/>
                <a:ea typeface="Roboto Mono" pitchFamily="49" charset="0"/>
                <a:cs typeface="Times New Roman" panose="02020603050405020304" pitchFamily="18" charset="0"/>
              </a:rPr>
              <a:t>__device__</a:t>
            </a:r>
            <a:r>
              <a:rPr lang="en-US" sz="4400" kern="0">
                <a:solidFill>
                  <a:schemeClr val="accent5"/>
                </a:solidFill>
                <a:effectLst/>
                <a:latin typeface="Roboto Mono" pitchFamily="49" charset="0"/>
                <a:ea typeface="Roboto Mono" pitchFamily="49" charset="0"/>
                <a:cs typeface="Times New Roman" panose="02020603050405020304" pitchFamily="18" charset="0"/>
              </a:rPr>
              <a:t>(int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val</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  std::printf("printing %d on %s\n",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val</a:t>
            </a:r>
            <a:r>
              <a:rPr lang="en-US" sz="4400" kern="0">
                <a:solidFill>
                  <a:schemeClr val="accent5"/>
                </a:solidFill>
                <a:effectLst/>
                <a:latin typeface="Roboto Mono" pitchFamily="49" charset="0"/>
                <a:ea typeface="Roboto Mono" pitchFamily="49" charset="0"/>
                <a:cs typeface="Times New Roman" panose="02020603050405020304" pitchFamily="18" charset="0"/>
              </a:rPr>
              <a:t>, dli::</a:t>
            </a:r>
            <a:r>
              <a:rPr lang="en-US" sz="4400" kern="0" err="1">
                <a:solidFill>
                  <a:schemeClr val="accent5"/>
                </a:solidFill>
                <a:effectLst/>
                <a:latin typeface="Roboto Mono" pitchFamily="49" charset="0"/>
                <a:ea typeface="Roboto Mono" pitchFamily="49" charset="0"/>
                <a:cs typeface="Times New Roman" panose="02020603050405020304" pitchFamily="18" charset="0"/>
              </a:rPr>
              <a:t>execution_space</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4400" kern="100">
                <a:solidFill>
                  <a:schemeClr val="accent5"/>
                </a:solidFill>
                <a:effectLst/>
                <a:latin typeface="Roboto Mono" pitchFamily="49" charset="0"/>
                <a:ea typeface="Roboto Mono" pitchFamily="49" charset="0"/>
                <a:cs typeface="Times New Roman" panose="02020603050405020304" pitchFamily="18" charset="0"/>
              </a:rPr>
              <a:t> </a:t>
            </a:r>
          </a:p>
        </p:txBody>
      </p:sp>
      <p:sp>
        <p:nvSpPr>
          <p:cNvPr id="5" name="TextBox 4">
            <a:extLst>
              <a:ext uri="{FF2B5EF4-FFF2-40B4-BE49-F238E27FC236}">
                <a16:creationId xmlns:a16="http://schemas.microsoft.com/office/drawing/2014/main" id="{9091DCB9-EEA7-6CD5-5B7D-9A9B25919980}"/>
              </a:ext>
            </a:extLst>
          </p:cNvPr>
          <p:cNvSpPr txBox="1"/>
          <p:nvPr/>
        </p:nvSpPr>
        <p:spPr>
          <a:xfrm>
            <a:off x="5417459" y="6245821"/>
            <a:ext cx="26530301" cy="3024546"/>
          </a:xfrm>
          <a:prstGeom prst="rect">
            <a:avLst/>
          </a:prstGeom>
          <a:noFill/>
        </p:spPr>
        <p:txBody>
          <a:bodyPr wrap="square">
            <a:spAutoFit/>
          </a:bodyPr>
          <a:lstStyle/>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thrust::</a:t>
            </a:r>
            <a:r>
              <a:rPr lang="en-US" sz="4400" kern="0" err="1">
                <a:solidFill>
                  <a:schemeClr val="accent5"/>
                </a:solidFill>
                <a:effectLst/>
                <a:latin typeface="Roboto Mono" pitchFamily="49" charset="0"/>
                <a:ea typeface="Roboto Mono" pitchFamily="49" charset="0"/>
                <a:cs typeface="Times New Roman" panose="02020603050405020304" pitchFamily="18" charset="0"/>
              </a:rPr>
              <a:t>for_each</a:t>
            </a:r>
            <a:r>
              <a:rPr lang="en-US" sz="4400" kern="0">
                <a:solidFill>
                  <a:schemeClr val="accent5"/>
                </a:solidFill>
                <a:effectLst/>
                <a:latin typeface="Roboto Mono" pitchFamily="49" charset="0"/>
                <a:ea typeface="Roboto Mono" pitchFamily="49" charset="0"/>
                <a:cs typeface="Times New Roman" panose="02020603050405020304" pitchFamily="18" charset="0"/>
              </a:rPr>
              <a:t>(thrust::host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vec.begin</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vec.end</a:t>
            </a:r>
            <a:r>
              <a:rPr lang="en-US" sz="4400" kern="0">
                <a:solidFill>
                  <a:schemeClr val="accent5"/>
                </a:solidFill>
                <a:effectLst/>
                <a:latin typeface="Roboto Mono" pitchFamily="49" charset="0"/>
                <a:ea typeface="Roboto Mono" pitchFamily="49" charset="0"/>
                <a:cs typeface="Times New Roman" panose="02020603050405020304" pitchFamily="18" charset="0"/>
              </a:rPr>
              <a:t>(), [] </a:t>
            </a:r>
            <a:r>
              <a:rPr lang="en-US" sz="4400" kern="0">
                <a:solidFill>
                  <a:srgbClr val="0000FF"/>
                </a:solidFill>
                <a:effectLst/>
                <a:latin typeface="Roboto Mono" pitchFamily="49" charset="0"/>
                <a:ea typeface="Roboto Mono" pitchFamily="49" charset="0"/>
                <a:cs typeface="Times New Roman" panose="02020603050405020304" pitchFamily="18" charset="0"/>
              </a:rPr>
              <a:t>__host__ </a:t>
            </a:r>
            <a:r>
              <a:rPr lang="en-US" sz="4400" kern="0">
                <a:solidFill>
                  <a:schemeClr val="accent5"/>
                </a:solidFill>
                <a:effectLst/>
                <a:latin typeface="Roboto Mono" pitchFamily="49" charset="0"/>
                <a:ea typeface="Roboto Mono" pitchFamily="49" charset="0"/>
                <a:cs typeface="Times New Roman" panose="02020603050405020304" pitchFamily="18" charset="0"/>
              </a:rPr>
              <a:t>(int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val</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  std::printf("printing %d on %s\n",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val</a:t>
            </a:r>
            <a:r>
              <a:rPr lang="en-US" sz="4400" kern="0">
                <a:solidFill>
                  <a:schemeClr val="accent5"/>
                </a:solidFill>
                <a:effectLst/>
                <a:latin typeface="Roboto Mono" pitchFamily="49" charset="0"/>
                <a:ea typeface="Roboto Mono" pitchFamily="49" charset="0"/>
                <a:cs typeface="Times New Roman" panose="02020603050405020304" pitchFamily="18" charset="0"/>
              </a:rPr>
              <a:t>, dli::</a:t>
            </a:r>
            <a:r>
              <a:rPr lang="en-US" sz="4400" kern="0" err="1">
                <a:solidFill>
                  <a:schemeClr val="accent5"/>
                </a:solidFill>
                <a:effectLst/>
                <a:latin typeface="Roboto Mono" pitchFamily="49" charset="0"/>
                <a:ea typeface="Roboto Mono" pitchFamily="49" charset="0"/>
                <a:cs typeface="Times New Roman" panose="02020603050405020304" pitchFamily="18" charset="0"/>
              </a:rPr>
              <a:t>execution_space</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4400" kern="100">
                <a:solidFill>
                  <a:schemeClr val="accent5"/>
                </a:solidFill>
                <a:effectLst/>
                <a:latin typeface="Roboto Mono" pitchFamily="49" charset="0"/>
                <a:ea typeface="Roboto Mono" pitchFamily="49" charset="0"/>
                <a:cs typeface="Times New Roman" panose="02020603050405020304" pitchFamily="18" charset="0"/>
              </a:rPr>
              <a:t> </a:t>
            </a:r>
          </a:p>
        </p:txBody>
      </p:sp>
      <p:sp>
        <p:nvSpPr>
          <p:cNvPr id="6" name="TextBox 5">
            <a:extLst>
              <a:ext uri="{FF2B5EF4-FFF2-40B4-BE49-F238E27FC236}">
                <a16:creationId xmlns:a16="http://schemas.microsoft.com/office/drawing/2014/main" id="{025C6A85-5E5A-F05F-BE8A-3B1A28E61B56}"/>
              </a:ext>
            </a:extLst>
          </p:cNvPr>
          <p:cNvSpPr txBox="1"/>
          <p:nvPr/>
        </p:nvSpPr>
        <p:spPr>
          <a:xfrm>
            <a:off x="4763863" y="10024677"/>
            <a:ext cx="28694741" cy="1015663"/>
          </a:xfrm>
          <a:prstGeom prst="rect">
            <a:avLst/>
          </a:prstGeom>
          <a:noFill/>
        </p:spPr>
        <p:txBody>
          <a:bodyPr wrap="square" rtlCol="0">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Use</a:t>
            </a:r>
            <a:r>
              <a:rPr lang="en-US" sz="6000" kern="0">
                <a:solidFill>
                  <a:srgbClr val="267F99"/>
                </a:solidFill>
                <a:latin typeface="Roboto Mono" pitchFamily="49" charset="0"/>
                <a:ea typeface="Roboto Mono" pitchFamily="49" charset="0"/>
                <a:cs typeface="Times New Roman" panose="02020603050405020304" pitchFamily="18" charset="0"/>
              </a:rPr>
              <a:t> </a:t>
            </a:r>
            <a:r>
              <a:rPr lang="en-US" sz="6000" kern="0">
                <a:solidFill>
                  <a:srgbClr val="0000FF"/>
                </a:solidFill>
                <a:effectLst/>
                <a:latin typeface="Roboto Mono" pitchFamily="49" charset="0"/>
                <a:ea typeface="Roboto Mono" pitchFamily="49" charset="0"/>
                <a:cs typeface="Times New Roman" panose="02020603050405020304" pitchFamily="18" charset="0"/>
              </a:rPr>
              <a:t>__device__</a:t>
            </a:r>
            <a:r>
              <a:rPr lang="en-US" sz="6000">
                <a:solidFill>
                  <a:schemeClr val="bg1"/>
                </a:solidFill>
                <a:latin typeface="NVIDIA Sans" panose="020B0503020203020204" pitchFamily="34" charset="0"/>
                <a:cs typeface="NVIDIA Sans" panose="020B0503020203020204" pitchFamily="34" charset="0"/>
              </a:rPr>
              <a:t> to tell NVCC that you need a function </a:t>
            </a:r>
            <a:r>
              <a:rPr lang="en-US" sz="6000" i="1">
                <a:solidFill>
                  <a:schemeClr val="bg1"/>
                </a:solidFill>
                <a:latin typeface="NVIDIA Sans" panose="020B0503020203020204" pitchFamily="34" charset="0"/>
                <a:cs typeface="NVIDIA Sans" panose="020B0503020203020204" pitchFamily="34" charset="0"/>
              </a:rPr>
              <a:t>to be compiled </a:t>
            </a:r>
            <a:r>
              <a:rPr lang="en-US" sz="6000">
                <a:solidFill>
                  <a:schemeClr val="bg1"/>
                </a:solidFill>
                <a:latin typeface="NVIDIA Sans" panose="020B0503020203020204" pitchFamily="34" charset="0"/>
                <a:cs typeface="NVIDIA Sans" panose="020B0503020203020204" pitchFamily="34" charset="0"/>
              </a:rPr>
              <a:t>for GPU</a:t>
            </a:r>
            <a:endParaRPr lang="en-US" sz="6000">
              <a:solidFill>
                <a:schemeClr val="tx2"/>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36907431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CD010D-F1B2-100C-6640-91500C15670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ABFC9AB-2CD1-AA59-4298-90922D6F7CA5}"/>
              </a:ext>
            </a:extLst>
          </p:cNvPr>
          <p:cNvSpPr>
            <a:spLocks noGrp="1"/>
          </p:cNvSpPr>
          <p:nvPr>
            <p:ph type="title"/>
          </p:nvPr>
        </p:nvSpPr>
        <p:spPr/>
        <p:txBody>
          <a:bodyPr/>
          <a:lstStyle/>
          <a:p>
            <a:r>
              <a:rPr lang="en-US"/>
              <a:t>Median</a:t>
            </a:r>
          </a:p>
        </p:txBody>
      </p:sp>
      <p:sp>
        <p:nvSpPr>
          <p:cNvPr id="2" name="Text Placeholder 1">
            <a:extLst>
              <a:ext uri="{FF2B5EF4-FFF2-40B4-BE49-F238E27FC236}">
                <a16:creationId xmlns:a16="http://schemas.microsoft.com/office/drawing/2014/main" id="{A9D917FB-DB09-550C-563F-1E558152EF92}"/>
              </a:ext>
            </a:extLst>
          </p:cNvPr>
          <p:cNvSpPr>
            <a:spLocks noGrp="1"/>
          </p:cNvSpPr>
          <p:nvPr>
            <p:ph type="body" sz="quarter" idx="10"/>
          </p:nvPr>
        </p:nvSpPr>
        <p:spPr/>
        <p:txBody>
          <a:bodyPr/>
          <a:lstStyle/>
          <a:p>
            <a:r>
              <a:rPr lang="en-US"/>
              <a:t>CPU version</a:t>
            </a:r>
          </a:p>
        </p:txBody>
      </p:sp>
      <p:sp>
        <p:nvSpPr>
          <p:cNvPr id="7" name="TextBox 6">
            <a:extLst>
              <a:ext uri="{FF2B5EF4-FFF2-40B4-BE49-F238E27FC236}">
                <a16:creationId xmlns:a16="http://schemas.microsoft.com/office/drawing/2014/main" id="{15974C0C-4F39-3134-9A60-674E72242915}"/>
              </a:ext>
            </a:extLst>
          </p:cNvPr>
          <p:cNvSpPr txBox="1"/>
          <p:nvPr/>
        </p:nvSpPr>
        <p:spPr>
          <a:xfrm>
            <a:off x="17356568" y="4467112"/>
            <a:ext cx="17112389" cy="9233297"/>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Median is a number which is larger and less than half of elements</a:t>
            </a:r>
          </a:p>
          <a:p>
            <a:pPr marL="571500" indent="-571500">
              <a:buClr>
                <a:schemeClr val="tx2"/>
              </a:buClr>
              <a:buFont typeface="Arial" panose="020B0604020202020204" pitchFamily="34" charset="0"/>
              <a:buChar char="•"/>
            </a:pPr>
            <a:endParaRPr lang="en-US" sz="6600">
              <a:solidFill>
                <a:schemeClr val="bg1"/>
              </a:solidFill>
              <a:latin typeface="NVIDIA Sans" panose="020B0503020203020204" pitchFamily="34" charset="0"/>
              <a:cs typeface="NVIDIA Sans" panose="020B0503020203020204" pitchFamily="34" charset="0"/>
            </a:endParaRPr>
          </a:p>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To compute median, we can sort the data and then return the middle element</a:t>
            </a:r>
          </a:p>
          <a:p>
            <a:pPr marL="571500" indent="-571500">
              <a:buClr>
                <a:schemeClr val="tx2"/>
              </a:buClr>
              <a:buFont typeface="Arial" panose="020B0604020202020204" pitchFamily="34" charset="0"/>
              <a:buChar char="•"/>
            </a:pPr>
            <a:endParaRPr lang="en-US" sz="6600">
              <a:solidFill>
                <a:schemeClr val="bg1"/>
              </a:solidFill>
              <a:latin typeface="NVIDIA Sans" panose="020B0503020203020204" pitchFamily="34" charset="0"/>
              <a:cs typeface="NVIDIA Sans" panose="020B0503020203020204" pitchFamily="34" charset="0"/>
            </a:endParaRPr>
          </a:p>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For simplicity, we’ll only cover odd number of elements</a:t>
            </a:r>
          </a:p>
          <a:p>
            <a:pPr marL="571500" indent="-571500">
              <a:buClr>
                <a:schemeClr val="tx2"/>
              </a:buClr>
              <a:buFont typeface="Arial" panose="020B0604020202020204" pitchFamily="34" charset="0"/>
              <a:buChar char="•"/>
            </a:pPr>
            <a:endParaRPr lang="en-US" sz="6600">
              <a:solidFill>
                <a:schemeClr val="tx2"/>
              </a:solidFill>
              <a:latin typeface="NVIDIA Sans" panose="020B0503020203020204" pitchFamily="34" charset="0"/>
              <a:cs typeface="NVIDIA Sans" panose="020B0503020203020204" pitchFamily="34" charset="0"/>
            </a:endParaRPr>
          </a:p>
        </p:txBody>
      </p:sp>
      <p:sp>
        <p:nvSpPr>
          <p:cNvPr id="6" name="TextBox 5">
            <a:extLst>
              <a:ext uri="{FF2B5EF4-FFF2-40B4-BE49-F238E27FC236}">
                <a16:creationId xmlns:a16="http://schemas.microsoft.com/office/drawing/2014/main" id="{E805CF28-0550-3ED4-10AE-844BE68A6BC8}"/>
              </a:ext>
            </a:extLst>
          </p:cNvPr>
          <p:cNvSpPr txBox="1"/>
          <p:nvPr/>
        </p:nvSpPr>
        <p:spPr>
          <a:xfrm>
            <a:off x="18001195" y="12888088"/>
            <a:ext cx="16704831" cy="6071534"/>
          </a:xfrm>
          <a:prstGeom prst="rect">
            <a:avLst/>
          </a:prstGeom>
          <a:noFill/>
        </p:spPr>
        <p:txBody>
          <a:bodyPr wrap="square">
            <a:spAutoFit/>
          </a:bodyPr>
          <a:lstStyle/>
          <a:p>
            <a:pPr marL="0" marR="0">
              <a:lnSpc>
                <a:spcPct val="150000"/>
              </a:lnSpc>
            </a:pPr>
            <a:endParaRPr lang="en-US" sz="4400" kern="0">
              <a:solidFill>
                <a:srgbClr val="0000FF"/>
              </a:solidFill>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795E26"/>
                </a:solidFill>
                <a:effectLst/>
                <a:latin typeface="Roboto Mono" pitchFamily="49" charset="0"/>
                <a:ea typeface="Roboto Mono" pitchFamily="49" charset="0"/>
                <a:cs typeface="Times New Roman" panose="02020603050405020304" pitchFamily="18" charset="0"/>
              </a:rPr>
              <a:t>median</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universal_vector</a:t>
            </a:r>
            <a:r>
              <a:rPr lang="en-US" sz="4400" kern="0">
                <a:solidFill>
                  <a:srgbClr val="3B3B3B"/>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&gt;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rgbClr val="267F99"/>
                </a:solidFill>
                <a:effectLst/>
                <a:latin typeface="Roboto Mono" pitchFamily="49" charset="0"/>
                <a:ea typeface="Roboto Mono" pitchFamily="49" charset="0"/>
                <a:cs typeface="Times New Roman" panose="02020603050405020304" pitchFamily="18" charset="0"/>
              </a:rPr>
              <a:t>  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sort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begin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end</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size</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rgbClr val="3B3B3B"/>
                </a:solidFill>
                <a:effectLst/>
                <a:latin typeface="Roboto Mono" pitchFamily="49" charset="0"/>
                <a:ea typeface="Roboto Mono" pitchFamily="49" charset="0"/>
                <a:cs typeface="Times New Roman" panose="02020603050405020304" pitchFamily="18" charset="0"/>
              </a:rPr>
              <a:t>}</a:t>
            </a:r>
          </a:p>
        </p:txBody>
      </p:sp>
      <p:pic>
        <p:nvPicPr>
          <p:cNvPr id="10" name="Picture 9" descr="A screenshot of a diagram&#10;&#10;AI-generated content may be incorrect.">
            <a:extLst>
              <a:ext uri="{FF2B5EF4-FFF2-40B4-BE49-F238E27FC236}">
                <a16:creationId xmlns:a16="http://schemas.microsoft.com/office/drawing/2014/main" id="{2307B5C9-8973-672F-7535-FD43A1D330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7157" y="3895344"/>
            <a:ext cx="14136309" cy="15381799"/>
          </a:xfrm>
          <a:prstGeom prst="rect">
            <a:avLst/>
          </a:prstGeom>
        </p:spPr>
      </p:pic>
    </p:spTree>
    <p:extLst>
      <p:ext uri="{BB962C8B-B14F-4D97-AF65-F5344CB8AC3E}">
        <p14:creationId xmlns:p14="http://schemas.microsoft.com/office/powerpoint/2010/main" val="313231434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8A5F-E826-454F-6E97-BD9631A18C8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6BB6CC-6319-8515-B643-C633EBD0368D}"/>
              </a:ext>
            </a:extLst>
          </p:cNvPr>
          <p:cNvSpPr>
            <a:spLocks noGrp="1"/>
          </p:cNvSpPr>
          <p:nvPr>
            <p:ph type="title"/>
          </p:nvPr>
        </p:nvSpPr>
        <p:spPr/>
        <p:txBody>
          <a:bodyPr/>
          <a:lstStyle/>
          <a:p>
            <a:r>
              <a:rPr lang="en-US"/>
              <a:t>Exercise: Port to GPU</a:t>
            </a:r>
          </a:p>
        </p:txBody>
      </p:sp>
      <p:sp>
        <p:nvSpPr>
          <p:cNvPr id="2" name="Text Placeholder 1">
            <a:extLst>
              <a:ext uri="{FF2B5EF4-FFF2-40B4-BE49-F238E27FC236}">
                <a16:creationId xmlns:a16="http://schemas.microsoft.com/office/drawing/2014/main" id="{6FA75299-4C9D-445D-860D-9BA5261131C6}"/>
              </a:ext>
            </a:extLst>
          </p:cNvPr>
          <p:cNvSpPr>
            <a:spLocks noGrp="1"/>
          </p:cNvSpPr>
          <p:nvPr>
            <p:ph type="body" sz="quarter" idx="10"/>
          </p:nvPr>
        </p:nvSpPr>
        <p:spPr/>
        <p:txBody>
          <a:bodyPr/>
          <a:lstStyle/>
          <a:p>
            <a:r>
              <a:rPr lang="en-US"/>
              <a:t>5 minutes</a:t>
            </a:r>
          </a:p>
        </p:txBody>
      </p:sp>
      <p:sp>
        <p:nvSpPr>
          <p:cNvPr id="7" name="TextBox 6">
            <a:extLst>
              <a:ext uri="{FF2B5EF4-FFF2-40B4-BE49-F238E27FC236}">
                <a16:creationId xmlns:a16="http://schemas.microsoft.com/office/drawing/2014/main" id="{24756F89-B46A-B6A5-D153-8435FE5B45B6}"/>
              </a:ext>
            </a:extLst>
          </p:cNvPr>
          <p:cNvSpPr txBox="1"/>
          <p:nvPr/>
        </p:nvSpPr>
        <p:spPr>
          <a:xfrm>
            <a:off x="7424104" y="4793072"/>
            <a:ext cx="21727785" cy="1107996"/>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Modify code to GPU-accelerate median computation</a:t>
            </a:r>
            <a:endParaRPr lang="en-US" sz="6600">
              <a:solidFill>
                <a:schemeClr val="tx2"/>
              </a:solidFill>
              <a:latin typeface="NVIDIA Sans" panose="020B0503020203020204" pitchFamily="34" charset="0"/>
              <a:cs typeface="NVIDIA Sans" panose="020B0503020203020204" pitchFamily="34" charset="0"/>
            </a:endParaRPr>
          </a:p>
        </p:txBody>
      </p:sp>
      <p:sp>
        <p:nvSpPr>
          <p:cNvPr id="6" name="TextBox 5">
            <a:extLst>
              <a:ext uri="{FF2B5EF4-FFF2-40B4-BE49-F238E27FC236}">
                <a16:creationId xmlns:a16="http://schemas.microsoft.com/office/drawing/2014/main" id="{2CD8E239-DB9B-75F0-F8EE-C96BB58DE5F7}"/>
              </a:ext>
            </a:extLst>
          </p:cNvPr>
          <p:cNvSpPr txBox="1"/>
          <p:nvPr/>
        </p:nvSpPr>
        <p:spPr>
          <a:xfrm>
            <a:off x="9935580" y="7375993"/>
            <a:ext cx="16704831" cy="9571851"/>
          </a:xfrm>
          <a:prstGeom prst="rect">
            <a:avLst/>
          </a:prstGeom>
          <a:noFill/>
        </p:spPr>
        <p:txBody>
          <a:bodyPr wrap="square">
            <a:spAutoFit/>
          </a:bodyPr>
          <a:lstStyle/>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795E26"/>
                </a:solidFill>
                <a:effectLst/>
                <a:latin typeface="Roboto Mono" pitchFamily="49" charset="0"/>
                <a:ea typeface="Roboto Mono" pitchFamily="49" charset="0"/>
                <a:cs typeface="Times New Roman" panose="02020603050405020304" pitchFamily="18" charset="0"/>
              </a:rPr>
              <a:t>median</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universal_vector</a:t>
            </a:r>
            <a:r>
              <a:rPr lang="en-US" sz="4400" kern="0">
                <a:solidFill>
                  <a:srgbClr val="3B3B3B"/>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&gt;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  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sort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begin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end</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vec</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size</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795E26"/>
                </a:solidFill>
                <a:effectLst/>
                <a:latin typeface="Roboto Mono" pitchFamily="49" charset="0"/>
                <a:ea typeface="Roboto Mono" pitchFamily="49" charset="0"/>
                <a:cs typeface="Times New Roman" panose="02020603050405020304" pitchFamily="18" charset="0"/>
              </a:rPr>
              <a:t>main</a:t>
            </a:r>
            <a:r>
              <a:rPr lang="en-US" sz="44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AF00DB"/>
                </a:solidFill>
                <a:effectLst/>
                <a:latin typeface="Roboto Mono" pitchFamily="49" charset="0"/>
                <a:ea typeface="Roboto Mono" pitchFamily="49" charset="0"/>
                <a:cs typeface="Times New Roman" panose="02020603050405020304" pitchFamily="18" charset="0"/>
              </a:rPr>
              <a:t>  for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step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step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step</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400" kern="0">
                <a:solidFill>
                  <a:srgbClr val="3B3B3B"/>
                </a:solidFill>
                <a:latin typeface="Roboto Mono" pitchFamily="49" charset="0"/>
                <a:ea typeface="Roboto Mono" pitchFamily="49" charset="0"/>
                <a:cs typeface="Times New Roman" panose="02020603050405020304" pitchFamily="18" charset="0"/>
              </a:rPr>
              <a:t>  </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b="0">
                <a:solidFill>
                  <a:srgbClr val="0000FF"/>
                </a:solidFill>
                <a:effectLst/>
                <a:latin typeface="Roboto Mono" pitchFamily="49" charset="0"/>
                <a:ea typeface="Roboto Mono" pitchFamily="49" charset="0"/>
              </a:rPr>
              <a:t>    float</a:t>
            </a:r>
            <a:r>
              <a:rPr lang="en-US" sz="4400" b="0">
                <a:solidFill>
                  <a:srgbClr val="3B3B3B"/>
                </a:solidFill>
                <a:effectLst/>
                <a:latin typeface="Roboto Mono" pitchFamily="49" charset="0"/>
                <a:ea typeface="Roboto Mono" pitchFamily="49" charset="0"/>
              </a:rPr>
              <a:t> </a:t>
            </a:r>
            <a:r>
              <a:rPr lang="en-US" sz="4400" b="0" err="1">
                <a:solidFill>
                  <a:srgbClr val="001080"/>
                </a:solidFill>
                <a:effectLst/>
                <a:latin typeface="Roboto Mono" pitchFamily="49" charset="0"/>
                <a:ea typeface="Roboto Mono" pitchFamily="49" charset="0"/>
              </a:rPr>
              <a:t>median_temp</a:t>
            </a:r>
            <a:r>
              <a:rPr lang="en-US" sz="4400" b="0">
                <a:solidFill>
                  <a:srgbClr val="3B3B3B"/>
                </a:solidFill>
                <a:effectLst/>
                <a:latin typeface="Roboto Mono" pitchFamily="49" charset="0"/>
                <a:ea typeface="Roboto Mono" pitchFamily="49" charset="0"/>
              </a:rPr>
              <a:t> </a:t>
            </a:r>
            <a:r>
              <a:rPr lang="en-US" sz="4400" b="0">
                <a:solidFill>
                  <a:srgbClr val="000000"/>
                </a:solidFill>
                <a:effectLst/>
                <a:latin typeface="Roboto Mono" pitchFamily="49" charset="0"/>
                <a:ea typeface="Roboto Mono" pitchFamily="49" charset="0"/>
              </a:rPr>
              <a:t>=</a:t>
            </a:r>
            <a:r>
              <a:rPr lang="en-US" sz="4400" b="0">
                <a:solidFill>
                  <a:srgbClr val="3B3B3B"/>
                </a:solidFill>
                <a:effectLst/>
                <a:latin typeface="Roboto Mono" pitchFamily="49" charset="0"/>
                <a:ea typeface="Roboto Mono" pitchFamily="49" charset="0"/>
              </a:rPr>
              <a:t> </a:t>
            </a:r>
            <a:r>
              <a:rPr lang="en-US" sz="4400" b="0">
                <a:solidFill>
                  <a:srgbClr val="795E26"/>
                </a:solidFill>
                <a:effectLst/>
                <a:latin typeface="Roboto Mono" pitchFamily="49" charset="0"/>
                <a:ea typeface="Roboto Mono" pitchFamily="49" charset="0"/>
              </a:rPr>
              <a:t>median</a:t>
            </a:r>
            <a:r>
              <a:rPr lang="en-US" sz="4400" b="0">
                <a:solidFill>
                  <a:srgbClr val="3B3B3B"/>
                </a:solidFill>
                <a:effectLst/>
                <a:latin typeface="Roboto Mono" pitchFamily="49" charset="0"/>
                <a:ea typeface="Roboto Mono" pitchFamily="49" charset="0"/>
              </a:rPr>
              <a:t>(</a:t>
            </a:r>
            <a:r>
              <a:rPr lang="en-US" sz="4400" b="0">
                <a:solidFill>
                  <a:srgbClr val="001080"/>
                </a:solidFill>
                <a:effectLst/>
                <a:latin typeface="Roboto Mono" pitchFamily="49" charset="0"/>
                <a:ea typeface="Roboto Mono" pitchFamily="49" charset="0"/>
              </a:rPr>
              <a:t>temp</a:t>
            </a:r>
            <a:r>
              <a:rPr lang="en-US" sz="4400" b="0">
                <a:solidFill>
                  <a:srgbClr val="3B3B3B"/>
                </a:solidFill>
                <a:effectLst/>
                <a:latin typeface="Roboto Mono" pitchFamily="49" charset="0"/>
                <a:ea typeface="Roboto Mono" pitchFamily="49" charset="0"/>
              </a:rPr>
              <a:t>);</a:t>
            </a: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p:txBody>
      </p:sp>
      <p:sp>
        <p:nvSpPr>
          <p:cNvPr id="3" name="TextBox 2">
            <a:extLst>
              <a:ext uri="{FF2B5EF4-FFF2-40B4-BE49-F238E27FC236}">
                <a16:creationId xmlns:a16="http://schemas.microsoft.com/office/drawing/2014/main" id="{40A83ABE-D44A-3FFD-07AF-B36CBC1ECB57}"/>
              </a:ext>
            </a:extLst>
          </p:cNvPr>
          <p:cNvSpPr txBox="1"/>
          <p:nvPr/>
        </p:nvSpPr>
        <p:spPr>
          <a:xfrm>
            <a:off x="5901063" y="18422769"/>
            <a:ext cx="24773870" cy="769441"/>
          </a:xfrm>
          <a:prstGeom prst="rect">
            <a:avLst/>
          </a:prstGeom>
          <a:noFill/>
        </p:spPr>
        <p:txBody>
          <a:bodyPr wrap="square">
            <a:spAutoFit/>
          </a:bodyPr>
          <a:lstStyle/>
          <a:p>
            <a:r>
              <a:rPr lang="en-US" sz="4400">
                <a:solidFill>
                  <a:schemeClr val="accent4"/>
                </a:solidFill>
                <a:latin typeface="Roboto Mono" pitchFamily="49" charset="0"/>
                <a:ea typeface="Roboto Mono" pitchFamily="49" charset="0"/>
              </a:rPr>
              <a:t>01.02-Execution-Spaces/01.02.04-Exercise-Compute-Median-Temperature.ipynb</a:t>
            </a:r>
          </a:p>
        </p:txBody>
      </p:sp>
    </p:spTree>
    <p:extLst>
      <p:ext uri="{BB962C8B-B14F-4D97-AF65-F5344CB8AC3E}">
        <p14:creationId xmlns:p14="http://schemas.microsoft.com/office/powerpoint/2010/main" val="170419796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43C57-FA06-2F8F-D7BC-74C9095DDE8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3CE5B11-7FCB-2225-82B8-8B251FE0B82F}"/>
              </a:ext>
            </a:extLst>
          </p:cNvPr>
          <p:cNvSpPr>
            <a:spLocks noGrp="1"/>
          </p:cNvSpPr>
          <p:nvPr>
            <p:ph type="title"/>
          </p:nvPr>
        </p:nvSpPr>
        <p:spPr/>
        <p:txBody>
          <a:bodyPr/>
          <a:lstStyle/>
          <a:p>
            <a:r>
              <a:rPr lang="en-US"/>
              <a:t>Exercise: Port to GPU</a:t>
            </a:r>
          </a:p>
        </p:txBody>
      </p:sp>
      <p:sp>
        <p:nvSpPr>
          <p:cNvPr id="2" name="Text Placeholder 1">
            <a:extLst>
              <a:ext uri="{FF2B5EF4-FFF2-40B4-BE49-F238E27FC236}">
                <a16:creationId xmlns:a16="http://schemas.microsoft.com/office/drawing/2014/main" id="{F2C42437-3514-3791-D109-84B562529046}"/>
              </a:ext>
            </a:extLst>
          </p:cNvPr>
          <p:cNvSpPr>
            <a:spLocks noGrp="1"/>
          </p:cNvSpPr>
          <p:nvPr>
            <p:ph type="body" sz="quarter" idx="10"/>
          </p:nvPr>
        </p:nvSpPr>
        <p:spPr/>
        <p:txBody>
          <a:bodyPr/>
          <a:lstStyle/>
          <a:p>
            <a:r>
              <a:rPr lang="en-US">
                <a:solidFill>
                  <a:srgbClr val="FF0000"/>
                </a:solidFill>
              </a:rPr>
              <a:t>Wrong solution</a:t>
            </a:r>
          </a:p>
        </p:txBody>
      </p:sp>
      <p:sp>
        <p:nvSpPr>
          <p:cNvPr id="7" name="TextBox 6">
            <a:extLst>
              <a:ext uri="{FF2B5EF4-FFF2-40B4-BE49-F238E27FC236}">
                <a16:creationId xmlns:a16="http://schemas.microsoft.com/office/drawing/2014/main" id="{EB845E9A-A78C-7A3E-9687-7D809D7222F7}"/>
              </a:ext>
            </a:extLst>
          </p:cNvPr>
          <p:cNvSpPr txBox="1"/>
          <p:nvPr/>
        </p:nvSpPr>
        <p:spPr>
          <a:xfrm>
            <a:off x="20466339" y="7432764"/>
            <a:ext cx="14526492" cy="9233297"/>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Execution specifier doesn’t make the function run on </a:t>
            </a:r>
            <a:r>
              <a:rPr lang="en-US" sz="6600" b="1">
                <a:solidFill>
                  <a:schemeClr val="tx2"/>
                </a:solidFill>
                <a:latin typeface="NVIDIA Sans" panose="020B0503020203020204" pitchFamily="34" charset="0"/>
                <a:cs typeface="NVIDIA Sans" panose="020B0503020203020204" pitchFamily="34" charset="0"/>
              </a:rPr>
              <a:t>GPU</a:t>
            </a:r>
            <a:r>
              <a:rPr lang="en-US" sz="6600">
                <a:solidFill>
                  <a:schemeClr val="bg1"/>
                </a:solidFill>
                <a:latin typeface="NVIDIA Sans" panose="020B0503020203020204" pitchFamily="34" charset="0"/>
                <a:cs typeface="NVIDIA Sans" panose="020B0503020203020204" pitchFamily="34" charset="0"/>
              </a:rPr>
              <a:t>, only compile code for it</a:t>
            </a:r>
          </a:p>
          <a:p>
            <a:pPr marL="571500" indent="-571500">
              <a:buClr>
                <a:schemeClr val="tx2"/>
              </a:buClr>
              <a:buFont typeface="Arial" panose="020B0604020202020204" pitchFamily="34" charset="0"/>
              <a:buChar char="•"/>
            </a:pPr>
            <a:endParaRPr lang="en-US" sz="6600">
              <a:solidFill>
                <a:schemeClr val="bg1"/>
              </a:solidFill>
              <a:latin typeface="NVIDIA Sans" panose="020B0503020203020204" pitchFamily="34" charset="0"/>
              <a:cs typeface="NVIDIA Sans" panose="020B0503020203020204" pitchFamily="34" charset="0"/>
            </a:endParaRPr>
          </a:p>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No reason to </a:t>
            </a:r>
            <a:r>
              <a:rPr lang="en-US" sz="6600" b="1">
                <a:solidFill>
                  <a:schemeClr val="tx2"/>
                </a:solidFill>
                <a:latin typeface="NVIDIA Sans" panose="020B0503020203020204" pitchFamily="34" charset="0"/>
                <a:cs typeface="NVIDIA Sans" panose="020B0503020203020204" pitchFamily="34" charset="0"/>
              </a:rPr>
              <a:t>GPU</a:t>
            </a:r>
            <a:r>
              <a:rPr lang="en-US" sz="6600">
                <a:solidFill>
                  <a:schemeClr val="bg1"/>
                </a:solidFill>
                <a:latin typeface="NVIDIA Sans" panose="020B0503020203020204" pitchFamily="34" charset="0"/>
                <a:cs typeface="NVIDIA Sans" panose="020B0503020203020204" pitchFamily="34" charset="0"/>
              </a:rPr>
              <a:t>-accelerate a single division</a:t>
            </a:r>
          </a:p>
          <a:p>
            <a:pPr marL="571500" indent="-571500">
              <a:buClr>
                <a:schemeClr val="tx2"/>
              </a:buClr>
              <a:buFont typeface="Arial" panose="020B0604020202020204" pitchFamily="34" charset="0"/>
              <a:buChar char="•"/>
            </a:pPr>
            <a:endParaRPr lang="en-US" sz="6600">
              <a:solidFill>
                <a:schemeClr val="bg1"/>
              </a:solidFill>
              <a:latin typeface="NVIDIA Sans" panose="020B0503020203020204" pitchFamily="34" charset="0"/>
              <a:cs typeface="NVIDIA Sans" panose="020B0503020203020204" pitchFamily="34" charset="0"/>
            </a:endParaRPr>
          </a:p>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Parallel algorithms are invoked from </a:t>
            </a:r>
            <a:r>
              <a:rPr lang="en-US" sz="6600" b="1">
                <a:solidFill>
                  <a:schemeClr val="accent6"/>
                </a:solidFill>
                <a:latin typeface="NVIDIA Sans" panose="020B0503020203020204" pitchFamily="34" charset="0"/>
                <a:cs typeface="NVIDIA Sans" panose="020B0503020203020204" pitchFamily="34" charset="0"/>
              </a:rPr>
              <a:t>CPU</a:t>
            </a:r>
          </a:p>
        </p:txBody>
      </p:sp>
      <p:sp>
        <p:nvSpPr>
          <p:cNvPr id="3" name="TextBox 2">
            <a:extLst>
              <a:ext uri="{FF2B5EF4-FFF2-40B4-BE49-F238E27FC236}">
                <a16:creationId xmlns:a16="http://schemas.microsoft.com/office/drawing/2014/main" id="{3EBC98C0-664D-C190-33A0-8A7031F9BAB6}"/>
              </a:ext>
            </a:extLst>
          </p:cNvPr>
          <p:cNvSpPr txBox="1"/>
          <p:nvPr/>
        </p:nvSpPr>
        <p:spPr>
          <a:xfrm>
            <a:off x="1583169" y="6247825"/>
            <a:ext cx="16704831" cy="12280285"/>
          </a:xfrm>
          <a:prstGeom prst="rect">
            <a:avLst/>
          </a:prstGeom>
          <a:noFill/>
        </p:spPr>
        <p:txBody>
          <a:bodyPr wrap="square">
            <a:spAutoFit/>
          </a:bodyPr>
          <a:lstStyle/>
          <a:p>
            <a:pPr marL="0" marR="0">
              <a:lnSpc>
                <a:spcPct val="150000"/>
              </a:lnSpc>
            </a:pPr>
            <a:r>
              <a:rPr lang="en-US" sz="4400" kern="0">
                <a:solidFill>
                  <a:srgbClr val="0000FF"/>
                </a:solidFill>
                <a:effectLst/>
                <a:latin typeface="Roboto Mono" pitchFamily="49" charset="0"/>
                <a:ea typeface="Roboto Mono" pitchFamily="49" charset="0"/>
                <a:cs typeface="Times New Roman" panose="02020603050405020304" pitchFamily="18" charset="0"/>
              </a:rPr>
              <a:t>__device__</a:t>
            </a:r>
          </a:p>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float median(thrust::</a:t>
            </a:r>
            <a:r>
              <a:rPr lang="en-US" sz="4400" kern="0" err="1">
                <a:solidFill>
                  <a:schemeClr val="accent5"/>
                </a:solidFill>
                <a:effectLst/>
                <a:latin typeface="Roboto Mono" pitchFamily="49" charset="0"/>
                <a:ea typeface="Roboto Mono" pitchFamily="49" charset="0"/>
                <a:cs typeface="Times New Roman" panose="02020603050405020304" pitchFamily="18" charset="0"/>
              </a:rPr>
              <a:t>universal_vector</a:t>
            </a:r>
            <a:r>
              <a:rPr lang="en-US" sz="4400" kern="0">
                <a:solidFill>
                  <a:schemeClr val="accent5"/>
                </a:solidFill>
                <a:effectLst/>
                <a:latin typeface="Roboto Mono" pitchFamily="49" charset="0"/>
                <a:ea typeface="Roboto Mono" pitchFamily="49" charset="0"/>
                <a:cs typeface="Times New Roman" panose="02020603050405020304" pitchFamily="18" charset="0"/>
              </a:rPr>
              <a:t>&lt;float&gt;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  std::sort(</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vec.begin</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vec.end</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  return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vec.size</a:t>
            </a:r>
            <a:r>
              <a:rPr lang="en-US" sz="4400" kern="0">
                <a:solidFill>
                  <a:schemeClr val="accent5"/>
                </a:solidFill>
                <a:effectLst/>
                <a:latin typeface="Roboto Mono" pitchFamily="49" charset="0"/>
                <a:ea typeface="Roboto Mono" pitchFamily="49" charset="0"/>
                <a:cs typeface="Times New Roman" panose="02020603050405020304" pitchFamily="18" charset="0"/>
              </a:rPr>
              <a:t>() / 2];</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a:t>
            </a: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795E26"/>
                </a:solidFill>
                <a:effectLst/>
                <a:latin typeface="Roboto Mono" pitchFamily="49" charset="0"/>
                <a:ea typeface="Roboto Mono" pitchFamily="49" charset="0"/>
                <a:cs typeface="Times New Roman" panose="02020603050405020304" pitchFamily="18" charset="0"/>
              </a:rPr>
              <a:t>main</a:t>
            </a:r>
            <a:r>
              <a:rPr lang="en-US" sz="44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AF00DB"/>
                </a:solidFill>
                <a:effectLst/>
                <a:latin typeface="Roboto Mono" pitchFamily="49" charset="0"/>
                <a:ea typeface="Roboto Mono" pitchFamily="49" charset="0"/>
                <a:cs typeface="Times New Roman" panose="02020603050405020304" pitchFamily="18" charset="0"/>
              </a:rPr>
              <a:t>  for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step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step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step</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400" kern="0">
                <a:solidFill>
                  <a:srgbClr val="3B3B3B"/>
                </a:solidFill>
                <a:latin typeface="Roboto Mono" pitchFamily="49" charset="0"/>
                <a:ea typeface="Roboto Mono" pitchFamily="49" charset="0"/>
                <a:cs typeface="Times New Roman" panose="02020603050405020304" pitchFamily="18" charset="0"/>
              </a:rPr>
              <a:t>  </a:t>
            </a:r>
            <a:r>
              <a:rPr lang="en-US" sz="4400" kern="0">
                <a:solidFill>
                  <a:srgbClr val="3B3B3B"/>
                </a:solidFill>
                <a:effectLst/>
                <a:latin typeface="Roboto Mono" pitchFamily="49" charset="0"/>
                <a:ea typeface="Roboto Mono" pitchFamily="49" charset="0"/>
                <a:cs typeface="Times New Roman" panose="02020603050405020304" pitchFamily="18" charset="0"/>
              </a:rPr>
              <a:t>{</a:t>
            </a:r>
          </a:p>
          <a:p>
            <a:pPr marL="0" marR="0"/>
            <a:r>
              <a:rPr lang="en-US" sz="4400" kern="0">
                <a:solidFill>
                  <a:srgbClr val="3B3B3B"/>
                </a:solidFill>
                <a:latin typeface="Roboto Mono" pitchFamily="49" charset="0"/>
                <a:ea typeface="Roboto Mono" pitchFamily="49" charset="0"/>
                <a:cs typeface="Times New Roman" panose="02020603050405020304" pitchFamily="18" charset="0"/>
              </a:rPr>
              <a:t>    </a:t>
            </a:r>
            <a:r>
              <a:rPr lang="en-US" sz="4400" b="0">
                <a:solidFill>
                  <a:srgbClr val="0000FF"/>
                </a:solidFill>
                <a:effectLst/>
                <a:latin typeface="Roboto Mono" pitchFamily="49" charset="0"/>
                <a:ea typeface="Roboto Mono" pitchFamily="49" charset="0"/>
              </a:rPr>
              <a:t>float</a:t>
            </a:r>
            <a:r>
              <a:rPr lang="en-US" sz="4400" b="0">
                <a:solidFill>
                  <a:srgbClr val="3B3B3B"/>
                </a:solidFill>
                <a:effectLst/>
                <a:latin typeface="Roboto Mono" pitchFamily="49" charset="0"/>
                <a:ea typeface="Roboto Mono" pitchFamily="49" charset="0"/>
              </a:rPr>
              <a:t> </a:t>
            </a:r>
            <a:r>
              <a:rPr lang="en-US" sz="4400" b="0" err="1">
                <a:solidFill>
                  <a:srgbClr val="001080"/>
                </a:solidFill>
                <a:effectLst/>
                <a:latin typeface="Roboto Mono" pitchFamily="49" charset="0"/>
                <a:ea typeface="Roboto Mono" pitchFamily="49" charset="0"/>
              </a:rPr>
              <a:t>median_temp</a:t>
            </a:r>
            <a:r>
              <a:rPr lang="en-US" sz="4400" b="0">
                <a:solidFill>
                  <a:srgbClr val="3B3B3B"/>
                </a:solidFill>
                <a:effectLst/>
                <a:latin typeface="Roboto Mono" pitchFamily="49" charset="0"/>
                <a:ea typeface="Roboto Mono" pitchFamily="49" charset="0"/>
              </a:rPr>
              <a:t> </a:t>
            </a:r>
            <a:r>
              <a:rPr lang="en-US" sz="4400" b="0">
                <a:solidFill>
                  <a:srgbClr val="000000"/>
                </a:solidFill>
                <a:effectLst/>
                <a:latin typeface="Roboto Mono" pitchFamily="49" charset="0"/>
                <a:ea typeface="Roboto Mono" pitchFamily="49" charset="0"/>
              </a:rPr>
              <a:t>=</a:t>
            </a:r>
            <a:r>
              <a:rPr lang="en-US" sz="4400" b="0">
                <a:solidFill>
                  <a:srgbClr val="3B3B3B"/>
                </a:solidFill>
                <a:effectLst/>
                <a:latin typeface="Roboto Mono" pitchFamily="49" charset="0"/>
                <a:ea typeface="Roboto Mono" pitchFamily="49" charset="0"/>
              </a:rPr>
              <a:t> </a:t>
            </a:r>
            <a:r>
              <a:rPr lang="en-US" sz="4400" b="0">
                <a:solidFill>
                  <a:srgbClr val="795E26"/>
                </a:solidFill>
                <a:effectLst/>
                <a:latin typeface="Roboto Mono" pitchFamily="49" charset="0"/>
                <a:ea typeface="Roboto Mono" pitchFamily="49" charset="0"/>
              </a:rPr>
              <a:t>median</a:t>
            </a:r>
            <a:r>
              <a:rPr lang="en-US" sz="4400" b="0">
                <a:solidFill>
                  <a:srgbClr val="3B3B3B"/>
                </a:solidFill>
                <a:effectLst/>
                <a:latin typeface="Roboto Mono" pitchFamily="49" charset="0"/>
                <a:ea typeface="Roboto Mono" pitchFamily="49" charset="0"/>
              </a:rPr>
              <a:t>(</a:t>
            </a:r>
            <a:r>
              <a:rPr lang="en-US" sz="4400" b="0">
                <a:solidFill>
                  <a:srgbClr val="001080"/>
                </a:solidFill>
                <a:effectLst/>
                <a:latin typeface="Roboto Mono" pitchFamily="49" charset="0"/>
                <a:ea typeface="Roboto Mono" pitchFamily="49" charset="0"/>
              </a:rPr>
              <a:t>temp</a:t>
            </a:r>
            <a:r>
              <a:rPr lang="en-US" sz="4400" b="0">
                <a:solidFill>
                  <a:srgbClr val="3B3B3B"/>
                </a:solidFill>
                <a:effectLst/>
                <a:latin typeface="Roboto Mono" pitchFamily="49" charset="0"/>
                <a:ea typeface="Roboto Mono" pitchFamily="49"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p:txBody>
      </p:sp>
    </p:spTree>
    <p:extLst>
      <p:ext uri="{BB962C8B-B14F-4D97-AF65-F5344CB8AC3E}">
        <p14:creationId xmlns:p14="http://schemas.microsoft.com/office/powerpoint/2010/main" val="29639223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B5334E-4BB4-6C59-CBC0-4B171A7B810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650B6A2-5FB3-2F32-5F15-325C845BA73F}"/>
              </a:ext>
            </a:extLst>
          </p:cNvPr>
          <p:cNvSpPr>
            <a:spLocks noGrp="1"/>
          </p:cNvSpPr>
          <p:nvPr>
            <p:ph type="title"/>
          </p:nvPr>
        </p:nvSpPr>
        <p:spPr/>
        <p:txBody>
          <a:bodyPr/>
          <a:lstStyle/>
          <a:p>
            <a:r>
              <a:rPr lang="en-US"/>
              <a:t>Exercise: Port to GPU</a:t>
            </a:r>
          </a:p>
        </p:txBody>
      </p:sp>
      <p:sp>
        <p:nvSpPr>
          <p:cNvPr id="2" name="Text Placeholder 1">
            <a:extLst>
              <a:ext uri="{FF2B5EF4-FFF2-40B4-BE49-F238E27FC236}">
                <a16:creationId xmlns:a16="http://schemas.microsoft.com/office/drawing/2014/main" id="{50F14250-3A5A-A541-550F-8D83E744023B}"/>
              </a:ext>
            </a:extLst>
          </p:cNvPr>
          <p:cNvSpPr>
            <a:spLocks noGrp="1"/>
          </p:cNvSpPr>
          <p:nvPr>
            <p:ph type="body" sz="quarter" idx="10"/>
          </p:nvPr>
        </p:nvSpPr>
        <p:spPr/>
        <p:txBody>
          <a:bodyPr/>
          <a:lstStyle/>
          <a:p>
            <a:r>
              <a:rPr lang="en-US"/>
              <a:t>Solution</a:t>
            </a:r>
          </a:p>
        </p:txBody>
      </p:sp>
      <p:sp>
        <p:nvSpPr>
          <p:cNvPr id="7" name="TextBox 6">
            <a:extLst>
              <a:ext uri="{FF2B5EF4-FFF2-40B4-BE49-F238E27FC236}">
                <a16:creationId xmlns:a16="http://schemas.microsoft.com/office/drawing/2014/main" id="{04A68B29-7D5A-951B-6876-FC8A534172F6}"/>
              </a:ext>
            </a:extLst>
          </p:cNvPr>
          <p:cNvSpPr txBox="1"/>
          <p:nvPr/>
        </p:nvSpPr>
        <p:spPr>
          <a:xfrm>
            <a:off x="8384020" y="13381944"/>
            <a:ext cx="19807959" cy="3704860"/>
          </a:xfrm>
          <a:prstGeom prst="rect">
            <a:avLst/>
          </a:prstGeom>
          <a:noFill/>
        </p:spPr>
        <p:txBody>
          <a:bodyPr wrap="square" rtlCol="0">
            <a:spAutoFit/>
          </a:bodyPr>
          <a:lstStyle/>
          <a:p>
            <a:pPr>
              <a:lnSpc>
                <a:spcPct val="150000"/>
              </a:lnSpc>
              <a:buClr>
                <a:schemeClr val="tx2"/>
              </a:buClr>
            </a:pPr>
            <a:r>
              <a:rPr lang="en-US" sz="5400">
                <a:solidFill>
                  <a:schemeClr val="bg1"/>
                </a:solidFill>
                <a:latin typeface="NVIDIA Sans" panose="020B0503020203020204" pitchFamily="34" charset="0"/>
                <a:cs typeface="NVIDIA Sans" panose="020B0503020203020204" pitchFamily="34" charset="0"/>
              </a:rPr>
              <a:t>GPU-accelerating standard algorithms should be as easy as:</a:t>
            </a:r>
          </a:p>
          <a:p>
            <a:pPr marL="685800" indent="-685800">
              <a:lnSpc>
                <a:spcPct val="150000"/>
              </a:lnSpc>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switching </a:t>
            </a:r>
            <a:r>
              <a:rPr lang="en-US" sz="5400" kern="0">
                <a:solidFill>
                  <a:srgbClr val="267F99"/>
                </a:solidFill>
                <a:effectLst/>
                <a:latin typeface="Roboto Mono" pitchFamily="49" charset="0"/>
                <a:ea typeface="Roboto Mono" pitchFamily="49" charset="0"/>
                <a:cs typeface="Times New Roman" panose="02020603050405020304" pitchFamily="18" charset="0"/>
              </a:rPr>
              <a:t>std</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a:solidFill>
                  <a:schemeClr val="bg1"/>
                </a:solidFill>
                <a:latin typeface="NVIDIA Sans" panose="020B0503020203020204" pitchFamily="34" charset="0"/>
                <a:cs typeface="NVIDIA Sans" panose="020B0503020203020204" pitchFamily="34" charset="0"/>
              </a:rPr>
              <a:t> to </a:t>
            </a:r>
            <a:r>
              <a:rPr lang="en-US" sz="5400" kern="0">
                <a:solidFill>
                  <a:srgbClr val="267F99"/>
                </a:solidFill>
                <a:effectLst/>
                <a:latin typeface="Roboto Mono" pitchFamily="49" charset="0"/>
                <a:ea typeface="Roboto Mono" pitchFamily="49" charset="0"/>
                <a:cs typeface="Times New Roman" panose="02020603050405020304" pitchFamily="18" charset="0"/>
              </a:rPr>
              <a:t>thrust</a:t>
            </a:r>
            <a:r>
              <a:rPr lang="en-US" sz="5400" kern="0">
                <a:solidFill>
                  <a:srgbClr val="3B3B3B"/>
                </a:solidFill>
                <a:effectLst/>
                <a:latin typeface="Roboto Mono" pitchFamily="49" charset="0"/>
                <a:ea typeface="Roboto Mono" pitchFamily="49" charset="0"/>
                <a:cs typeface="Times New Roman" panose="02020603050405020304" pitchFamily="18" charset="0"/>
              </a:rPr>
              <a:t>::, </a:t>
            </a:r>
            <a:r>
              <a:rPr lang="en-US" sz="5400">
                <a:solidFill>
                  <a:schemeClr val="bg1"/>
                </a:solidFill>
                <a:latin typeface="NVIDIA Sans" panose="020B0503020203020204" pitchFamily="34" charset="0"/>
                <a:cs typeface="NVIDIA Sans" panose="020B0503020203020204" pitchFamily="34" charset="0"/>
              </a:rPr>
              <a:t>and </a:t>
            </a:r>
          </a:p>
          <a:p>
            <a:pPr marL="685800" indent="-685800">
              <a:lnSpc>
                <a:spcPct val="150000"/>
              </a:lnSpc>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adding an execution policy</a:t>
            </a:r>
            <a:endParaRPr lang="en-US" sz="5400">
              <a:solidFill>
                <a:schemeClr val="tx2"/>
              </a:solidFill>
              <a:latin typeface="NVIDIA Sans" panose="020B0503020203020204" pitchFamily="34" charset="0"/>
              <a:cs typeface="NVIDIA Sans" panose="020B0503020203020204" pitchFamily="34" charset="0"/>
            </a:endParaRPr>
          </a:p>
        </p:txBody>
      </p:sp>
      <p:sp>
        <p:nvSpPr>
          <p:cNvPr id="6" name="TextBox 5">
            <a:extLst>
              <a:ext uri="{FF2B5EF4-FFF2-40B4-BE49-F238E27FC236}">
                <a16:creationId xmlns:a16="http://schemas.microsoft.com/office/drawing/2014/main" id="{C4C0123C-8CA0-8D0B-901D-1EF8B57D4FCE}"/>
              </a:ext>
            </a:extLst>
          </p:cNvPr>
          <p:cNvSpPr txBox="1"/>
          <p:nvPr/>
        </p:nvSpPr>
        <p:spPr>
          <a:xfrm>
            <a:off x="16040101" y="5231192"/>
            <a:ext cx="18834100" cy="5055808"/>
          </a:xfrm>
          <a:prstGeom prst="rect">
            <a:avLst/>
          </a:prstGeom>
          <a:noFill/>
        </p:spPr>
        <p:txBody>
          <a:bodyPr wrap="square">
            <a:spAutoFit/>
          </a:bodyPr>
          <a:lstStyle/>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float median(...)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sort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70C1"/>
                </a:solidFill>
                <a:effectLst/>
                <a:latin typeface="Roboto Mono" pitchFamily="49" charset="0"/>
                <a:ea typeface="Roboto Mono" pitchFamily="49" charset="0"/>
                <a:cs typeface="Times New Roman" panose="02020603050405020304" pitchFamily="18" charset="0"/>
              </a:rPr>
              <a:t>device</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vec.begin</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vec.end</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  return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vec.size</a:t>
            </a:r>
            <a:r>
              <a:rPr lang="en-US" sz="4400" kern="0">
                <a:solidFill>
                  <a:schemeClr val="accent5"/>
                </a:solidFill>
                <a:effectLst/>
                <a:latin typeface="Roboto Mono" pitchFamily="49" charset="0"/>
                <a:ea typeface="Roboto Mono" pitchFamily="49" charset="0"/>
                <a:cs typeface="Times New Roman" panose="02020603050405020304" pitchFamily="18" charset="0"/>
              </a:rPr>
              <a:t>() / 2];</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p:txBody>
      </p:sp>
      <p:sp>
        <p:nvSpPr>
          <p:cNvPr id="3" name="TextBox 2">
            <a:extLst>
              <a:ext uri="{FF2B5EF4-FFF2-40B4-BE49-F238E27FC236}">
                <a16:creationId xmlns:a16="http://schemas.microsoft.com/office/drawing/2014/main" id="{CC0057AA-43DC-B243-2904-889BC6A77396}"/>
              </a:ext>
            </a:extLst>
          </p:cNvPr>
          <p:cNvSpPr txBox="1"/>
          <p:nvPr/>
        </p:nvSpPr>
        <p:spPr>
          <a:xfrm>
            <a:off x="644814" y="5231192"/>
            <a:ext cx="13172786" cy="5055808"/>
          </a:xfrm>
          <a:prstGeom prst="rect">
            <a:avLst/>
          </a:prstGeom>
          <a:noFill/>
        </p:spPr>
        <p:txBody>
          <a:bodyPr wrap="square">
            <a:spAutoFit/>
          </a:bodyPr>
          <a:lstStyle/>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float median(...)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rgbClr val="267F99"/>
                </a:solidFill>
                <a:effectLst/>
                <a:latin typeface="Roboto Mono" pitchFamily="49" charset="0"/>
                <a:ea typeface="Roboto Mono" pitchFamily="49" charset="0"/>
                <a:cs typeface="Times New Roman" panose="02020603050405020304" pitchFamily="18" charset="0"/>
              </a:rPr>
              <a:t>  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sort</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vec.begin</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vec.end</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  return </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4400" kern="0" err="1">
                <a:solidFill>
                  <a:schemeClr val="accent5"/>
                </a:solidFill>
                <a:effectLst/>
                <a:latin typeface="Roboto Mono" pitchFamily="49" charset="0"/>
                <a:ea typeface="Roboto Mono" pitchFamily="49" charset="0"/>
                <a:cs typeface="Times New Roman" panose="02020603050405020304" pitchFamily="18" charset="0"/>
              </a:rPr>
              <a:t>vec.size</a:t>
            </a:r>
            <a:r>
              <a:rPr lang="en-US" sz="4400" kern="0">
                <a:solidFill>
                  <a:schemeClr val="accent5"/>
                </a:solidFill>
                <a:effectLst/>
                <a:latin typeface="Roboto Mono" pitchFamily="49" charset="0"/>
                <a:ea typeface="Roboto Mono" pitchFamily="49" charset="0"/>
                <a:cs typeface="Times New Roman" panose="02020603050405020304" pitchFamily="18" charset="0"/>
              </a:rPr>
              <a:t>() / 2];</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lnSpc>
                <a:spcPct val="150000"/>
              </a:lnSpc>
            </a:pP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p:txBody>
      </p:sp>
      <p:pic>
        <p:nvPicPr>
          <p:cNvPr id="5" name="Graphic 4">
            <a:extLst>
              <a:ext uri="{FF2B5EF4-FFF2-40B4-BE49-F238E27FC236}">
                <a16:creationId xmlns:a16="http://schemas.microsoft.com/office/drawing/2014/main" id="{FB6C8AD3-9FA4-8BB5-4765-7A1855234C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3400838" y="7452344"/>
            <a:ext cx="2310958" cy="884441"/>
          </a:xfrm>
          <a:prstGeom prst="rect">
            <a:avLst/>
          </a:prstGeom>
        </p:spPr>
      </p:pic>
    </p:spTree>
    <p:extLst>
      <p:ext uri="{BB962C8B-B14F-4D97-AF65-F5344CB8AC3E}">
        <p14:creationId xmlns:p14="http://schemas.microsoft.com/office/powerpoint/2010/main" val="384399582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4AA50B-09B9-04A1-0170-3DB8219B84D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52F83CA-1645-8684-4656-8165A11FF915}"/>
              </a:ext>
            </a:extLst>
          </p:cNvPr>
          <p:cNvSpPr>
            <a:spLocks noGrp="1"/>
          </p:cNvSpPr>
          <p:nvPr>
            <p:ph type="title"/>
          </p:nvPr>
        </p:nvSpPr>
        <p:spPr/>
        <p:txBody>
          <a:bodyPr/>
          <a:lstStyle/>
          <a:p>
            <a:r>
              <a:rPr lang="en-US"/>
              <a:t>Extending Standard Algorithms</a:t>
            </a:r>
          </a:p>
        </p:txBody>
      </p:sp>
      <p:pic>
        <p:nvPicPr>
          <p:cNvPr id="3" name="Graphic 2">
            <a:extLst>
              <a:ext uri="{FF2B5EF4-FFF2-40B4-BE49-F238E27FC236}">
                <a16:creationId xmlns:a16="http://schemas.microsoft.com/office/drawing/2014/main" id="{32F6D409-A8DA-C279-3F71-C6E614C690C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464425" y="3895344"/>
            <a:ext cx="24295100" cy="13648933"/>
          </a:xfrm>
          <a:prstGeom prst="rect">
            <a:avLst/>
          </a:prstGeom>
        </p:spPr>
      </p:pic>
      <p:sp>
        <p:nvSpPr>
          <p:cNvPr id="5" name="Text Placeholder 1">
            <a:extLst>
              <a:ext uri="{FF2B5EF4-FFF2-40B4-BE49-F238E27FC236}">
                <a16:creationId xmlns:a16="http://schemas.microsoft.com/office/drawing/2014/main" id="{8423498B-6F82-1FAD-C1B3-C68D73A6E2A3}"/>
              </a:ext>
            </a:extLst>
          </p:cNvPr>
          <p:cNvSpPr>
            <a:spLocks noGrp="1"/>
          </p:cNvSpPr>
          <p:nvPr>
            <p:ph type="body" sz="quarter" idx="10"/>
          </p:nvPr>
        </p:nvSpPr>
        <p:spPr>
          <a:xfrm>
            <a:off x="2514600" y="2487168"/>
            <a:ext cx="31546800" cy="1408176"/>
          </a:xfrm>
        </p:spPr>
        <p:txBody>
          <a:bodyPr/>
          <a:lstStyle/>
          <a:p>
            <a:r>
              <a:rPr lang="en-US"/>
              <a:t>Compute max difference between two vectors</a:t>
            </a:r>
          </a:p>
        </p:txBody>
      </p:sp>
      <p:sp>
        <p:nvSpPr>
          <p:cNvPr id="6" name="TextBox 5">
            <a:extLst>
              <a:ext uri="{FF2B5EF4-FFF2-40B4-BE49-F238E27FC236}">
                <a16:creationId xmlns:a16="http://schemas.microsoft.com/office/drawing/2014/main" id="{34B8EE37-883F-B57E-05E8-EEAF157AF201}"/>
              </a:ext>
            </a:extLst>
          </p:cNvPr>
          <p:cNvSpPr txBox="1"/>
          <p:nvPr/>
        </p:nvSpPr>
        <p:spPr>
          <a:xfrm>
            <a:off x="8397875" y="18086832"/>
            <a:ext cx="19780250" cy="1107996"/>
          </a:xfrm>
          <a:prstGeom prst="rect">
            <a:avLst/>
          </a:prstGeom>
          <a:noFill/>
        </p:spPr>
        <p:txBody>
          <a:bodyPr wrap="square" rtlCol="0">
            <a:spAutoFit/>
          </a:bodyPr>
          <a:lstStyle/>
          <a:p>
            <a:pPr>
              <a:buClr>
                <a:schemeClr val="tx2"/>
              </a:buClr>
            </a:pPr>
            <a:r>
              <a:rPr lang="en-US" sz="6600">
                <a:solidFill>
                  <a:schemeClr val="bg1"/>
                </a:solidFill>
                <a:latin typeface="NVIDIA Sans" panose="020B0503020203020204" pitchFamily="34" charset="0"/>
                <a:cs typeface="NVIDIA Sans" panose="020B0503020203020204" pitchFamily="34" charset="0"/>
              </a:rPr>
              <a:t>There’s no standard algorithm for every use case</a:t>
            </a:r>
            <a:endParaRPr lang="en-US" sz="6600">
              <a:solidFill>
                <a:schemeClr val="tx2"/>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33312926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82F3AE-7176-4BD3-81DC-10FADBDA8F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958047-BE8C-1E50-1DE7-993F7E652016}"/>
              </a:ext>
            </a:extLst>
          </p:cNvPr>
          <p:cNvSpPr>
            <a:spLocks noGrp="1"/>
          </p:cNvSpPr>
          <p:nvPr>
            <p:ph type="title"/>
          </p:nvPr>
        </p:nvSpPr>
        <p:spPr/>
        <p:txBody>
          <a:bodyPr/>
          <a:lstStyle/>
          <a:p>
            <a:r>
              <a:rPr lang="en-US"/>
              <a:t>Extending Standard Algorithms</a:t>
            </a:r>
          </a:p>
        </p:txBody>
      </p:sp>
      <p:sp>
        <p:nvSpPr>
          <p:cNvPr id="5" name="Text Placeholder 1">
            <a:extLst>
              <a:ext uri="{FF2B5EF4-FFF2-40B4-BE49-F238E27FC236}">
                <a16:creationId xmlns:a16="http://schemas.microsoft.com/office/drawing/2014/main" id="{81CACD47-A5FE-7554-73AB-54F7AA426D36}"/>
              </a:ext>
            </a:extLst>
          </p:cNvPr>
          <p:cNvSpPr>
            <a:spLocks noGrp="1"/>
          </p:cNvSpPr>
          <p:nvPr>
            <p:ph type="body" sz="quarter" idx="10"/>
          </p:nvPr>
        </p:nvSpPr>
        <p:spPr>
          <a:xfrm>
            <a:off x="2514600" y="2487168"/>
            <a:ext cx="31546800" cy="1408176"/>
          </a:xfrm>
        </p:spPr>
        <p:txBody>
          <a:bodyPr/>
          <a:lstStyle/>
          <a:p>
            <a:r>
              <a:rPr lang="en-US"/>
              <a:t>Compute max difference between two vectors</a:t>
            </a:r>
          </a:p>
        </p:txBody>
      </p:sp>
      <p:sp>
        <p:nvSpPr>
          <p:cNvPr id="12" name="TextBox 11">
            <a:extLst>
              <a:ext uri="{FF2B5EF4-FFF2-40B4-BE49-F238E27FC236}">
                <a16:creationId xmlns:a16="http://schemas.microsoft.com/office/drawing/2014/main" id="{F601F6C5-8A63-D908-BB7F-7444F9F6EC04}"/>
              </a:ext>
            </a:extLst>
          </p:cNvPr>
          <p:cNvSpPr txBox="1"/>
          <p:nvPr/>
        </p:nvSpPr>
        <p:spPr>
          <a:xfrm>
            <a:off x="1092200" y="4795012"/>
            <a:ext cx="16939768" cy="8894743"/>
          </a:xfrm>
          <a:prstGeom prst="rect">
            <a:avLst/>
          </a:prstGeom>
          <a:noFill/>
        </p:spPr>
        <p:txBody>
          <a:bodyPr wrap="square">
            <a:spAutoFit/>
          </a:bodyPr>
          <a:lstStyle/>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universal_vector</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400" kern="0">
                <a:solidFill>
                  <a:srgbClr val="001080"/>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unnecessarily_materialized_diff</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a</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size</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008000"/>
                </a:solidFill>
                <a:effectLst/>
                <a:latin typeface="Roboto Mono" pitchFamily="49" charset="0"/>
                <a:ea typeface="Roboto Mono" pitchFamily="49" charset="0"/>
                <a:cs typeface="Times New Roman" panose="02020603050405020304" pitchFamily="18" charset="0"/>
              </a:rPr>
              <a:t>// compute </a:t>
            </a:r>
            <a:r>
              <a:rPr lang="en-US" sz="4400" kern="0">
                <a:solidFill>
                  <a:srgbClr val="008000"/>
                </a:solidFill>
                <a:latin typeface="Roboto Mono" pitchFamily="49" charset="0"/>
                <a:ea typeface="Roboto Mono" pitchFamily="49" charset="0"/>
                <a:cs typeface="Times New Roman" panose="02020603050405020304" pitchFamily="18" charset="0"/>
              </a:rPr>
              <a:t>abs differences</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transform</a:t>
            </a:r>
            <a:r>
              <a:rPr lang="en-US" sz="4400" kern="0">
                <a:solidFill>
                  <a:srgbClr val="3B3B3B"/>
                </a:solidFill>
                <a:effectLst/>
                <a:latin typeface="Roboto Mono" pitchFamily="49" charset="0"/>
                <a:ea typeface="Roboto Mono" pitchFamily="49" charset="0"/>
                <a:cs typeface="Times New Roman" panose="02020603050405020304" pitchFamily="18" charset="0"/>
              </a:rPr>
              <a:t>(</a:t>
            </a:r>
          </a:p>
          <a:p>
            <a:pPr marL="0" marR="0"/>
            <a:r>
              <a:rPr lang="en-US" sz="4400" kern="0">
                <a:solidFill>
                  <a:srgbClr val="3B3B3B"/>
                </a:solidFill>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70C1"/>
                </a:solidFill>
                <a:effectLst/>
                <a:latin typeface="Roboto Mono" pitchFamily="49" charset="0"/>
                <a:ea typeface="Roboto Mono" pitchFamily="49" charset="0"/>
                <a:cs typeface="Times New Roman" panose="02020603050405020304" pitchFamily="18" charset="0"/>
              </a:rPr>
              <a:t>device</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a</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begin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a</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end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8000"/>
                </a:solidFill>
                <a:effectLst/>
                <a:latin typeface="Roboto Mono" pitchFamily="49" charset="0"/>
                <a:ea typeface="Roboto Mono" pitchFamily="49" charset="0"/>
                <a:cs typeface="Times New Roman" panose="02020603050405020304" pitchFamily="18" charset="0"/>
              </a:rPr>
              <a:t> // first input sequence</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b</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begin</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8000"/>
                </a:solidFill>
                <a:effectLst/>
                <a:latin typeface="Roboto Mono" pitchFamily="49" charset="0"/>
                <a:ea typeface="Roboto Mono" pitchFamily="49" charset="0"/>
                <a:cs typeface="Times New Roman" panose="02020603050405020304" pitchFamily="18" charset="0"/>
              </a:rPr>
              <a:t>          // second input sequence</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unnecessarily_materialized_diff</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begin</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8000"/>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__host__</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__device__</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x</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y</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795E26"/>
                </a:solidFill>
                <a:effectLst/>
                <a:latin typeface="Roboto Mono" pitchFamily="49" charset="0"/>
                <a:ea typeface="Roboto Mono" pitchFamily="49" charset="0"/>
                <a:cs typeface="Times New Roman" panose="02020603050405020304" pitchFamily="18" charset="0"/>
              </a:rPr>
              <a:t>abs</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x</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y</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endParaRPr lang="en-US" sz="4400" kern="100">
              <a:effectLst/>
              <a:latin typeface="Roboto Mono" pitchFamily="49" charset="0"/>
              <a:ea typeface="Roboto Mono" pitchFamily="49" charset="0"/>
              <a:cs typeface="Times New Roman" panose="02020603050405020304" pitchFamily="18" charset="0"/>
            </a:endParaRPr>
          </a:p>
        </p:txBody>
      </p:sp>
      <p:pic>
        <p:nvPicPr>
          <p:cNvPr id="6" name="Picture 5" descr="A black board with numbers and arrows&#10;&#10;Description automatically generated">
            <a:extLst>
              <a:ext uri="{FF2B5EF4-FFF2-40B4-BE49-F238E27FC236}">
                <a16:creationId xmlns:a16="http://schemas.microsoft.com/office/drawing/2014/main" id="{4A575040-747A-00C4-41CE-0B6962F608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4034" y="4795012"/>
            <a:ext cx="15545522" cy="8894742"/>
          </a:xfrm>
          <a:prstGeom prst="rect">
            <a:avLst/>
          </a:prstGeom>
        </p:spPr>
      </p:pic>
    </p:spTree>
    <p:extLst>
      <p:ext uri="{BB962C8B-B14F-4D97-AF65-F5344CB8AC3E}">
        <p14:creationId xmlns:p14="http://schemas.microsoft.com/office/powerpoint/2010/main" val="28191886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C7A39-B903-49C5-4278-2206B1F4C6B1}"/>
            </a:ext>
          </a:extLst>
        </p:cNvPr>
        <p:cNvGrpSpPr/>
        <p:nvPr/>
      </p:nvGrpSpPr>
      <p:grpSpPr>
        <a:xfrm>
          <a:off x="0" y="0"/>
          <a:ext cx="0" cy="0"/>
          <a:chOff x="0" y="0"/>
          <a:chExt cx="0" cy="0"/>
        </a:xfrm>
      </p:grpSpPr>
      <p:pic>
        <p:nvPicPr>
          <p:cNvPr id="10" name="Picture 9" descr="A black board with numbers and arrows&#10;&#10;Description automatically generated">
            <a:extLst>
              <a:ext uri="{FF2B5EF4-FFF2-40B4-BE49-F238E27FC236}">
                <a16:creationId xmlns:a16="http://schemas.microsoft.com/office/drawing/2014/main" id="{F26A9748-948C-B585-26FB-F1DE10E40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544033" y="4177173"/>
            <a:ext cx="15667038" cy="13448217"/>
          </a:xfrm>
          <a:prstGeom prst="rect">
            <a:avLst/>
          </a:prstGeom>
        </p:spPr>
      </p:pic>
      <p:sp>
        <p:nvSpPr>
          <p:cNvPr id="4" name="Title 3">
            <a:extLst>
              <a:ext uri="{FF2B5EF4-FFF2-40B4-BE49-F238E27FC236}">
                <a16:creationId xmlns:a16="http://schemas.microsoft.com/office/drawing/2014/main" id="{EBB8D66E-84E5-1701-26EA-BAE8B8603432}"/>
              </a:ext>
            </a:extLst>
          </p:cNvPr>
          <p:cNvSpPr>
            <a:spLocks noGrp="1"/>
          </p:cNvSpPr>
          <p:nvPr>
            <p:ph type="title"/>
          </p:nvPr>
        </p:nvSpPr>
        <p:spPr/>
        <p:txBody>
          <a:bodyPr/>
          <a:lstStyle/>
          <a:p>
            <a:r>
              <a:rPr lang="en-US"/>
              <a:t>Extending Standard Algorithms</a:t>
            </a:r>
          </a:p>
        </p:txBody>
      </p:sp>
      <p:sp>
        <p:nvSpPr>
          <p:cNvPr id="5" name="Text Placeholder 1">
            <a:extLst>
              <a:ext uri="{FF2B5EF4-FFF2-40B4-BE49-F238E27FC236}">
                <a16:creationId xmlns:a16="http://schemas.microsoft.com/office/drawing/2014/main" id="{AD8334C1-CF83-AFCA-E94E-B285AB87E470}"/>
              </a:ext>
            </a:extLst>
          </p:cNvPr>
          <p:cNvSpPr>
            <a:spLocks noGrp="1"/>
          </p:cNvSpPr>
          <p:nvPr>
            <p:ph type="body" sz="quarter" idx="10"/>
          </p:nvPr>
        </p:nvSpPr>
        <p:spPr>
          <a:xfrm>
            <a:off x="2514600" y="2487168"/>
            <a:ext cx="31546800" cy="1408176"/>
          </a:xfrm>
        </p:spPr>
        <p:txBody>
          <a:bodyPr/>
          <a:lstStyle/>
          <a:p>
            <a:r>
              <a:rPr lang="en-US"/>
              <a:t>Compute max difference between two vectors</a:t>
            </a:r>
          </a:p>
        </p:txBody>
      </p:sp>
      <p:sp>
        <p:nvSpPr>
          <p:cNvPr id="12" name="TextBox 11">
            <a:extLst>
              <a:ext uri="{FF2B5EF4-FFF2-40B4-BE49-F238E27FC236}">
                <a16:creationId xmlns:a16="http://schemas.microsoft.com/office/drawing/2014/main" id="{DDCE89BA-1825-F22D-458A-95BFC0A56E93}"/>
              </a:ext>
            </a:extLst>
          </p:cNvPr>
          <p:cNvSpPr txBox="1"/>
          <p:nvPr/>
        </p:nvSpPr>
        <p:spPr>
          <a:xfrm>
            <a:off x="1092200" y="4795012"/>
            <a:ext cx="16939768" cy="12957393"/>
          </a:xfrm>
          <a:prstGeom prst="rect">
            <a:avLst/>
          </a:prstGeom>
          <a:noFill/>
        </p:spPr>
        <p:txBody>
          <a:bodyPr wrap="square">
            <a:spAutoFit/>
          </a:bodyPr>
          <a:lstStyle/>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thrust::</a:t>
            </a:r>
            <a:r>
              <a:rPr lang="en-US" sz="4400" kern="0" err="1">
                <a:solidFill>
                  <a:schemeClr val="accent5"/>
                </a:solidFill>
                <a:effectLst/>
                <a:latin typeface="Roboto Mono" pitchFamily="49" charset="0"/>
                <a:ea typeface="Roboto Mono" pitchFamily="49" charset="0"/>
                <a:cs typeface="Times New Roman" panose="02020603050405020304" pitchFamily="18" charset="0"/>
              </a:rPr>
              <a:t>universal_vector</a:t>
            </a:r>
            <a:r>
              <a:rPr lang="en-US" sz="4400" kern="0">
                <a:solidFill>
                  <a:schemeClr val="accent5"/>
                </a:solidFill>
                <a:effectLst/>
                <a:latin typeface="Roboto Mono" pitchFamily="49" charset="0"/>
                <a:ea typeface="Roboto Mono" pitchFamily="49" charset="0"/>
                <a:cs typeface="Times New Roman" panose="02020603050405020304" pitchFamily="18" charset="0"/>
              </a:rPr>
              <a:t>&lt;float&gt; </a:t>
            </a: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unnecessarily_materialized_diff</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4400" kern="0" err="1">
                <a:solidFill>
                  <a:schemeClr val="accent5"/>
                </a:solidFill>
                <a:effectLst/>
                <a:latin typeface="Roboto Mono" pitchFamily="49" charset="0"/>
                <a:ea typeface="Roboto Mono" pitchFamily="49" charset="0"/>
                <a:cs typeface="Times New Roman" panose="02020603050405020304" pitchFamily="18" charset="0"/>
              </a:rPr>
              <a:t>a.size</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compute </a:t>
            </a:r>
            <a:r>
              <a:rPr lang="en-US" sz="4400" kern="0">
                <a:solidFill>
                  <a:schemeClr val="accent5"/>
                </a:solidFill>
                <a:latin typeface="Roboto Mono" pitchFamily="49" charset="0"/>
                <a:ea typeface="Roboto Mono" pitchFamily="49" charset="0"/>
                <a:cs typeface="Times New Roman" panose="02020603050405020304" pitchFamily="18" charset="0"/>
              </a:rPr>
              <a:t>abs differences</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thrust::transform(</a:t>
            </a:r>
          </a:p>
          <a:p>
            <a:pPr marL="0" marR="0"/>
            <a:r>
              <a:rPr lang="en-US" sz="4400" kern="0">
                <a:solidFill>
                  <a:schemeClr val="accent5"/>
                </a:solidFill>
                <a:latin typeface="Roboto Mono" pitchFamily="49" charset="0"/>
                <a:ea typeface="Roboto Mono" pitchFamily="49" charset="0"/>
                <a:cs typeface="Times New Roman" panose="02020603050405020304" pitchFamily="18" charset="0"/>
              </a:rPr>
              <a:t>  </a:t>
            </a:r>
            <a:r>
              <a:rPr lang="en-US" sz="4400" kern="0">
                <a:solidFill>
                  <a:schemeClr val="accent5"/>
                </a:solidFill>
                <a:effectLst/>
                <a:latin typeface="Roboto Mono" pitchFamily="49" charset="0"/>
                <a:ea typeface="Roboto Mono" pitchFamily="49" charset="0"/>
                <a:cs typeface="Times New Roman" panose="02020603050405020304" pitchFamily="18" charset="0"/>
              </a:rPr>
              <a:t>thrust::device,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a.begin</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a.end</a:t>
            </a:r>
            <a:r>
              <a:rPr lang="en-US" sz="4400" kern="0">
                <a:solidFill>
                  <a:schemeClr val="accent5"/>
                </a:solidFill>
                <a:effectLst/>
                <a:latin typeface="Roboto Mono" pitchFamily="49" charset="0"/>
                <a:ea typeface="Roboto Mono" pitchFamily="49" charset="0"/>
                <a:cs typeface="Times New Roman" panose="02020603050405020304" pitchFamily="18" charset="0"/>
              </a:rPr>
              <a:t>(), // first input sequence</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b.begin</a:t>
            </a:r>
            <a:r>
              <a:rPr lang="en-US" sz="4400" kern="0">
                <a:solidFill>
                  <a:schemeClr val="accent5"/>
                </a:solidFill>
                <a:effectLst/>
                <a:latin typeface="Roboto Mono" pitchFamily="49" charset="0"/>
                <a:ea typeface="Roboto Mono" pitchFamily="49" charset="0"/>
                <a:cs typeface="Times New Roman" panose="02020603050405020304" pitchFamily="18" charset="0"/>
              </a:rPr>
              <a:t>(),          // second input sequence</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unnecessarily_materialized_diff.begin</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[]__host__ __device__(float x, float y)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return abs(x - y);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008000"/>
                </a:solidFill>
                <a:effectLst/>
                <a:latin typeface="Roboto Mono" pitchFamily="49" charset="0"/>
                <a:ea typeface="Roboto Mono" pitchFamily="49" charset="0"/>
                <a:cs typeface="Times New Roman" panose="02020603050405020304" pitchFamily="18" charset="0"/>
              </a:rPr>
              <a:t>// compute max difference</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reduce</a:t>
            </a:r>
            <a:r>
              <a:rPr lang="en-US" sz="4400" kern="0">
                <a:solidFill>
                  <a:srgbClr val="3B3B3B"/>
                </a:solidFill>
                <a:effectLst/>
                <a:latin typeface="Roboto Mono" pitchFamily="49" charset="0"/>
                <a:ea typeface="Roboto Mono" pitchFamily="49" charset="0"/>
                <a:cs typeface="Times New Roman" panose="02020603050405020304" pitchFamily="18" charset="0"/>
              </a:rPr>
              <a:t>(</a:t>
            </a:r>
          </a:p>
          <a:p>
            <a:pPr marL="0" marR="0"/>
            <a:r>
              <a:rPr lang="en-US" sz="4400" kern="0">
                <a:solidFill>
                  <a:srgbClr val="3B3B3B"/>
                </a:solidFill>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70C1"/>
                </a:solidFill>
                <a:effectLst/>
                <a:latin typeface="Roboto Mono" pitchFamily="49" charset="0"/>
                <a:ea typeface="Roboto Mono" pitchFamily="49" charset="0"/>
                <a:cs typeface="Times New Roman" panose="02020603050405020304" pitchFamily="18" charset="0"/>
              </a:rPr>
              <a:t>device</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unnecessarily_materialized_diff</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begin</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unnecessarily_materialized_diff</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end</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0.0f</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maximum</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p:txBody>
      </p:sp>
    </p:spTree>
    <p:extLst>
      <p:ext uri="{BB962C8B-B14F-4D97-AF65-F5344CB8AC3E}">
        <p14:creationId xmlns:p14="http://schemas.microsoft.com/office/powerpoint/2010/main" val="34041701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AE9509-98A6-3980-171E-672A2D0C29A6}"/>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0F0BE5C-F61E-2EBC-7A54-3FE6D4A43F46}"/>
              </a:ext>
            </a:extLst>
          </p:cNvPr>
          <p:cNvSpPr>
            <a:spLocks noGrp="1"/>
          </p:cNvSpPr>
          <p:nvPr>
            <p:ph type="title"/>
          </p:nvPr>
        </p:nvSpPr>
        <p:spPr/>
        <p:txBody>
          <a:bodyPr/>
          <a:lstStyle/>
          <a:p>
            <a:r>
              <a:rPr lang="en-US"/>
              <a:t>Which Problems Benefit from Bandwidth?</a:t>
            </a:r>
          </a:p>
        </p:txBody>
      </p:sp>
      <p:pic>
        <p:nvPicPr>
          <p:cNvPr id="8" name="Picture 7" descr="A diagram of a room temperature&#10;&#10;Description automatically generated">
            <a:extLst>
              <a:ext uri="{FF2B5EF4-FFF2-40B4-BE49-F238E27FC236}">
                <a16:creationId xmlns:a16="http://schemas.microsoft.com/office/drawing/2014/main" id="{EA5222EB-0AD2-0BA9-ABD9-424EB5A3E8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6454" y="7473846"/>
            <a:ext cx="27487033" cy="11495506"/>
          </a:xfrm>
          <a:prstGeom prst="rect">
            <a:avLst/>
          </a:prstGeom>
        </p:spPr>
      </p:pic>
      <p:sp>
        <p:nvSpPr>
          <p:cNvPr id="11" name="TextBox 10">
            <a:extLst>
              <a:ext uri="{FF2B5EF4-FFF2-40B4-BE49-F238E27FC236}">
                <a16:creationId xmlns:a16="http://schemas.microsoft.com/office/drawing/2014/main" id="{072D096B-3762-6ADB-58D3-349F57590EED}"/>
              </a:ext>
            </a:extLst>
          </p:cNvPr>
          <p:cNvSpPr txBox="1"/>
          <p:nvPr/>
        </p:nvSpPr>
        <p:spPr>
          <a:xfrm>
            <a:off x="5628578" y="4392063"/>
            <a:ext cx="25318844" cy="3416320"/>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Let’s say we want to simulate </a:t>
            </a:r>
            <a:r>
              <a:rPr lang="en-US" sz="5400" b="1">
                <a:solidFill>
                  <a:srgbClr val="9D36B6"/>
                </a:solidFill>
                <a:latin typeface="NVIDIA Sans" panose="020B0503020203020204" pitchFamily="34" charset="0"/>
                <a:cs typeface="NVIDIA Sans" panose="020B0503020203020204" pitchFamily="34" charset="0"/>
              </a:rPr>
              <a:t>N</a:t>
            </a:r>
            <a:r>
              <a:rPr lang="en-US" sz="5400">
                <a:solidFill>
                  <a:schemeClr val="bg1"/>
                </a:solidFill>
                <a:latin typeface="NVIDIA Sans" panose="020B0503020203020204" pitchFamily="34" charset="0"/>
                <a:cs typeface="NVIDIA Sans" panose="020B0503020203020204" pitchFamily="34" charset="0"/>
              </a:rPr>
              <a:t> objects cooling down to a room temperature </a:t>
            </a:r>
          </a:p>
          <a:p>
            <a:pPr marL="571500" indent="-5715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Can this problem benefit from immense bandwidth provided by GPUs?</a:t>
            </a:r>
          </a:p>
          <a:p>
            <a:pPr marL="571500" indent="-5715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Just like before, the question is not precise enough</a:t>
            </a:r>
          </a:p>
          <a:p>
            <a:pPr marL="571500" indent="-571500">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How large is</a:t>
            </a:r>
            <a:r>
              <a:rPr lang="en-US" sz="5400" b="1">
                <a:solidFill>
                  <a:srgbClr val="9D36B6"/>
                </a:solidFill>
                <a:latin typeface="NVIDIA Sans" panose="020B0503020203020204" pitchFamily="34" charset="0"/>
                <a:cs typeface="NVIDIA Sans" panose="020B0503020203020204" pitchFamily="34" charset="0"/>
              </a:rPr>
              <a:t> N</a:t>
            </a:r>
            <a:r>
              <a:rPr lang="en-US" sz="5400">
                <a:solidFill>
                  <a:schemeClr val="bg1"/>
                </a:solidFill>
                <a:latin typeface="NVIDIA Sans" panose="020B0503020203020204" pitchFamily="34" charset="0"/>
                <a:cs typeface="NVIDIA Sans" panose="020B0503020203020204" pitchFamily="34" charset="0"/>
              </a:rPr>
              <a:t>?</a:t>
            </a:r>
          </a:p>
        </p:txBody>
      </p:sp>
    </p:spTree>
    <p:extLst>
      <p:ext uri="{BB962C8B-B14F-4D97-AF65-F5344CB8AC3E}">
        <p14:creationId xmlns:p14="http://schemas.microsoft.com/office/powerpoint/2010/main" val="258096277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BD3C36-7E8A-57E0-DBC0-8C64ADC81A8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9F148BC-D7F5-B9AE-0295-8D388E32E9F8}"/>
              </a:ext>
            </a:extLst>
          </p:cNvPr>
          <p:cNvSpPr>
            <a:spLocks noGrp="1"/>
          </p:cNvSpPr>
          <p:nvPr>
            <p:ph type="title"/>
          </p:nvPr>
        </p:nvSpPr>
        <p:spPr>
          <a:xfrm>
            <a:off x="2514600" y="1"/>
            <a:ext cx="31546800" cy="1638299"/>
          </a:xfrm>
        </p:spPr>
        <p:txBody>
          <a:bodyPr/>
          <a:lstStyle/>
          <a:p>
            <a:r>
              <a:rPr lang="en-US"/>
              <a:t>Counting Memory Accesses</a:t>
            </a:r>
          </a:p>
        </p:txBody>
      </p:sp>
      <p:sp>
        <p:nvSpPr>
          <p:cNvPr id="6" name="TextBox 5">
            <a:extLst>
              <a:ext uri="{FF2B5EF4-FFF2-40B4-BE49-F238E27FC236}">
                <a16:creationId xmlns:a16="http://schemas.microsoft.com/office/drawing/2014/main" id="{824C5A5C-F1F2-0472-592B-9F6B3660273C}"/>
              </a:ext>
            </a:extLst>
          </p:cNvPr>
          <p:cNvSpPr txBox="1"/>
          <p:nvPr/>
        </p:nvSpPr>
        <p:spPr>
          <a:xfrm>
            <a:off x="6855151" y="13526973"/>
            <a:ext cx="22865698" cy="4951355"/>
          </a:xfrm>
          <a:prstGeom prst="rect">
            <a:avLst/>
          </a:prstGeom>
          <a:noFill/>
        </p:spPr>
        <p:txBody>
          <a:bodyPr wrap="square" rtlCol="0">
            <a:spAutoFit/>
          </a:bodyPr>
          <a:lstStyle/>
          <a:p>
            <a:pPr marL="685800" indent="-685800">
              <a:lnSpc>
                <a:spcPct val="150000"/>
              </a:lnSpc>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Algorithm starts with allocation, which is already suboptimal</a:t>
            </a:r>
          </a:p>
          <a:p>
            <a:pPr marL="685800" indent="-685800">
              <a:lnSpc>
                <a:spcPct val="150000"/>
              </a:lnSpc>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After that, transform reads 2N elements and writes N diffs</a:t>
            </a:r>
          </a:p>
          <a:p>
            <a:pPr marL="685800" indent="-685800">
              <a:lnSpc>
                <a:spcPct val="150000"/>
              </a:lnSpc>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After that, reduction has to read N differences and return max</a:t>
            </a:r>
          </a:p>
          <a:p>
            <a:pPr marL="685800" indent="-685800">
              <a:lnSpc>
                <a:spcPct val="150000"/>
              </a:lnSpc>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If you had to implement this algorithm, would you write it this way?</a:t>
            </a:r>
          </a:p>
        </p:txBody>
      </p:sp>
      <p:pic>
        <p:nvPicPr>
          <p:cNvPr id="9" name="Picture 8" descr="A diagram of a mathematical equation&#10;&#10;Description automatically generated">
            <a:extLst>
              <a:ext uri="{FF2B5EF4-FFF2-40B4-BE49-F238E27FC236}">
                <a16:creationId xmlns:a16="http://schemas.microsoft.com/office/drawing/2014/main" id="{2474658F-45EB-725C-C35A-A69B26760F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67" y="2095672"/>
            <a:ext cx="35259669" cy="9239164"/>
          </a:xfrm>
          <a:prstGeom prst="rect">
            <a:avLst/>
          </a:prstGeom>
        </p:spPr>
      </p:pic>
    </p:spTree>
    <p:extLst>
      <p:ext uri="{BB962C8B-B14F-4D97-AF65-F5344CB8AC3E}">
        <p14:creationId xmlns:p14="http://schemas.microsoft.com/office/powerpoint/2010/main" val="313323122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2D6E2D-CA6F-BCE9-36A6-D0BFADDD220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D893EE1-F906-38F3-4EF3-09BEC2C42055}"/>
              </a:ext>
            </a:extLst>
          </p:cNvPr>
          <p:cNvSpPr>
            <a:spLocks noGrp="1"/>
          </p:cNvSpPr>
          <p:nvPr>
            <p:ph type="title"/>
          </p:nvPr>
        </p:nvSpPr>
        <p:spPr>
          <a:xfrm>
            <a:off x="2514600" y="1"/>
            <a:ext cx="31546800" cy="1638299"/>
          </a:xfrm>
        </p:spPr>
        <p:txBody>
          <a:bodyPr/>
          <a:lstStyle/>
          <a:p>
            <a:r>
              <a:rPr lang="en-US"/>
              <a:t>Counting Memory Accesses</a:t>
            </a:r>
          </a:p>
        </p:txBody>
      </p:sp>
      <p:sp>
        <p:nvSpPr>
          <p:cNvPr id="6" name="TextBox 5">
            <a:extLst>
              <a:ext uri="{FF2B5EF4-FFF2-40B4-BE49-F238E27FC236}">
                <a16:creationId xmlns:a16="http://schemas.microsoft.com/office/drawing/2014/main" id="{36BAC633-FA6B-4EFD-5631-F17EA0B28D12}"/>
              </a:ext>
            </a:extLst>
          </p:cNvPr>
          <p:cNvSpPr txBox="1"/>
          <p:nvPr/>
        </p:nvSpPr>
        <p:spPr>
          <a:xfrm>
            <a:off x="6855151" y="13526973"/>
            <a:ext cx="22865698" cy="4951355"/>
          </a:xfrm>
          <a:prstGeom prst="rect">
            <a:avLst/>
          </a:prstGeom>
          <a:noFill/>
        </p:spPr>
        <p:txBody>
          <a:bodyPr wrap="square" rtlCol="0">
            <a:spAutoFit/>
          </a:bodyPr>
          <a:lstStyle/>
          <a:p>
            <a:pPr marL="685800" indent="-685800">
              <a:lnSpc>
                <a:spcPct val="150000"/>
              </a:lnSpc>
              <a:buClr>
                <a:schemeClr val="tx2"/>
              </a:buClr>
              <a:buFont typeface="Arial" panose="020B0604020202020204" pitchFamily="34" charset="0"/>
              <a:buChar char="•"/>
            </a:pPr>
            <a:r>
              <a:rPr lang="en-US" sz="5400">
                <a:solidFill>
                  <a:schemeClr val="accent5"/>
                </a:solidFill>
                <a:latin typeface="NVIDIA Sans" panose="020B0503020203020204" pitchFamily="34" charset="0"/>
                <a:cs typeface="NVIDIA Sans" panose="020B0503020203020204" pitchFamily="34" charset="0"/>
              </a:rPr>
              <a:t>Algorithm starts with allocation, which is already suboptimal</a:t>
            </a:r>
          </a:p>
          <a:p>
            <a:pPr marL="685800" indent="-685800">
              <a:lnSpc>
                <a:spcPct val="150000"/>
              </a:lnSpc>
              <a:buClr>
                <a:schemeClr val="tx2"/>
              </a:buClr>
              <a:buFont typeface="Arial" panose="020B0604020202020204" pitchFamily="34" charset="0"/>
              <a:buChar char="•"/>
            </a:pPr>
            <a:r>
              <a:rPr lang="en-US" sz="5400">
                <a:solidFill>
                  <a:schemeClr val="accent5"/>
                </a:solidFill>
                <a:latin typeface="NVIDIA Sans" panose="020B0503020203020204" pitchFamily="34" charset="0"/>
                <a:cs typeface="NVIDIA Sans" panose="020B0503020203020204" pitchFamily="34" charset="0"/>
              </a:rPr>
              <a:t>After that, transform reads 2N elements and writes N diffs</a:t>
            </a:r>
          </a:p>
          <a:p>
            <a:pPr marL="685800" indent="-685800">
              <a:lnSpc>
                <a:spcPct val="150000"/>
              </a:lnSpc>
              <a:buClr>
                <a:schemeClr val="tx2"/>
              </a:buClr>
              <a:buFont typeface="Arial" panose="020B0604020202020204" pitchFamily="34" charset="0"/>
              <a:buChar char="•"/>
            </a:pPr>
            <a:r>
              <a:rPr lang="en-US" sz="5400">
                <a:solidFill>
                  <a:schemeClr val="accent5"/>
                </a:solidFill>
                <a:latin typeface="NVIDIA Sans" panose="020B0503020203020204" pitchFamily="34" charset="0"/>
                <a:cs typeface="NVIDIA Sans" panose="020B0503020203020204" pitchFamily="34" charset="0"/>
              </a:rPr>
              <a:t>After that, reduction has to read N differences and return max</a:t>
            </a:r>
          </a:p>
          <a:p>
            <a:pPr marL="685800" indent="-685800">
              <a:lnSpc>
                <a:spcPct val="150000"/>
              </a:lnSpc>
              <a:buClr>
                <a:schemeClr val="tx2"/>
              </a:buClr>
              <a:buFont typeface="Arial" panose="020B0604020202020204" pitchFamily="34" charset="0"/>
              <a:buChar char="•"/>
            </a:pPr>
            <a:r>
              <a:rPr lang="en-US" sz="5400">
                <a:solidFill>
                  <a:schemeClr val="accent5"/>
                </a:solidFill>
                <a:latin typeface="NVIDIA Sans" panose="020B0503020203020204" pitchFamily="34" charset="0"/>
                <a:cs typeface="NVIDIA Sans" panose="020B0503020203020204" pitchFamily="34" charset="0"/>
              </a:rPr>
              <a:t>If you had to implement this algorithm, would you write it this way?</a:t>
            </a:r>
          </a:p>
        </p:txBody>
      </p:sp>
      <p:pic>
        <p:nvPicPr>
          <p:cNvPr id="9" name="Picture 8" descr="A diagram of a mathematical equation&#10;&#10;Description automatically generated">
            <a:extLst>
              <a:ext uri="{FF2B5EF4-FFF2-40B4-BE49-F238E27FC236}">
                <a16:creationId xmlns:a16="http://schemas.microsoft.com/office/drawing/2014/main" id="{A06CD8CE-3639-069E-C6E5-505A0FAB083E}"/>
              </a:ext>
            </a:extLst>
          </p:cNvPr>
          <p:cNvPicPr>
            <a:picLocks noChangeAspect="1"/>
          </p:cNvPicPr>
          <p:nvPr/>
        </p:nvPicPr>
        <p:blipFill>
          <a:blip r:embed="rId3">
            <a:grayscl/>
            <a:extLst>
              <a:ext uri="{28A0092B-C50C-407E-A947-70E740481C1C}">
                <a14:useLocalDpi xmlns:a14="http://schemas.microsoft.com/office/drawing/2010/main" val="0"/>
              </a:ext>
            </a:extLst>
          </a:blip>
          <a:stretch>
            <a:fillRect/>
          </a:stretch>
        </p:blipFill>
        <p:spPr>
          <a:xfrm>
            <a:off x="658167" y="2095672"/>
            <a:ext cx="35259669" cy="9239164"/>
          </a:xfrm>
          <a:prstGeom prst="rect">
            <a:avLst/>
          </a:prstGeom>
        </p:spPr>
      </p:pic>
      <p:graphicFrame>
        <p:nvGraphicFramePr>
          <p:cNvPr id="7" name="Table 6">
            <a:extLst>
              <a:ext uri="{FF2B5EF4-FFF2-40B4-BE49-F238E27FC236}">
                <a16:creationId xmlns:a16="http://schemas.microsoft.com/office/drawing/2014/main" id="{AE5A82FC-130F-04EA-C1C3-69782D94B217}"/>
              </a:ext>
            </a:extLst>
          </p:cNvPr>
          <p:cNvGraphicFramePr>
            <a:graphicFrameLocks noGrp="1"/>
          </p:cNvGraphicFramePr>
          <p:nvPr>
            <p:extLst>
              <p:ext uri="{D42A27DB-BD31-4B8C-83A1-F6EECF244321}">
                <p14:modId xmlns:p14="http://schemas.microsoft.com/office/powerpoint/2010/main" val="1801508344"/>
              </p:ext>
            </p:extLst>
          </p:nvPr>
        </p:nvGraphicFramePr>
        <p:xfrm>
          <a:off x="19371734" y="8160318"/>
          <a:ext cx="4673600" cy="2621280"/>
        </p:xfrm>
        <a:graphic>
          <a:graphicData uri="http://schemas.openxmlformats.org/drawingml/2006/table">
            <a:tbl>
              <a:tblPr firstRow="1" bandRow="1">
                <a:tableStyleId>{073A0DAA-6AF3-43AB-8588-CEC1D06C72B9}</a:tableStyleId>
              </a:tblPr>
              <a:tblGrid>
                <a:gridCol w="2336800">
                  <a:extLst>
                    <a:ext uri="{9D8B030D-6E8A-4147-A177-3AD203B41FA5}">
                      <a16:colId xmlns:a16="http://schemas.microsoft.com/office/drawing/2014/main" val="1799311622"/>
                    </a:ext>
                  </a:extLst>
                </a:gridCol>
                <a:gridCol w="2336800">
                  <a:extLst>
                    <a:ext uri="{9D8B030D-6E8A-4147-A177-3AD203B41FA5}">
                      <a16:colId xmlns:a16="http://schemas.microsoft.com/office/drawing/2014/main" val="76245477"/>
                    </a:ext>
                  </a:extLst>
                </a:gridCol>
              </a:tblGrid>
              <a:tr h="1047836">
                <a:tc>
                  <a:txBody>
                    <a:bodyPr/>
                    <a:lstStyle/>
                    <a:p>
                      <a:pPr algn="ct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183452"/>
                  </a:ext>
                </a:extLst>
              </a:tr>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b="1">
                          <a:solidFill>
                            <a:srgbClr val="FF0000"/>
                          </a:solidFill>
                          <a:latin typeface="Roboto Mono" pitchFamily="49" charset="0"/>
                          <a:ea typeface="Roboto Mono" pitchFamily="49" charset="0"/>
                          <a:cs typeface="NVIDIA Sans" panose="020B0503020203020204" pitchFamily="34" charset="0"/>
                        </a:rPr>
                        <a:t>3</a:t>
                      </a:r>
                      <a:r>
                        <a:rPr lang="en-US" sz="7200" b="1">
                          <a:solidFill>
                            <a:schemeClr val="accent6"/>
                          </a:solidFill>
                          <a:latin typeface="Roboto Mono" pitchFamily="49" charset="0"/>
                          <a:ea typeface="Roboto Mono" pitchFamily="49" charset="0"/>
                          <a:cs typeface="NVIDIA Sans" panose="020B0503020203020204" pitchFamily="34" charset="0"/>
                        </a:rPr>
                        <a:t>N</a:t>
                      </a:r>
                      <a:endParaRPr lang="en-US" sz="7200">
                        <a:solidFill>
                          <a:schemeClr val="accent6"/>
                        </a:solidFill>
                        <a:latin typeface="Roboto Mono" pitchFamily="49" charset="0"/>
                        <a:ea typeface="Roboto Mono"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200" b="1">
                          <a:solidFill>
                            <a:srgbClr val="FF0000"/>
                          </a:solidFill>
                          <a:latin typeface="Roboto Mono" pitchFamily="49" charset="0"/>
                          <a:ea typeface="Roboto Mono" pitchFamily="49" charset="0"/>
                          <a:cs typeface="NVIDIA Sans" panose="020B0503020203020204" pitchFamily="34" charset="0"/>
                        </a:rPr>
                        <a:t>1</a:t>
                      </a:r>
                      <a:r>
                        <a:rPr lang="en-US" sz="7200" b="1">
                          <a:solidFill>
                            <a:schemeClr val="accent6"/>
                          </a:solidFill>
                          <a:latin typeface="Roboto Mono" pitchFamily="49" charset="0"/>
                          <a:ea typeface="Roboto Mono" pitchFamily="49" charset="0"/>
                          <a:cs typeface="NVIDIA Sans" panose="020B0503020203020204" pitchFamily="34" charset="0"/>
                        </a:rPr>
                        <a:t>N</a:t>
                      </a:r>
                      <a:endParaRPr lang="en-US" sz="7200">
                        <a:solidFill>
                          <a:schemeClr val="accent6"/>
                        </a:solidFill>
                        <a:latin typeface="Roboto Mono" pitchFamily="49" charset="0"/>
                        <a:ea typeface="Roboto Mono" pitchFamily="49" charset="0"/>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6703859"/>
                  </a:ext>
                </a:extLst>
              </a:tr>
            </a:tbl>
          </a:graphicData>
        </a:graphic>
      </p:graphicFrame>
    </p:spTree>
    <p:extLst>
      <p:ext uri="{BB962C8B-B14F-4D97-AF65-F5344CB8AC3E}">
        <p14:creationId xmlns:p14="http://schemas.microsoft.com/office/powerpoint/2010/main" val="211113804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92BC41-25A8-3597-B740-AD97BFE0874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709506C-D6A9-1056-4290-81B1432E6D0A}"/>
              </a:ext>
            </a:extLst>
          </p:cNvPr>
          <p:cNvSpPr>
            <a:spLocks noGrp="1"/>
          </p:cNvSpPr>
          <p:nvPr>
            <p:ph type="title"/>
          </p:nvPr>
        </p:nvSpPr>
        <p:spPr>
          <a:xfrm>
            <a:off x="2514600" y="1"/>
            <a:ext cx="31546800" cy="1619250"/>
          </a:xfrm>
        </p:spPr>
        <p:txBody>
          <a:bodyPr/>
          <a:lstStyle/>
          <a:p>
            <a:r>
              <a:rPr lang="en-US"/>
              <a:t>Preferred Implementation</a:t>
            </a:r>
          </a:p>
        </p:txBody>
      </p:sp>
      <p:pic>
        <p:nvPicPr>
          <p:cNvPr id="5" name="Picture 4" descr="A paper with text and arrows&#10;&#10;Description automatically generated">
            <a:extLst>
              <a:ext uri="{FF2B5EF4-FFF2-40B4-BE49-F238E27FC236}">
                <a16:creationId xmlns:a16="http://schemas.microsoft.com/office/drawing/2014/main" id="{969B846C-1D73-A01B-19CC-E0AA3A199A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164" y="11334836"/>
            <a:ext cx="16696154" cy="9239164"/>
          </a:xfrm>
          <a:prstGeom prst="rect">
            <a:avLst/>
          </a:prstGeom>
        </p:spPr>
      </p:pic>
      <p:sp>
        <p:nvSpPr>
          <p:cNvPr id="7" name="TextBox 6">
            <a:extLst>
              <a:ext uri="{FF2B5EF4-FFF2-40B4-BE49-F238E27FC236}">
                <a16:creationId xmlns:a16="http://schemas.microsoft.com/office/drawing/2014/main" id="{54751601-BF4F-1CB1-F8EE-53088AE25D05}"/>
              </a:ext>
            </a:extLst>
          </p:cNvPr>
          <p:cNvSpPr txBox="1"/>
          <p:nvPr/>
        </p:nvSpPr>
        <p:spPr>
          <a:xfrm>
            <a:off x="19221684" y="12280477"/>
            <a:ext cx="15030216" cy="7444346"/>
          </a:xfrm>
          <a:prstGeom prst="rect">
            <a:avLst/>
          </a:prstGeom>
          <a:noFill/>
        </p:spPr>
        <p:txBody>
          <a:bodyPr wrap="square" rtlCol="0">
            <a:spAutoFit/>
          </a:bodyPr>
          <a:lstStyle/>
          <a:p>
            <a:pPr marL="685800" indent="-685800">
              <a:lnSpc>
                <a:spcPct val="150000"/>
              </a:lnSpc>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In C++, we could write a simple loop</a:t>
            </a:r>
          </a:p>
          <a:p>
            <a:pPr marL="685800" indent="-685800">
              <a:lnSpc>
                <a:spcPct val="150000"/>
              </a:lnSpc>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It’d read 2N elements and avoid writing temporaries back into memory</a:t>
            </a:r>
          </a:p>
          <a:p>
            <a:pPr marL="685800" indent="-685800">
              <a:lnSpc>
                <a:spcPct val="150000"/>
              </a:lnSpc>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That’d give us 2x less memory accesses</a:t>
            </a:r>
          </a:p>
          <a:p>
            <a:pPr marL="685800" indent="-685800">
              <a:lnSpc>
                <a:spcPct val="150000"/>
              </a:lnSpc>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Which should result in better performance</a:t>
            </a:r>
          </a:p>
          <a:p>
            <a:pPr marL="685800" indent="-685800">
              <a:lnSpc>
                <a:spcPct val="150000"/>
              </a:lnSpc>
              <a:buClr>
                <a:schemeClr val="tx2"/>
              </a:buClr>
              <a:buFont typeface="Arial" panose="020B0604020202020204" pitchFamily="34" charset="0"/>
              <a:buChar char="•"/>
            </a:pPr>
            <a:r>
              <a:rPr lang="en-US" sz="5400">
                <a:solidFill>
                  <a:schemeClr val="bg1"/>
                </a:solidFill>
                <a:latin typeface="NVIDIA Sans" panose="020B0503020203020204" pitchFamily="34" charset="0"/>
                <a:cs typeface="NVIDIA Sans" panose="020B0503020203020204" pitchFamily="34" charset="0"/>
              </a:rPr>
              <a:t>How can we achieve this with algorithms?</a:t>
            </a:r>
          </a:p>
        </p:txBody>
      </p:sp>
      <p:graphicFrame>
        <p:nvGraphicFramePr>
          <p:cNvPr id="2" name="Table 1">
            <a:extLst>
              <a:ext uri="{FF2B5EF4-FFF2-40B4-BE49-F238E27FC236}">
                <a16:creationId xmlns:a16="http://schemas.microsoft.com/office/drawing/2014/main" id="{AA18343D-B2FE-9CE3-7258-885B65846CDC}"/>
              </a:ext>
            </a:extLst>
          </p:cNvPr>
          <p:cNvGraphicFramePr>
            <a:graphicFrameLocks noGrp="1"/>
          </p:cNvGraphicFramePr>
          <p:nvPr>
            <p:extLst>
              <p:ext uri="{D42A27DB-BD31-4B8C-83A1-F6EECF244321}">
                <p14:modId xmlns:p14="http://schemas.microsoft.com/office/powerpoint/2010/main" val="4088405931"/>
              </p:ext>
            </p:extLst>
          </p:nvPr>
        </p:nvGraphicFramePr>
        <p:xfrm>
          <a:off x="1923628" y="17103543"/>
          <a:ext cx="4673600" cy="2621280"/>
        </p:xfrm>
        <a:graphic>
          <a:graphicData uri="http://schemas.openxmlformats.org/drawingml/2006/table">
            <a:tbl>
              <a:tblPr firstRow="1" bandRow="1">
                <a:tableStyleId>{073A0DAA-6AF3-43AB-8588-CEC1D06C72B9}</a:tableStyleId>
              </a:tblPr>
              <a:tblGrid>
                <a:gridCol w="2336800">
                  <a:extLst>
                    <a:ext uri="{9D8B030D-6E8A-4147-A177-3AD203B41FA5}">
                      <a16:colId xmlns:a16="http://schemas.microsoft.com/office/drawing/2014/main" val="1799311622"/>
                    </a:ext>
                  </a:extLst>
                </a:gridCol>
                <a:gridCol w="2336800">
                  <a:extLst>
                    <a:ext uri="{9D8B030D-6E8A-4147-A177-3AD203B41FA5}">
                      <a16:colId xmlns:a16="http://schemas.microsoft.com/office/drawing/2014/main" val="76245477"/>
                    </a:ext>
                  </a:extLst>
                </a:gridCol>
              </a:tblGrid>
              <a:tr h="1047836">
                <a:tc>
                  <a:txBody>
                    <a:bodyPr/>
                    <a:lstStyle/>
                    <a:p>
                      <a:pPr algn="ct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183452"/>
                  </a:ext>
                </a:extLst>
              </a:tr>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b="1">
                          <a:solidFill>
                            <a:schemeClr val="tx2"/>
                          </a:solidFill>
                          <a:latin typeface="Roboto Mono" pitchFamily="49" charset="0"/>
                          <a:ea typeface="Roboto Mono" pitchFamily="49" charset="0"/>
                          <a:cs typeface="NVIDIA Sans" panose="020B0503020203020204" pitchFamily="34" charset="0"/>
                        </a:rPr>
                        <a:t>2</a:t>
                      </a:r>
                      <a:r>
                        <a:rPr lang="en-US" sz="7200" b="1">
                          <a:solidFill>
                            <a:schemeClr val="accent6"/>
                          </a:solidFill>
                          <a:latin typeface="Roboto Mono" pitchFamily="49" charset="0"/>
                          <a:ea typeface="Roboto Mono" pitchFamily="49" charset="0"/>
                          <a:cs typeface="NVIDIA Sans" panose="020B0503020203020204" pitchFamily="34" charset="0"/>
                        </a:rPr>
                        <a:t>N</a:t>
                      </a:r>
                      <a:endParaRPr lang="en-US" sz="7200">
                        <a:solidFill>
                          <a:schemeClr val="accent6"/>
                        </a:solidFill>
                        <a:latin typeface="Roboto Mono" pitchFamily="49" charset="0"/>
                        <a:ea typeface="Roboto Mono"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200" b="1">
                          <a:solidFill>
                            <a:schemeClr val="tx2"/>
                          </a:solidFill>
                          <a:latin typeface="Roboto Mono" pitchFamily="49" charset="0"/>
                          <a:ea typeface="Roboto Mono" pitchFamily="49" charset="0"/>
                          <a:cs typeface="NVIDIA Sans" panose="020B0503020203020204" pitchFamily="34" charset="0"/>
                        </a:rPr>
                        <a:t>1</a:t>
                      </a:r>
                      <a:endParaRPr lang="en-US" sz="7200">
                        <a:solidFill>
                          <a:schemeClr val="accent6"/>
                        </a:solidFill>
                        <a:latin typeface="Roboto Mono" pitchFamily="49" charset="0"/>
                        <a:ea typeface="Roboto Mono" pitchFamily="49" charset="0"/>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6703859"/>
                  </a:ext>
                </a:extLst>
              </a:tr>
            </a:tbl>
          </a:graphicData>
        </a:graphic>
      </p:graphicFrame>
      <p:graphicFrame>
        <p:nvGraphicFramePr>
          <p:cNvPr id="8" name="Table 7">
            <a:extLst>
              <a:ext uri="{FF2B5EF4-FFF2-40B4-BE49-F238E27FC236}">
                <a16:creationId xmlns:a16="http://schemas.microsoft.com/office/drawing/2014/main" id="{EE1BC9C0-0851-8994-77CE-80867D4677A3}"/>
              </a:ext>
            </a:extLst>
          </p:cNvPr>
          <p:cNvGraphicFramePr>
            <a:graphicFrameLocks noGrp="1"/>
          </p:cNvGraphicFramePr>
          <p:nvPr>
            <p:extLst>
              <p:ext uri="{D42A27DB-BD31-4B8C-83A1-F6EECF244321}">
                <p14:modId xmlns:p14="http://schemas.microsoft.com/office/powerpoint/2010/main" val="897377939"/>
              </p:ext>
            </p:extLst>
          </p:nvPr>
        </p:nvGraphicFramePr>
        <p:xfrm>
          <a:off x="19371734" y="8160318"/>
          <a:ext cx="4673600" cy="2621280"/>
        </p:xfrm>
        <a:graphic>
          <a:graphicData uri="http://schemas.openxmlformats.org/drawingml/2006/table">
            <a:tbl>
              <a:tblPr firstRow="1" bandRow="1">
                <a:tableStyleId>{073A0DAA-6AF3-43AB-8588-CEC1D06C72B9}</a:tableStyleId>
              </a:tblPr>
              <a:tblGrid>
                <a:gridCol w="2336800">
                  <a:extLst>
                    <a:ext uri="{9D8B030D-6E8A-4147-A177-3AD203B41FA5}">
                      <a16:colId xmlns:a16="http://schemas.microsoft.com/office/drawing/2014/main" val="1799311622"/>
                    </a:ext>
                  </a:extLst>
                </a:gridCol>
                <a:gridCol w="2336800">
                  <a:extLst>
                    <a:ext uri="{9D8B030D-6E8A-4147-A177-3AD203B41FA5}">
                      <a16:colId xmlns:a16="http://schemas.microsoft.com/office/drawing/2014/main" val="76245477"/>
                    </a:ext>
                  </a:extLst>
                </a:gridCol>
              </a:tblGrid>
              <a:tr h="1047836">
                <a:tc>
                  <a:txBody>
                    <a:bodyPr/>
                    <a:lstStyle/>
                    <a:p>
                      <a:pPr algn="ct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183452"/>
                  </a:ext>
                </a:extLst>
              </a:tr>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b="1">
                          <a:solidFill>
                            <a:srgbClr val="FF0000"/>
                          </a:solidFill>
                          <a:latin typeface="Roboto Mono" pitchFamily="49" charset="0"/>
                          <a:ea typeface="Roboto Mono" pitchFamily="49" charset="0"/>
                          <a:cs typeface="NVIDIA Sans" panose="020B0503020203020204" pitchFamily="34" charset="0"/>
                        </a:rPr>
                        <a:t>3</a:t>
                      </a:r>
                      <a:r>
                        <a:rPr lang="en-US" sz="7200" b="1">
                          <a:solidFill>
                            <a:schemeClr val="accent6"/>
                          </a:solidFill>
                          <a:latin typeface="Roboto Mono" pitchFamily="49" charset="0"/>
                          <a:ea typeface="Roboto Mono" pitchFamily="49" charset="0"/>
                          <a:cs typeface="NVIDIA Sans" panose="020B0503020203020204" pitchFamily="34" charset="0"/>
                        </a:rPr>
                        <a:t>N</a:t>
                      </a:r>
                      <a:endParaRPr lang="en-US" sz="7200">
                        <a:solidFill>
                          <a:schemeClr val="accent6"/>
                        </a:solidFill>
                        <a:latin typeface="Roboto Mono" pitchFamily="49" charset="0"/>
                        <a:ea typeface="Roboto Mono"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200" b="1">
                          <a:solidFill>
                            <a:srgbClr val="FF0000"/>
                          </a:solidFill>
                          <a:latin typeface="Roboto Mono" pitchFamily="49" charset="0"/>
                          <a:ea typeface="Roboto Mono" pitchFamily="49" charset="0"/>
                          <a:cs typeface="NVIDIA Sans" panose="020B0503020203020204" pitchFamily="34" charset="0"/>
                        </a:rPr>
                        <a:t>1</a:t>
                      </a:r>
                      <a:r>
                        <a:rPr lang="en-US" sz="7200" b="1">
                          <a:solidFill>
                            <a:schemeClr val="accent6"/>
                          </a:solidFill>
                          <a:latin typeface="Roboto Mono" pitchFamily="49" charset="0"/>
                          <a:ea typeface="Roboto Mono" pitchFamily="49" charset="0"/>
                          <a:cs typeface="NVIDIA Sans" panose="020B0503020203020204" pitchFamily="34" charset="0"/>
                        </a:rPr>
                        <a:t>N</a:t>
                      </a:r>
                      <a:endParaRPr lang="en-US" sz="7200">
                        <a:solidFill>
                          <a:schemeClr val="accent6"/>
                        </a:solidFill>
                        <a:latin typeface="Roboto Mono" pitchFamily="49" charset="0"/>
                        <a:ea typeface="Roboto Mono" pitchFamily="49" charset="0"/>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6703859"/>
                  </a:ext>
                </a:extLst>
              </a:tr>
            </a:tbl>
          </a:graphicData>
        </a:graphic>
      </p:graphicFrame>
      <p:pic>
        <p:nvPicPr>
          <p:cNvPr id="6" name="Picture 5" descr="A diagram of a mathematical equation&#10;&#10;Description automatically generated">
            <a:extLst>
              <a:ext uri="{FF2B5EF4-FFF2-40B4-BE49-F238E27FC236}">
                <a16:creationId xmlns:a16="http://schemas.microsoft.com/office/drawing/2014/main" id="{DC126CEA-F891-D55E-0F7F-E23C50B6127B}"/>
              </a:ext>
            </a:extLst>
          </p:cNvPr>
          <p:cNvPicPr>
            <a:picLocks noChangeAspect="1"/>
          </p:cNvPicPr>
          <p:nvPr/>
        </p:nvPicPr>
        <p:blipFill>
          <a:blip r:embed="rId4">
            <a:grayscl/>
            <a:extLst>
              <a:ext uri="{28A0092B-C50C-407E-A947-70E740481C1C}">
                <a14:useLocalDpi xmlns:a14="http://schemas.microsoft.com/office/drawing/2010/main" val="0"/>
              </a:ext>
            </a:extLst>
          </a:blip>
          <a:stretch>
            <a:fillRect/>
          </a:stretch>
        </p:blipFill>
        <p:spPr>
          <a:xfrm>
            <a:off x="658167" y="2095672"/>
            <a:ext cx="35259669" cy="9239164"/>
          </a:xfrm>
          <a:prstGeom prst="rect">
            <a:avLst/>
          </a:prstGeom>
        </p:spPr>
      </p:pic>
    </p:spTree>
    <p:extLst>
      <p:ext uri="{BB962C8B-B14F-4D97-AF65-F5344CB8AC3E}">
        <p14:creationId xmlns:p14="http://schemas.microsoft.com/office/powerpoint/2010/main" val="231465440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D70DC8-1A55-D7B8-2C44-8C352B5DCE6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DF97225-033C-4330-B00A-1F91611ECBD4}"/>
              </a:ext>
            </a:extLst>
          </p:cNvPr>
          <p:cNvSpPr>
            <a:spLocks noGrp="1"/>
          </p:cNvSpPr>
          <p:nvPr>
            <p:ph type="title"/>
          </p:nvPr>
        </p:nvSpPr>
        <p:spPr/>
        <p:txBody>
          <a:bodyPr/>
          <a:lstStyle/>
          <a:p>
            <a:r>
              <a:rPr lang="en-US"/>
              <a:t>Pointers</a:t>
            </a:r>
          </a:p>
        </p:txBody>
      </p:sp>
      <p:sp>
        <p:nvSpPr>
          <p:cNvPr id="3" name="TextBox 2">
            <a:extLst>
              <a:ext uri="{FF2B5EF4-FFF2-40B4-BE49-F238E27FC236}">
                <a16:creationId xmlns:a16="http://schemas.microsoft.com/office/drawing/2014/main" id="{07D1912D-DB33-085E-B92A-4EB1B776C3D0}"/>
              </a:ext>
            </a:extLst>
          </p:cNvPr>
          <p:cNvSpPr txBox="1"/>
          <p:nvPr/>
        </p:nvSpPr>
        <p:spPr>
          <a:xfrm>
            <a:off x="8436158" y="8209508"/>
            <a:ext cx="19703684" cy="4154984"/>
          </a:xfrm>
          <a:prstGeom prst="rect">
            <a:avLst/>
          </a:prstGeom>
          <a:noFill/>
        </p:spPr>
        <p:txBody>
          <a:bodyPr wrap="square">
            <a:spAutoFit/>
          </a:bodyPr>
          <a:lstStyle/>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array</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a</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ptr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a</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data</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8000"/>
                </a:solidFill>
                <a:effectLst/>
                <a:latin typeface="Roboto Mono" pitchFamily="49" charset="0"/>
                <a:ea typeface="Roboto Mono" pitchFamily="49" charset="0"/>
                <a:cs typeface="Times New Roman" panose="02020603050405020304" pitchFamily="18" charset="0"/>
              </a:rPr>
              <a:t> // points to a[0]</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printf</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"pointer[0]: </a:t>
            </a:r>
            <a:r>
              <a:rPr lang="en-US" sz="4400" kern="0">
                <a:solidFill>
                  <a:srgbClr val="001080"/>
                </a:solidFill>
                <a:effectLst/>
                <a:latin typeface="Roboto Mono" pitchFamily="49" charset="0"/>
                <a:ea typeface="Roboto Mono" pitchFamily="49" charset="0"/>
                <a:cs typeface="Times New Roman" panose="02020603050405020304" pitchFamily="18" charset="0"/>
              </a:rPr>
              <a:t>%d</a:t>
            </a:r>
            <a:r>
              <a:rPr lang="en-US" sz="4400" kern="0">
                <a:solidFill>
                  <a:srgbClr val="EE0000"/>
                </a:solidFill>
                <a:effectLst/>
                <a:latin typeface="Roboto Mono" pitchFamily="49" charset="0"/>
                <a:ea typeface="Roboto Mono" pitchFamily="49" charset="0"/>
                <a:cs typeface="Times New Roman" panose="02020603050405020304" pitchFamily="18" charset="0"/>
              </a:rPr>
              <a:t>\n</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ptr</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8000"/>
                </a:solidFill>
                <a:effectLst/>
                <a:latin typeface="Roboto Mono" pitchFamily="49" charset="0"/>
                <a:ea typeface="Roboto Mono" pitchFamily="49" charset="0"/>
                <a:cs typeface="Times New Roman" panose="02020603050405020304" pitchFamily="18" charset="0"/>
              </a:rPr>
              <a:t> // prints 0</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printf</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"pointer[1]: </a:t>
            </a:r>
            <a:r>
              <a:rPr lang="en-US" sz="4400" kern="0">
                <a:solidFill>
                  <a:srgbClr val="001080"/>
                </a:solidFill>
                <a:effectLst/>
                <a:latin typeface="Roboto Mono" pitchFamily="49" charset="0"/>
                <a:ea typeface="Roboto Mono" pitchFamily="49" charset="0"/>
                <a:cs typeface="Times New Roman" panose="02020603050405020304" pitchFamily="18" charset="0"/>
              </a:rPr>
              <a:t>%d</a:t>
            </a:r>
            <a:r>
              <a:rPr lang="en-US" sz="4400" kern="0">
                <a:solidFill>
                  <a:srgbClr val="EE0000"/>
                </a:solidFill>
                <a:effectLst/>
                <a:latin typeface="Roboto Mono" pitchFamily="49" charset="0"/>
                <a:ea typeface="Roboto Mono" pitchFamily="49" charset="0"/>
                <a:cs typeface="Times New Roman" panose="02020603050405020304" pitchFamily="18" charset="0"/>
              </a:rPr>
              <a:t>\n</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ptr</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8000"/>
                </a:solidFill>
                <a:effectLst/>
                <a:latin typeface="Roboto Mono" pitchFamily="49" charset="0"/>
                <a:ea typeface="Roboto Mono" pitchFamily="49" charset="0"/>
                <a:cs typeface="Times New Roman" panose="02020603050405020304" pitchFamily="18" charset="0"/>
              </a:rPr>
              <a:t> // prints 1</a:t>
            </a:r>
            <a:r>
              <a:rPr lang="en-US" sz="4400" kern="100">
                <a:effectLst/>
                <a:latin typeface="Roboto Mono" pitchFamily="49" charset="0"/>
                <a:ea typeface="Roboto Mono" pitchFamily="49" charset="0"/>
                <a:cs typeface="Times New Roman" panose="02020603050405020304" pitchFamily="18" charset="0"/>
              </a:rPr>
              <a:t> </a:t>
            </a:r>
          </a:p>
        </p:txBody>
      </p:sp>
      <p:graphicFrame>
        <p:nvGraphicFramePr>
          <p:cNvPr id="2" name="Table 1">
            <a:extLst>
              <a:ext uri="{FF2B5EF4-FFF2-40B4-BE49-F238E27FC236}">
                <a16:creationId xmlns:a16="http://schemas.microsoft.com/office/drawing/2014/main" id="{79EF20A5-260C-E9FD-EE46-83B18D87008A}"/>
              </a:ext>
            </a:extLst>
          </p:cNvPr>
          <p:cNvGraphicFramePr>
            <a:graphicFrameLocks noGrp="1"/>
          </p:cNvGraphicFramePr>
          <p:nvPr>
            <p:extLst>
              <p:ext uri="{D42A27DB-BD31-4B8C-83A1-F6EECF244321}">
                <p14:modId xmlns:p14="http://schemas.microsoft.com/office/powerpoint/2010/main" val="83934214"/>
              </p:ext>
            </p:extLst>
          </p:nvPr>
        </p:nvGraphicFramePr>
        <p:xfrm>
          <a:off x="541868" y="17201554"/>
          <a:ext cx="2336800" cy="2621280"/>
        </p:xfrm>
        <a:graphic>
          <a:graphicData uri="http://schemas.openxmlformats.org/drawingml/2006/table">
            <a:tbl>
              <a:tblPr firstRow="1" bandRow="1">
                <a:tableStyleId>{073A0DAA-6AF3-43AB-8588-CEC1D06C72B9}</a:tableStyleId>
              </a:tblPr>
              <a:tblGrid>
                <a:gridCol w="2336800">
                  <a:extLst>
                    <a:ext uri="{9D8B030D-6E8A-4147-A177-3AD203B41FA5}">
                      <a16:colId xmlns:a16="http://schemas.microsoft.com/office/drawing/2014/main" val="1799311622"/>
                    </a:ext>
                  </a:extLst>
                </a:gridCol>
              </a:tblGrid>
              <a:tr h="1047836">
                <a:tc>
                  <a:txBody>
                    <a:bodyPr/>
                    <a:lstStyle/>
                    <a:p>
                      <a:pPr algn="ct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183452"/>
                  </a:ext>
                </a:extLst>
              </a:tr>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b="1">
                          <a:solidFill>
                            <a:srgbClr val="FF0000"/>
                          </a:solidFill>
                          <a:latin typeface="Roboto Mono" pitchFamily="49" charset="0"/>
                          <a:ea typeface="Roboto Mono" pitchFamily="49" charset="0"/>
                          <a:cs typeface="NVIDIA Sans" panose="020B0503020203020204" pitchFamily="34" charset="0"/>
                        </a:rPr>
                        <a:t>N</a:t>
                      </a:r>
                      <a:endParaRPr lang="en-US" sz="7200">
                        <a:solidFill>
                          <a:srgbClr val="FF0000"/>
                        </a:solidFill>
                        <a:latin typeface="Roboto Mono" pitchFamily="49" charset="0"/>
                        <a:ea typeface="Roboto Mono"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6703859"/>
                  </a:ext>
                </a:extLst>
              </a:tr>
            </a:tbl>
          </a:graphicData>
        </a:graphic>
      </p:graphicFrame>
    </p:spTree>
    <p:extLst>
      <p:ext uri="{BB962C8B-B14F-4D97-AF65-F5344CB8AC3E}">
        <p14:creationId xmlns:p14="http://schemas.microsoft.com/office/powerpoint/2010/main" val="41197203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B5ED-9BB1-8A72-B258-F4784F521D1F}"/>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7C95693C-7E65-C385-290A-ADDF257C849D}"/>
              </a:ext>
            </a:extLst>
          </p:cNvPr>
          <p:cNvSpPr txBox="1"/>
          <p:nvPr/>
        </p:nvSpPr>
        <p:spPr>
          <a:xfrm>
            <a:off x="1563329" y="3589097"/>
            <a:ext cx="21442976" cy="5632311"/>
          </a:xfrm>
          <a:prstGeom prst="rect">
            <a:avLst/>
          </a:prstGeom>
          <a:noFill/>
        </p:spPr>
        <p:txBody>
          <a:bodyPr wrap="square" rtlCol="0">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A </a:t>
            </a:r>
            <a:r>
              <a:rPr lang="en-US" sz="6000" b="1">
                <a:solidFill>
                  <a:schemeClr val="bg1"/>
                </a:solidFill>
                <a:latin typeface="NVIDIA Sans" panose="020B0503020203020204" pitchFamily="34" charset="0"/>
                <a:cs typeface="NVIDIA Sans" panose="020B0503020203020204" pitchFamily="34" charset="0"/>
              </a:rPr>
              <a:t>very</a:t>
            </a:r>
            <a:r>
              <a:rPr lang="en-US" sz="6000">
                <a:solidFill>
                  <a:schemeClr val="bg1"/>
                </a:solidFill>
                <a:latin typeface="NVIDIA Sans" panose="020B0503020203020204" pitchFamily="34" charset="0"/>
                <a:cs typeface="NVIDIA Sans" panose="020B0503020203020204" pitchFamily="34" charset="0"/>
              </a:rPr>
              <a:t> simple mental model for pointers is something that:</a:t>
            </a:r>
          </a:p>
          <a:p>
            <a:pPr>
              <a:buClr>
                <a:schemeClr val="tx2"/>
              </a:buCl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Stores a </a:t>
            </a:r>
            <a:r>
              <a:rPr lang="en-US" sz="6000" b="1">
                <a:solidFill>
                  <a:schemeClr val="bg1"/>
                </a:solidFill>
                <a:latin typeface="NVIDIA Sans" panose="020B0503020203020204" pitchFamily="34" charset="0"/>
                <a:cs typeface="NVIDIA Sans" panose="020B0503020203020204" pitchFamily="34" charset="0"/>
              </a:rPr>
              <a:t>physical memory address</a:t>
            </a:r>
          </a:p>
          <a:p>
            <a:pPr marL="685800" indent="-685800">
              <a:buClr>
                <a:schemeClr val="tx2"/>
              </a:buClr>
              <a:buFont typeface="Arial" panose="020B0604020202020204" pitchFamily="34" charset="0"/>
              <a:buChar char="•"/>
            </a:pPr>
            <a:endParaRPr lang="en-US" sz="6000" b="1">
              <a:solidFill>
                <a:schemeClr val="bg1"/>
              </a:solidFill>
              <a:effectLst/>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Enables array-style access to the pointed elements through the subscript operator</a:t>
            </a:r>
          </a:p>
        </p:txBody>
      </p:sp>
      <p:sp>
        <p:nvSpPr>
          <p:cNvPr id="10" name="Title 3">
            <a:extLst>
              <a:ext uri="{FF2B5EF4-FFF2-40B4-BE49-F238E27FC236}">
                <a16:creationId xmlns:a16="http://schemas.microsoft.com/office/drawing/2014/main" id="{A1E31656-E769-7AF1-FADB-86AD28634BF6}"/>
              </a:ext>
            </a:extLst>
          </p:cNvPr>
          <p:cNvSpPr>
            <a:spLocks noGrp="1"/>
          </p:cNvSpPr>
          <p:nvPr>
            <p:ph type="title"/>
          </p:nvPr>
        </p:nvSpPr>
        <p:spPr>
          <a:xfrm>
            <a:off x="2514600" y="0"/>
            <a:ext cx="31546800" cy="2514601"/>
          </a:xfrm>
        </p:spPr>
        <p:txBody>
          <a:bodyPr/>
          <a:lstStyle/>
          <a:p>
            <a:r>
              <a:rPr lang="en-US"/>
              <a:t>Pointers</a:t>
            </a:r>
          </a:p>
        </p:txBody>
      </p:sp>
      <p:pic>
        <p:nvPicPr>
          <p:cNvPr id="12" name="Picture 11" descr="A diagram of a memory&#10;&#10;Description automatically generated">
            <a:extLst>
              <a:ext uri="{FF2B5EF4-FFF2-40B4-BE49-F238E27FC236}">
                <a16:creationId xmlns:a16="http://schemas.microsoft.com/office/drawing/2014/main" id="{9C0486B6-5D2D-58C8-45FE-F3E9EF3626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7515" y="5797689"/>
            <a:ext cx="25258953" cy="14138657"/>
          </a:xfrm>
          <a:prstGeom prst="rect">
            <a:avLst/>
          </a:prstGeom>
        </p:spPr>
      </p:pic>
      <p:graphicFrame>
        <p:nvGraphicFramePr>
          <p:cNvPr id="2" name="Table 1">
            <a:extLst>
              <a:ext uri="{FF2B5EF4-FFF2-40B4-BE49-F238E27FC236}">
                <a16:creationId xmlns:a16="http://schemas.microsoft.com/office/drawing/2014/main" id="{1B45A240-15B6-0BE6-1BA1-5B0AC76118ED}"/>
              </a:ext>
            </a:extLst>
          </p:cNvPr>
          <p:cNvGraphicFramePr>
            <a:graphicFrameLocks noGrp="1"/>
          </p:cNvGraphicFramePr>
          <p:nvPr>
            <p:extLst>
              <p:ext uri="{D42A27DB-BD31-4B8C-83A1-F6EECF244321}">
                <p14:modId xmlns:p14="http://schemas.microsoft.com/office/powerpoint/2010/main" val="710500869"/>
              </p:ext>
            </p:extLst>
          </p:nvPr>
        </p:nvGraphicFramePr>
        <p:xfrm>
          <a:off x="541868" y="17201554"/>
          <a:ext cx="2336800" cy="2621280"/>
        </p:xfrm>
        <a:graphic>
          <a:graphicData uri="http://schemas.openxmlformats.org/drawingml/2006/table">
            <a:tbl>
              <a:tblPr firstRow="1" bandRow="1">
                <a:tableStyleId>{073A0DAA-6AF3-43AB-8588-CEC1D06C72B9}</a:tableStyleId>
              </a:tblPr>
              <a:tblGrid>
                <a:gridCol w="2336800">
                  <a:extLst>
                    <a:ext uri="{9D8B030D-6E8A-4147-A177-3AD203B41FA5}">
                      <a16:colId xmlns:a16="http://schemas.microsoft.com/office/drawing/2014/main" val="1799311622"/>
                    </a:ext>
                  </a:extLst>
                </a:gridCol>
              </a:tblGrid>
              <a:tr h="1047836">
                <a:tc>
                  <a:txBody>
                    <a:bodyPr/>
                    <a:lstStyle/>
                    <a:p>
                      <a:pPr algn="ct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183452"/>
                  </a:ext>
                </a:extLst>
              </a:tr>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b="1">
                          <a:solidFill>
                            <a:srgbClr val="FF0000"/>
                          </a:solidFill>
                          <a:latin typeface="Roboto Mono" pitchFamily="49" charset="0"/>
                          <a:ea typeface="Roboto Mono" pitchFamily="49" charset="0"/>
                          <a:cs typeface="NVIDIA Sans" panose="020B0503020203020204" pitchFamily="34" charset="0"/>
                        </a:rPr>
                        <a:t>N</a:t>
                      </a:r>
                      <a:endParaRPr lang="en-US" sz="7200">
                        <a:solidFill>
                          <a:srgbClr val="FF0000"/>
                        </a:solidFill>
                        <a:latin typeface="Roboto Mono" pitchFamily="49" charset="0"/>
                        <a:ea typeface="Roboto Mono"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6703859"/>
                  </a:ext>
                </a:extLst>
              </a:tr>
            </a:tbl>
          </a:graphicData>
        </a:graphic>
      </p:graphicFrame>
    </p:spTree>
    <p:extLst>
      <p:ext uri="{BB962C8B-B14F-4D97-AF65-F5344CB8AC3E}">
        <p14:creationId xmlns:p14="http://schemas.microsoft.com/office/powerpoint/2010/main" val="360435374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57C0C-51B1-29E2-F269-7FE59E1E267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A41BC90-CA6C-8200-18F4-9DD2700AC38D}"/>
              </a:ext>
            </a:extLst>
          </p:cNvPr>
          <p:cNvSpPr>
            <a:spLocks noGrp="1"/>
          </p:cNvSpPr>
          <p:nvPr>
            <p:ph type="title"/>
          </p:nvPr>
        </p:nvSpPr>
        <p:spPr/>
        <p:txBody>
          <a:bodyPr/>
          <a:lstStyle/>
          <a:p>
            <a:r>
              <a:rPr lang="en-US"/>
              <a:t>Pointers Interface</a:t>
            </a:r>
          </a:p>
        </p:txBody>
      </p:sp>
      <p:sp>
        <p:nvSpPr>
          <p:cNvPr id="3" name="TextBox 2">
            <a:extLst>
              <a:ext uri="{FF2B5EF4-FFF2-40B4-BE49-F238E27FC236}">
                <a16:creationId xmlns:a16="http://schemas.microsoft.com/office/drawing/2014/main" id="{68ED7C0F-C283-F350-0A87-0853F2C9F7F8}"/>
              </a:ext>
            </a:extLst>
          </p:cNvPr>
          <p:cNvSpPr txBox="1"/>
          <p:nvPr/>
        </p:nvSpPr>
        <p:spPr>
          <a:xfrm>
            <a:off x="8890414" y="3884727"/>
            <a:ext cx="17000170" cy="1754326"/>
          </a:xfrm>
          <a:prstGeom prst="rect">
            <a:avLst/>
          </a:prstGeom>
          <a:noFill/>
        </p:spPr>
        <p:txBody>
          <a:bodyPr wrap="square">
            <a:spAutoFit/>
          </a:bodyPr>
          <a:lstStyle/>
          <a:p>
            <a:pPr marL="0" marR="0"/>
            <a:r>
              <a:rPr lang="en-US" sz="5400" kern="0">
                <a:solidFill>
                  <a:schemeClr val="accent5"/>
                </a:solidFill>
                <a:effectLst/>
                <a:latin typeface="Roboto Mono" pitchFamily="49" charset="0"/>
                <a:ea typeface="Roboto Mono" pitchFamily="49" charset="0"/>
                <a:cs typeface="Times New Roman" panose="02020603050405020304" pitchFamily="18" charset="0"/>
              </a:rPr>
              <a:t>std::printf("pointer[0]: %d\n", </a:t>
            </a:r>
            <a:r>
              <a:rPr lang="en-US" sz="5400" kern="0" err="1">
                <a:solidFill>
                  <a:srgbClr val="001080"/>
                </a:solidFill>
                <a:effectLst/>
                <a:latin typeface="Roboto Mono" pitchFamily="49" charset="0"/>
                <a:ea typeface="Roboto Mono" pitchFamily="49" charset="0"/>
                <a:cs typeface="Times New Roman" panose="02020603050405020304" pitchFamily="18" charset="0"/>
              </a:rPr>
              <a:t>ptr</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098658"/>
                </a:solidFill>
                <a:effectLst/>
                <a:latin typeface="Roboto Mono" pitchFamily="49" charset="0"/>
                <a:ea typeface="Roboto Mono" pitchFamily="49" charset="0"/>
                <a:cs typeface="Times New Roman" panose="02020603050405020304" pitchFamily="18" charset="0"/>
              </a:rPr>
              <a:t>0</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chemeClr val="accent5"/>
                </a:solidFill>
                <a:effectLst/>
                <a:latin typeface="Roboto Mono" pitchFamily="49" charset="0"/>
                <a:ea typeface="Roboto Mono" pitchFamily="49" charset="0"/>
                <a:cs typeface="Times New Roman" panose="02020603050405020304" pitchFamily="18" charset="0"/>
              </a:rPr>
              <a:t>);</a:t>
            </a:r>
            <a:r>
              <a:rPr lang="en-US" sz="5400" kern="0">
                <a:solidFill>
                  <a:srgbClr val="008000"/>
                </a:solidFill>
                <a:effectLst/>
                <a:latin typeface="Roboto Mono" pitchFamily="49" charset="0"/>
                <a:ea typeface="Roboto Mono" pitchFamily="49" charset="0"/>
                <a:cs typeface="Times New Roman" panose="02020603050405020304" pitchFamily="18" charset="0"/>
              </a:rPr>
              <a:t> </a:t>
            </a:r>
            <a:r>
              <a:rPr lang="en-US" sz="5400" kern="0">
                <a:solidFill>
                  <a:schemeClr val="accent5"/>
                </a:solidFill>
                <a:effectLst/>
                <a:latin typeface="Roboto Mono" pitchFamily="49" charset="0"/>
                <a:ea typeface="Roboto Mono" pitchFamily="49" charset="0"/>
                <a:cs typeface="Times New Roman" panose="02020603050405020304" pitchFamily="18" charset="0"/>
              </a:rPr>
              <a:t>std::printf("pointer[1]: %d\n", </a:t>
            </a:r>
            <a:r>
              <a:rPr lang="en-US" sz="5400" kern="0" err="1">
                <a:solidFill>
                  <a:srgbClr val="001080"/>
                </a:solidFill>
                <a:effectLst/>
                <a:latin typeface="Roboto Mono" pitchFamily="49" charset="0"/>
                <a:ea typeface="Roboto Mono" pitchFamily="49" charset="0"/>
                <a:cs typeface="Times New Roman" panose="02020603050405020304" pitchFamily="18" charset="0"/>
              </a:rPr>
              <a:t>ptr</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098658"/>
                </a:solidFill>
                <a:effectLst/>
                <a:latin typeface="Roboto Mono" pitchFamily="49" charset="0"/>
                <a:ea typeface="Roboto Mono" pitchFamily="49" charset="0"/>
                <a:cs typeface="Times New Roman" panose="02020603050405020304" pitchFamily="18" charset="0"/>
              </a:rPr>
              <a:t>1</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chemeClr val="accent5"/>
                </a:solidFill>
                <a:effectLst/>
                <a:latin typeface="Roboto Mono" pitchFamily="49" charset="0"/>
                <a:ea typeface="Roboto Mono" pitchFamily="49" charset="0"/>
                <a:cs typeface="Times New Roman" panose="02020603050405020304" pitchFamily="18" charset="0"/>
              </a:rPr>
              <a:t>);</a:t>
            </a:r>
            <a:r>
              <a:rPr lang="en-US" sz="5400" kern="0">
                <a:solidFill>
                  <a:srgbClr val="008000"/>
                </a:solidFill>
                <a:effectLst/>
                <a:latin typeface="Roboto Mono" pitchFamily="49" charset="0"/>
                <a:ea typeface="Roboto Mono" pitchFamily="49" charset="0"/>
                <a:cs typeface="Times New Roman" panose="02020603050405020304" pitchFamily="18" charset="0"/>
              </a:rPr>
              <a:t> </a:t>
            </a:r>
            <a:endParaRPr lang="en-US" sz="5400" kern="100">
              <a:effectLst/>
              <a:latin typeface="Roboto Mono" pitchFamily="49" charset="0"/>
              <a:ea typeface="Roboto Mono" pitchFamily="49" charset="0"/>
              <a:cs typeface="Times New Roman" panose="02020603050405020304" pitchFamily="18" charset="0"/>
            </a:endParaRPr>
          </a:p>
        </p:txBody>
      </p:sp>
      <p:sp>
        <p:nvSpPr>
          <p:cNvPr id="6" name="TextBox 5">
            <a:extLst>
              <a:ext uri="{FF2B5EF4-FFF2-40B4-BE49-F238E27FC236}">
                <a16:creationId xmlns:a16="http://schemas.microsoft.com/office/drawing/2014/main" id="{401F4B5B-CC27-6BA0-D43B-79AC07A70D4A}"/>
              </a:ext>
            </a:extLst>
          </p:cNvPr>
          <p:cNvSpPr txBox="1"/>
          <p:nvPr/>
        </p:nvSpPr>
        <p:spPr>
          <a:xfrm>
            <a:off x="12596436" y="14488149"/>
            <a:ext cx="11991689" cy="5909310"/>
          </a:xfrm>
          <a:prstGeom prst="rect">
            <a:avLst/>
          </a:prstGeom>
          <a:noFill/>
        </p:spPr>
        <p:txBody>
          <a:bodyPr wrap="square">
            <a:spAutoFit/>
          </a:bodyPr>
          <a:lstStyle/>
          <a:p>
            <a:r>
              <a:rPr lang="en-US" sz="5400" b="0">
                <a:solidFill>
                  <a:srgbClr val="0000FF"/>
                </a:solidFill>
                <a:effectLst/>
                <a:latin typeface="Roboto Mono" pitchFamily="49" charset="0"/>
                <a:ea typeface="Roboto Mono" pitchFamily="49" charset="0"/>
              </a:rPr>
              <a:t>struct</a:t>
            </a:r>
            <a:r>
              <a:rPr lang="en-US" sz="5400" b="0">
                <a:solidFill>
                  <a:srgbClr val="3B3B3B"/>
                </a:solidFill>
                <a:effectLst/>
                <a:latin typeface="Roboto Mono" pitchFamily="49" charset="0"/>
                <a:ea typeface="Roboto Mono" pitchFamily="49" charset="0"/>
              </a:rPr>
              <a:t> </a:t>
            </a:r>
            <a:r>
              <a:rPr lang="en-US" sz="5400" b="0">
                <a:solidFill>
                  <a:srgbClr val="267F99"/>
                </a:solidFill>
                <a:effectLst/>
                <a:latin typeface="Roboto Mono" pitchFamily="49" charset="0"/>
                <a:ea typeface="Roboto Mono" pitchFamily="49" charset="0"/>
              </a:rPr>
              <a:t>vector</a:t>
            </a:r>
            <a:endParaRPr lang="en-US" sz="5400" b="0">
              <a:solidFill>
                <a:srgbClr val="3B3B3B"/>
              </a:solidFill>
              <a:effectLst/>
              <a:latin typeface="Roboto Mono" pitchFamily="49" charset="0"/>
              <a:ea typeface="Roboto Mono" pitchFamily="49" charset="0"/>
            </a:endParaRPr>
          </a:p>
          <a:p>
            <a:r>
              <a:rPr lang="en-US" sz="5400" b="0">
                <a:solidFill>
                  <a:srgbClr val="3B3B3B"/>
                </a:solidFill>
                <a:effectLst/>
                <a:latin typeface="Roboto Mono" pitchFamily="49" charset="0"/>
                <a:ea typeface="Roboto Mono" pitchFamily="49" charset="0"/>
              </a:rPr>
              <a:t>{</a:t>
            </a:r>
          </a:p>
          <a:p>
            <a:r>
              <a:rPr lang="en-US" sz="5400" b="0">
                <a:solidFill>
                  <a:srgbClr val="0000FF"/>
                </a:solidFill>
                <a:effectLst/>
                <a:latin typeface="Roboto Mono" pitchFamily="49" charset="0"/>
                <a:ea typeface="Roboto Mono" pitchFamily="49" charset="0"/>
              </a:rPr>
              <a:t>  int</a:t>
            </a:r>
            <a:r>
              <a:rPr lang="en-US" sz="5400" b="0">
                <a:solidFill>
                  <a:srgbClr val="3B3B3B"/>
                </a:solidFill>
                <a:effectLst/>
                <a:latin typeface="Roboto Mono" pitchFamily="49" charset="0"/>
                <a:ea typeface="Roboto Mono" pitchFamily="49" charset="0"/>
              </a:rPr>
              <a:t> </a:t>
            </a:r>
            <a:r>
              <a:rPr lang="en-US" sz="5400" b="0">
                <a:solidFill>
                  <a:srgbClr val="AF00DB"/>
                </a:solidFill>
                <a:effectLst/>
                <a:latin typeface="Roboto Mono" pitchFamily="49" charset="0"/>
                <a:ea typeface="Roboto Mono" pitchFamily="49" charset="0"/>
              </a:rPr>
              <a:t>operator</a:t>
            </a:r>
            <a:r>
              <a:rPr lang="en-US" sz="5400" b="0">
                <a:solidFill>
                  <a:srgbClr val="000000"/>
                </a:solidFill>
                <a:effectLst/>
                <a:latin typeface="Roboto Mono" pitchFamily="49" charset="0"/>
                <a:ea typeface="Roboto Mono" pitchFamily="49" charset="0"/>
              </a:rPr>
              <a:t>[]</a:t>
            </a:r>
            <a:r>
              <a:rPr lang="en-US" sz="5400" b="0">
                <a:solidFill>
                  <a:srgbClr val="3B3B3B"/>
                </a:solidFill>
                <a:effectLst/>
                <a:latin typeface="Roboto Mono" pitchFamily="49" charset="0"/>
                <a:ea typeface="Roboto Mono" pitchFamily="49" charset="0"/>
              </a:rPr>
              <a:t>(</a:t>
            </a:r>
            <a:r>
              <a:rPr lang="en-US" sz="5400" b="0">
                <a:solidFill>
                  <a:srgbClr val="0000FF"/>
                </a:solidFill>
                <a:effectLst/>
                <a:latin typeface="Roboto Mono" pitchFamily="49" charset="0"/>
                <a:ea typeface="Roboto Mono" pitchFamily="49" charset="0"/>
              </a:rPr>
              <a:t>int</a:t>
            </a:r>
            <a:r>
              <a:rPr lang="en-US" sz="5400" b="0">
                <a:solidFill>
                  <a:srgbClr val="3B3B3B"/>
                </a:solidFill>
                <a:effectLst/>
                <a:latin typeface="Roboto Mono" pitchFamily="49" charset="0"/>
                <a:ea typeface="Roboto Mono" pitchFamily="49" charset="0"/>
              </a:rPr>
              <a:t> </a:t>
            </a:r>
            <a:r>
              <a:rPr lang="en-US" sz="5400" b="0" err="1">
                <a:solidFill>
                  <a:srgbClr val="001080"/>
                </a:solidFill>
                <a:effectLst/>
                <a:latin typeface="Roboto Mono" pitchFamily="49" charset="0"/>
                <a:ea typeface="Roboto Mono" pitchFamily="49" charset="0"/>
              </a:rPr>
              <a:t>i</a:t>
            </a:r>
            <a:r>
              <a:rPr lang="en-US" sz="5400" kern="0">
                <a:solidFill>
                  <a:srgbClr val="008000"/>
                </a:solidFill>
                <a:effectLst/>
                <a:latin typeface="Roboto Mono" pitchFamily="49" charset="0"/>
                <a:ea typeface="Roboto Mono" pitchFamily="49" charset="0"/>
                <a:cs typeface="Times New Roman" panose="02020603050405020304" pitchFamily="18" charset="0"/>
              </a:rPr>
              <a:t> = 42</a:t>
            </a:r>
            <a:r>
              <a:rPr lang="en-US" sz="5400" b="0">
                <a:solidFill>
                  <a:srgbClr val="3B3B3B"/>
                </a:solidFill>
                <a:effectLst/>
                <a:latin typeface="Roboto Mono" pitchFamily="49" charset="0"/>
                <a:ea typeface="Roboto Mono" pitchFamily="49" charset="0"/>
              </a:rPr>
              <a:t>) </a:t>
            </a:r>
          </a:p>
          <a:p>
            <a:r>
              <a:rPr lang="en-US" sz="5400">
                <a:solidFill>
                  <a:srgbClr val="3B3B3B"/>
                </a:solidFill>
                <a:latin typeface="Roboto Mono" pitchFamily="49" charset="0"/>
                <a:ea typeface="Roboto Mono" pitchFamily="49" charset="0"/>
              </a:rPr>
              <a:t>  </a:t>
            </a:r>
            <a:r>
              <a:rPr lang="en-US" sz="5400" b="0">
                <a:solidFill>
                  <a:srgbClr val="3B3B3B"/>
                </a:solidFill>
                <a:effectLst/>
                <a:latin typeface="Roboto Mono" pitchFamily="49" charset="0"/>
                <a:ea typeface="Roboto Mono" pitchFamily="49" charset="0"/>
              </a:rPr>
              <a:t>{ </a:t>
            </a:r>
          </a:p>
          <a:p>
            <a:r>
              <a:rPr lang="en-US" sz="5400">
                <a:solidFill>
                  <a:srgbClr val="3B3B3B"/>
                </a:solidFill>
                <a:latin typeface="Roboto Mono" pitchFamily="49" charset="0"/>
                <a:ea typeface="Roboto Mono" pitchFamily="49" charset="0"/>
              </a:rPr>
              <a:t>    </a:t>
            </a:r>
            <a:r>
              <a:rPr lang="en-US" sz="5400" b="0">
                <a:solidFill>
                  <a:srgbClr val="AF00DB"/>
                </a:solidFill>
                <a:effectLst/>
                <a:latin typeface="Roboto Mono" pitchFamily="49" charset="0"/>
                <a:ea typeface="Roboto Mono" pitchFamily="49" charset="0"/>
              </a:rPr>
              <a:t>return</a:t>
            </a:r>
            <a:r>
              <a:rPr lang="en-US" sz="5400" b="0">
                <a:solidFill>
                  <a:srgbClr val="3B3B3B"/>
                </a:solidFill>
                <a:effectLst/>
                <a:latin typeface="Roboto Mono" pitchFamily="49" charset="0"/>
                <a:ea typeface="Roboto Mono" pitchFamily="49" charset="0"/>
              </a:rPr>
              <a:t> </a:t>
            </a:r>
            <a:r>
              <a:rPr lang="en-US" sz="5400" b="0">
                <a:solidFill>
                  <a:srgbClr val="000000"/>
                </a:solidFill>
                <a:effectLst/>
                <a:latin typeface="Roboto Mono" pitchFamily="49" charset="0"/>
                <a:ea typeface="Roboto Mono" pitchFamily="49" charset="0"/>
              </a:rPr>
              <a:t>*</a:t>
            </a:r>
            <a:r>
              <a:rPr lang="en-US" sz="5400" b="0">
                <a:solidFill>
                  <a:srgbClr val="3B3B3B"/>
                </a:solidFill>
                <a:effectLst/>
                <a:latin typeface="Roboto Mono" pitchFamily="49" charset="0"/>
                <a:ea typeface="Roboto Mono" pitchFamily="49" charset="0"/>
              </a:rPr>
              <a:t>(</a:t>
            </a:r>
            <a:r>
              <a:rPr lang="en-US" sz="5400" b="0">
                <a:solidFill>
                  <a:srgbClr val="795E26"/>
                </a:solidFill>
                <a:effectLst/>
                <a:latin typeface="Roboto Mono" pitchFamily="49" charset="0"/>
                <a:ea typeface="Roboto Mono" pitchFamily="49" charset="0"/>
              </a:rPr>
              <a:t>data</a:t>
            </a:r>
            <a:r>
              <a:rPr lang="en-US" sz="5400" b="0">
                <a:solidFill>
                  <a:srgbClr val="3B3B3B"/>
                </a:solidFill>
                <a:effectLst/>
                <a:latin typeface="Roboto Mono" pitchFamily="49" charset="0"/>
                <a:ea typeface="Roboto Mono" pitchFamily="49" charset="0"/>
              </a:rPr>
              <a:t>() </a:t>
            </a:r>
            <a:r>
              <a:rPr lang="en-US" sz="5400" b="0">
                <a:solidFill>
                  <a:srgbClr val="000000"/>
                </a:solidFill>
                <a:effectLst/>
                <a:latin typeface="Roboto Mono" pitchFamily="49" charset="0"/>
                <a:ea typeface="Roboto Mono" pitchFamily="49" charset="0"/>
              </a:rPr>
              <a:t>+</a:t>
            </a:r>
            <a:r>
              <a:rPr lang="en-US" sz="5400" b="0">
                <a:solidFill>
                  <a:srgbClr val="3B3B3B"/>
                </a:solidFill>
                <a:effectLst/>
                <a:latin typeface="Roboto Mono" pitchFamily="49" charset="0"/>
                <a:ea typeface="Roboto Mono" pitchFamily="49" charset="0"/>
              </a:rPr>
              <a:t> </a:t>
            </a:r>
            <a:r>
              <a:rPr lang="en-US" sz="5400" b="0" err="1">
                <a:solidFill>
                  <a:srgbClr val="001080"/>
                </a:solidFill>
                <a:effectLst/>
                <a:latin typeface="Roboto Mono" pitchFamily="49" charset="0"/>
                <a:ea typeface="Roboto Mono" pitchFamily="49" charset="0"/>
              </a:rPr>
              <a:t>i</a:t>
            </a:r>
            <a:r>
              <a:rPr lang="en-US" sz="5400" b="0">
                <a:solidFill>
                  <a:srgbClr val="3B3B3B"/>
                </a:solidFill>
                <a:effectLst/>
                <a:latin typeface="Roboto Mono" pitchFamily="49" charset="0"/>
                <a:ea typeface="Roboto Mono" pitchFamily="49" charset="0"/>
              </a:rPr>
              <a:t>); </a:t>
            </a:r>
          </a:p>
          <a:p>
            <a:r>
              <a:rPr lang="en-US" sz="5400">
                <a:solidFill>
                  <a:srgbClr val="3B3B3B"/>
                </a:solidFill>
                <a:latin typeface="Roboto Mono" pitchFamily="49" charset="0"/>
                <a:ea typeface="Roboto Mono" pitchFamily="49" charset="0"/>
              </a:rPr>
              <a:t>  </a:t>
            </a:r>
            <a:r>
              <a:rPr lang="en-US" sz="5400" b="0">
                <a:solidFill>
                  <a:srgbClr val="3B3B3B"/>
                </a:solidFill>
                <a:effectLst/>
                <a:latin typeface="Roboto Mono" pitchFamily="49" charset="0"/>
                <a:ea typeface="Roboto Mono" pitchFamily="49" charset="0"/>
              </a:rPr>
              <a:t>}</a:t>
            </a:r>
          </a:p>
          <a:p>
            <a:r>
              <a:rPr lang="en-US" sz="5400" b="0">
                <a:solidFill>
                  <a:srgbClr val="3B3B3B"/>
                </a:solidFill>
                <a:effectLst/>
                <a:latin typeface="Roboto Mono" pitchFamily="49" charset="0"/>
                <a:ea typeface="Roboto Mono" pitchFamily="49" charset="0"/>
              </a:rPr>
              <a:t>};</a:t>
            </a:r>
          </a:p>
        </p:txBody>
      </p:sp>
      <p:sp>
        <p:nvSpPr>
          <p:cNvPr id="7" name="TextBox 6">
            <a:extLst>
              <a:ext uri="{FF2B5EF4-FFF2-40B4-BE49-F238E27FC236}">
                <a16:creationId xmlns:a16="http://schemas.microsoft.com/office/drawing/2014/main" id="{C09BA432-AAA9-0167-5D72-418B7A9F8758}"/>
              </a:ext>
            </a:extLst>
          </p:cNvPr>
          <p:cNvSpPr txBox="1"/>
          <p:nvPr/>
        </p:nvSpPr>
        <p:spPr>
          <a:xfrm>
            <a:off x="8890413" y="7009179"/>
            <a:ext cx="18454501" cy="7478970"/>
          </a:xfrm>
          <a:prstGeom prst="rect">
            <a:avLst/>
          </a:prstGeom>
          <a:noFill/>
        </p:spPr>
        <p:txBody>
          <a:bodyPr wrap="square" rtlCol="0">
            <a:spAutoFit/>
          </a:bodyPr>
          <a:lstStyle/>
          <a:p>
            <a:pPr>
              <a:buClr>
                <a:schemeClr val="tx2"/>
              </a:buClr>
            </a:pPr>
            <a:r>
              <a:rPr lang="en-US" sz="6000" b="1">
                <a:solidFill>
                  <a:schemeClr val="bg1"/>
                </a:solidFill>
                <a:latin typeface="NVIDIA Sans" panose="020B0503020203020204" pitchFamily="34" charset="0"/>
                <a:cs typeface="NVIDIA Sans" panose="020B0503020203020204" pitchFamily="34" charset="0"/>
              </a:rPr>
              <a:t>Subscript </a:t>
            </a:r>
            <a:r>
              <a:rPr lang="en-US" sz="6000" kern="0">
                <a:solidFill>
                  <a:srgbClr val="AF00DB"/>
                </a:solidFill>
                <a:effectLst/>
                <a:latin typeface="Roboto Mono" pitchFamily="49" charset="0"/>
                <a:ea typeface="Roboto Mono" pitchFamily="49" charset="0"/>
                <a:cs typeface="Times New Roman" panose="02020603050405020304" pitchFamily="18" charset="0"/>
              </a:rPr>
              <a:t>operator</a:t>
            </a:r>
            <a:r>
              <a:rPr lang="en-US" sz="6000" kern="0">
                <a:solidFill>
                  <a:srgbClr val="000000"/>
                </a:solidFill>
                <a:effectLst/>
                <a:latin typeface="Roboto Mono" pitchFamily="49" charset="0"/>
                <a:ea typeface="Roboto Mono" pitchFamily="49" charset="0"/>
                <a:cs typeface="Times New Roman" panose="02020603050405020304" pitchFamily="18" charset="0"/>
              </a:rPr>
              <a:t>[]</a:t>
            </a:r>
            <a:endParaRPr lang="en-US" sz="6000">
              <a:solidFill>
                <a:schemeClr val="bg1"/>
              </a:solidFill>
              <a:latin typeface="NVIDIA Sans" panose="020B0503020203020204" pitchFamily="34" charset="0"/>
              <a:cs typeface="NVIDIA Sans" panose="020B0503020203020204" pitchFamily="34" charset="0"/>
            </a:endParaRPr>
          </a:p>
          <a:p>
            <a:pPr>
              <a:buClr>
                <a:schemeClr val="tx2"/>
              </a:buCl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Provides array-style element access</a:t>
            </a:r>
            <a:endParaRPr lang="en-US" sz="6000" b="1">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C++ allows overloading of subscript </a:t>
            </a:r>
            <a:r>
              <a:rPr lang="en-US" sz="6000" kern="0">
                <a:solidFill>
                  <a:srgbClr val="AF00DB"/>
                </a:solidFill>
                <a:effectLst/>
                <a:latin typeface="Roboto Mono" pitchFamily="49" charset="0"/>
                <a:ea typeface="Roboto Mono" pitchFamily="49" charset="0"/>
                <a:cs typeface="Times New Roman" panose="02020603050405020304" pitchFamily="18" charset="0"/>
              </a:rPr>
              <a:t>operator</a:t>
            </a:r>
            <a:r>
              <a:rPr lang="en-US" sz="6000" kern="0">
                <a:solidFill>
                  <a:srgbClr val="000000"/>
                </a:solidFill>
                <a:effectLst/>
                <a:latin typeface="Roboto Mono" pitchFamily="49" charset="0"/>
                <a:ea typeface="Roboto Mono" pitchFamily="49" charset="0"/>
                <a:cs typeface="Times New Roman" panose="02020603050405020304" pitchFamily="18" charset="0"/>
              </a:rPr>
              <a:t>[]</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That’s how indexing works in vectors </a:t>
            </a:r>
            <a:r>
              <a:rPr lang="en-US" sz="6000" kern="0" err="1">
                <a:solidFill>
                  <a:srgbClr val="001080"/>
                </a:solidFill>
                <a:effectLst/>
                <a:latin typeface="Roboto Mono" pitchFamily="49" charset="0"/>
                <a:ea typeface="Roboto Mono" pitchFamily="49" charset="0"/>
                <a:cs typeface="Times New Roman" panose="02020603050405020304" pitchFamily="18" charset="0"/>
              </a:rPr>
              <a:t>vec</a:t>
            </a:r>
            <a:r>
              <a:rPr lang="en-US" sz="6000" kern="0">
                <a:solidFill>
                  <a:srgbClr val="000000"/>
                </a:solidFill>
                <a:effectLst/>
                <a:latin typeface="Roboto Mono" pitchFamily="49" charset="0"/>
                <a:ea typeface="Roboto Mono" pitchFamily="49" charset="0"/>
                <a:cs typeface="Times New Roman" panose="02020603050405020304" pitchFamily="18" charset="0"/>
              </a:rPr>
              <a:t>[</a:t>
            </a:r>
            <a:r>
              <a:rPr lang="en-US" sz="6000" kern="0">
                <a:solidFill>
                  <a:srgbClr val="098658"/>
                </a:solidFill>
                <a:effectLst/>
                <a:latin typeface="Roboto Mono" pitchFamily="49" charset="0"/>
                <a:ea typeface="Roboto Mono" pitchFamily="49" charset="0"/>
                <a:cs typeface="Times New Roman" panose="02020603050405020304" pitchFamily="18" charset="0"/>
              </a:rPr>
              <a:t>42</a:t>
            </a:r>
            <a:r>
              <a:rPr lang="en-US" sz="6000" kern="0">
                <a:solidFill>
                  <a:srgbClr val="000000"/>
                </a:solidFill>
                <a:effectLst/>
                <a:latin typeface="Roboto Mono" pitchFamily="49" charset="0"/>
                <a:ea typeface="Roboto Mono" pitchFamily="49" charset="0"/>
                <a:cs typeface="Times New Roman" panose="02020603050405020304" pitchFamily="18" charset="0"/>
              </a:rPr>
              <a:t>]</a:t>
            </a:r>
            <a:endParaRPr lang="en-US" sz="6000"/>
          </a:p>
          <a:p>
            <a:pPr>
              <a:buClr>
                <a:schemeClr val="tx2"/>
              </a:buClr>
            </a:pPr>
            <a:endParaRPr lang="en-US" sz="6000">
              <a:solidFill>
                <a:schemeClr val="bg1"/>
              </a:solidFill>
              <a:latin typeface="NVIDIA Sans" panose="020B0503020203020204" pitchFamily="34" charset="0"/>
              <a:cs typeface="NVIDIA Sans" panose="020B0503020203020204" pitchFamily="34" charset="0"/>
            </a:endParaRPr>
          </a:p>
        </p:txBody>
      </p:sp>
      <p:cxnSp>
        <p:nvCxnSpPr>
          <p:cNvPr id="10" name="Straight Connector 9">
            <a:extLst>
              <a:ext uri="{FF2B5EF4-FFF2-40B4-BE49-F238E27FC236}">
                <a16:creationId xmlns:a16="http://schemas.microsoft.com/office/drawing/2014/main" id="{A25C94E3-D0CA-B91B-5A5F-D467B9DEA465}"/>
              </a:ext>
            </a:extLst>
          </p:cNvPr>
          <p:cNvCxnSpPr>
            <a:cxnSpLocks/>
          </p:cNvCxnSpPr>
          <p:nvPr/>
        </p:nvCxnSpPr>
        <p:spPr>
          <a:xfrm>
            <a:off x="25877884" y="4010811"/>
            <a:ext cx="0" cy="1544598"/>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1" name="Elbow Connector 10">
            <a:extLst>
              <a:ext uri="{FF2B5EF4-FFF2-40B4-BE49-F238E27FC236}">
                <a16:creationId xmlns:a16="http://schemas.microsoft.com/office/drawing/2014/main" id="{8F0D32A0-5CEB-6D1D-810C-450BEE00A497}"/>
              </a:ext>
            </a:extLst>
          </p:cNvPr>
          <p:cNvCxnSpPr>
            <a:cxnSpLocks/>
          </p:cNvCxnSpPr>
          <p:nvPr/>
        </p:nvCxnSpPr>
        <p:spPr>
          <a:xfrm flipH="1">
            <a:off x="17512628" y="4783110"/>
            <a:ext cx="8365256" cy="2741096"/>
          </a:xfrm>
          <a:prstGeom prst="bentConnector3">
            <a:avLst>
              <a:gd name="adj1" fmla="val -26781"/>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9" name="Elbow Connector 28">
            <a:extLst>
              <a:ext uri="{FF2B5EF4-FFF2-40B4-BE49-F238E27FC236}">
                <a16:creationId xmlns:a16="http://schemas.microsoft.com/office/drawing/2014/main" id="{78A4F6B0-AA3F-987B-45AD-071A639758AF}"/>
              </a:ext>
            </a:extLst>
          </p:cNvPr>
          <p:cNvCxnSpPr>
            <a:cxnSpLocks/>
            <a:stCxn id="35" idx="0"/>
            <a:endCxn id="33" idx="2"/>
          </p:cNvCxnSpPr>
          <p:nvPr/>
        </p:nvCxnSpPr>
        <p:spPr>
          <a:xfrm rot="5400000" flipH="1" flipV="1">
            <a:off x="22014585" y="12946023"/>
            <a:ext cx="2686548" cy="3660541"/>
          </a:xfrm>
          <a:prstGeom prst="bentConnector3">
            <a:avLst>
              <a:gd name="adj1" fmla="val 50000"/>
            </a:avLst>
          </a:prstGeom>
          <a:ln w="50800">
            <a:solidFill>
              <a:schemeClr val="tx2"/>
            </a:solidFill>
            <a:headEnd type="triangle" w="lg" len="lg"/>
            <a:tailEnd w="lg" len="lg"/>
          </a:ln>
        </p:spPr>
        <p:style>
          <a:lnRef idx="1">
            <a:schemeClr val="accent1"/>
          </a:lnRef>
          <a:fillRef idx="0">
            <a:schemeClr val="accent1"/>
          </a:fillRef>
          <a:effectRef idx="0">
            <a:schemeClr val="accent1"/>
          </a:effectRef>
          <a:fontRef idx="minor">
            <a:schemeClr val="tx1"/>
          </a:fontRef>
        </p:style>
      </p:cxnSp>
      <p:sp>
        <p:nvSpPr>
          <p:cNvPr id="33" name="Rectangle 32">
            <a:extLst>
              <a:ext uri="{FF2B5EF4-FFF2-40B4-BE49-F238E27FC236}">
                <a16:creationId xmlns:a16="http://schemas.microsoft.com/office/drawing/2014/main" id="{E48195BD-B55F-1A65-CB59-43A820244542}"/>
              </a:ext>
            </a:extLst>
          </p:cNvPr>
          <p:cNvSpPr/>
          <p:nvPr/>
        </p:nvSpPr>
        <p:spPr>
          <a:xfrm>
            <a:off x="24588125" y="12514970"/>
            <a:ext cx="1200010" cy="918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5" name="Rectangle 34">
            <a:extLst>
              <a:ext uri="{FF2B5EF4-FFF2-40B4-BE49-F238E27FC236}">
                <a16:creationId xmlns:a16="http://schemas.microsoft.com/office/drawing/2014/main" id="{2770D64F-0B43-994D-212E-85044B665FB6}"/>
              </a:ext>
            </a:extLst>
          </p:cNvPr>
          <p:cNvSpPr/>
          <p:nvPr/>
        </p:nvSpPr>
        <p:spPr>
          <a:xfrm>
            <a:off x="20927584" y="16119567"/>
            <a:ext cx="1200010" cy="9180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Tree>
    <p:extLst>
      <p:ext uri="{BB962C8B-B14F-4D97-AF65-F5344CB8AC3E}">
        <p14:creationId xmlns:p14="http://schemas.microsoft.com/office/powerpoint/2010/main" val="191703812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7AF0C5-9256-6852-A6FF-88B0F762F4F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17298608-4613-87C7-3BF9-5857B8EDA32C}"/>
              </a:ext>
            </a:extLst>
          </p:cNvPr>
          <p:cNvSpPr>
            <a:spLocks noGrp="1"/>
          </p:cNvSpPr>
          <p:nvPr>
            <p:ph type="title"/>
          </p:nvPr>
        </p:nvSpPr>
        <p:spPr/>
        <p:txBody>
          <a:bodyPr/>
          <a:lstStyle/>
          <a:p>
            <a:r>
              <a:rPr lang="en-US"/>
              <a:t>Simple Counting Iterator</a:t>
            </a:r>
          </a:p>
        </p:txBody>
      </p:sp>
      <p:sp>
        <p:nvSpPr>
          <p:cNvPr id="8" name="TextBox 7">
            <a:extLst>
              <a:ext uri="{FF2B5EF4-FFF2-40B4-BE49-F238E27FC236}">
                <a16:creationId xmlns:a16="http://schemas.microsoft.com/office/drawing/2014/main" id="{5CA01615-0688-B80D-159E-DC1F6D6CA2B4}"/>
              </a:ext>
            </a:extLst>
          </p:cNvPr>
          <p:cNvSpPr txBox="1"/>
          <p:nvPr/>
        </p:nvSpPr>
        <p:spPr>
          <a:xfrm>
            <a:off x="19283682" y="10208775"/>
            <a:ext cx="12078227" cy="8402300"/>
          </a:xfrm>
          <a:prstGeom prst="rect">
            <a:avLst/>
          </a:prstGeom>
          <a:noFill/>
        </p:spPr>
        <p:txBody>
          <a:bodyPr wrap="square">
            <a:spAutoFit/>
          </a:bodyPr>
          <a:lstStyle/>
          <a:p>
            <a:pPr marL="0" marR="0"/>
            <a:r>
              <a:rPr lang="en-US" sz="5400" kern="0">
                <a:solidFill>
                  <a:srgbClr val="0000FF"/>
                </a:solidFill>
                <a:effectLst/>
                <a:latin typeface="Roboto Mono" pitchFamily="49" charset="0"/>
                <a:ea typeface="Roboto Mono" pitchFamily="49" charset="0"/>
                <a:cs typeface="Times New Roman" panose="02020603050405020304" pitchFamily="18" charset="0"/>
              </a:rPr>
              <a:t>struct</a:t>
            </a:r>
            <a:r>
              <a:rPr lang="en-US" sz="5400" kern="0">
                <a:solidFill>
                  <a:srgbClr val="3B3B3B"/>
                </a:solidFill>
                <a:effectLst/>
                <a:latin typeface="Roboto Mono" pitchFamily="49" charset="0"/>
                <a:ea typeface="Roboto Mono" pitchFamily="49" charset="0"/>
                <a:cs typeface="Times New Roman" panose="02020603050405020304" pitchFamily="18" charset="0"/>
              </a:rPr>
              <a:t> </a:t>
            </a:r>
            <a:r>
              <a:rPr lang="en-US" sz="5400" kern="0" err="1">
                <a:solidFill>
                  <a:srgbClr val="267F99"/>
                </a:solidFill>
                <a:effectLst/>
                <a:latin typeface="Roboto Mono" pitchFamily="49" charset="0"/>
                <a:ea typeface="Roboto Mono" pitchFamily="49" charset="0"/>
                <a:cs typeface="Times New Roman" panose="02020603050405020304" pitchFamily="18" charset="0"/>
              </a:rPr>
              <a:t>counting_iterator</a:t>
            </a:r>
            <a:r>
              <a:rPr lang="en-US" sz="5400" kern="0">
                <a:solidFill>
                  <a:srgbClr val="3B3B3B"/>
                </a:solidFill>
                <a:effectLst/>
                <a:latin typeface="Roboto Mono" pitchFamily="49" charset="0"/>
                <a:ea typeface="Roboto Mono" pitchFamily="49" charset="0"/>
                <a:cs typeface="Times New Roman" panose="02020603050405020304" pitchFamily="18" charset="0"/>
              </a:rPr>
              <a:t> </a:t>
            </a:r>
            <a:endParaRPr lang="en-US" sz="5400" kern="100">
              <a:effectLst/>
              <a:latin typeface="Roboto Mono" pitchFamily="49" charset="0"/>
              <a:ea typeface="Roboto Mono" pitchFamily="49" charset="0"/>
              <a:cs typeface="Times New Roman" panose="02020603050405020304" pitchFamily="18" charset="0"/>
            </a:endParaRPr>
          </a:p>
          <a:p>
            <a:pPr marL="0" marR="0"/>
            <a:r>
              <a:rPr lang="en-US" sz="5400" kern="0">
                <a:solidFill>
                  <a:srgbClr val="3B3B3B"/>
                </a:solidFill>
                <a:effectLst/>
                <a:latin typeface="Roboto Mono" pitchFamily="49" charset="0"/>
                <a:ea typeface="Roboto Mono" pitchFamily="49" charset="0"/>
                <a:cs typeface="Times New Roman" panose="02020603050405020304" pitchFamily="18" charset="0"/>
              </a:rPr>
              <a:t>{</a:t>
            </a:r>
          </a:p>
          <a:p>
            <a:pPr marL="0" marR="0"/>
            <a:endParaRPr lang="en-US" sz="5400" kern="100">
              <a:effectLst/>
              <a:latin typeface="Roboto Mono" pitchFamily="49" charset="0"/>
              <a:ea typeface="Roboto Mono" pitchFamily="49" charset="0"/>
              <a:cs typeface="Times New Roman" panose="02020603050405020304" pitchFamily="18" charset="0"/>
            </a:endParaRPr>
          </a:p>
          <a:p>
            <a:pPr marL="0" marR="0"/>
            <a:r>
              <a:rPr lang="en-US" sz="5400" kern="0">
                <a:solidFill>
                  <a:srgbClr val="3B3B3B"/>
                </a:solidFill>
                <a:effectLst/>
                <a:latin typeface="Roboto Mono" pitchFamily="49" charset="0"/>
                <a:ea typeface="Roboto Mono" pitchFamily="49" charset="0"/>
                <a:cs typeface="Times New Roman" panose="02020603050405020304" pitchFamily="18" charset="0"/>
              </a:rPr>
              <a:t>  </a:t>
            </a:r>
            <a:r>
              <a:rPr lang="en-US" sz="5400" kern="0">
                <a:solidFill>
                  <a:srgbClr val="0000FF"/>
                </a:solidFill>
                <a:effectLst/>
                <a:latin typeface="Roboto Mono" pitchFamily="49" charset="0"/>
                <a:ea typeface="Roboto Mono" pitchFamily="49" charset="0"/>
                <a:cs typeface="Times New Roman" panose="02020603050405020304" pitchFamily="18" charset="0"/>
              </a:rPr>
              <a:t>int</a:t>
            </a:r>
            <a:r>
              <a:rPr lang="en-US" sz="5400" kern="0">
                <a:solidFill>
                  <a:srgbClr val="3B3B3B"/>
                </a:solidFill>
                <a:effectLst/>
                <a:latin typeface="Roboto Mono" pitchFamily="49" charset="0"/>
                <a:ea typeface="Roboto Mono" pitchFamily="49" charset="0"/>
                <a:cs typeface="Times New Roman" panose="02020603050405020304" pitchFamily="18" charset="0"/>
              </a:rPr>
              <a:t> </a:t>
            </a:r>
            <a:r>
              <a:rPr lang="en-US" sz="5400" kern="0">
                <a:solidFill>
                  <a:srgbClr val="AF00DB"/>
                </a:solidFill>
                <a:effectLst/>
                <a:latin typeface="Roboto Mono" pitchFamily="49" charset="0"/>
                <a:ea typeface="Roboto Mono" pitchFamily="49" charset="0"/>
                <a:cs typeface="Times New Roman" panose="02020603050405020304" pitchFamily="18" charset="0"/>
              </a:rPr>
              <a:t>operator</a:t>
            </a:r>
            <a:r>
              <a:rPr lang="en-US" sz="5400" kern="0">
                <a:solidFill>
                  <a:srgbClr val="000000"/>
                </a:solidFill>
                <a:effectLst/>
                <a:latin typeface="Roboto Mono" pitchFamily="49" charset="0"/>
                <a:ea typeface="Roboto Mono" pitchFamily="49" charset="0"/>
                <a:cs typeface="Times New Roman" panose="02020603050405020304" pitchFamily="18" charset="0"/>
              </a:rPr>
              <a:t>[]</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0000FF"/>
                </a:solidFill>
                <a:effectLst/>
                <a:latin typeface="Roboto Mono" pitchFamily="49" charset="0"/>
                <a:ea typeface="Roboto Mono" pitchFamily="49" charset="0"/>
                <a:cs typeface="Times New Roman" panose="02020603050405020304" pitchFamily="18" charset="0"/>
              </a:rPr>
              <a:t>int</a:t>
            </a:r>
            <a:r>
              <a:rPr lang="en-US" sz="5400" kern="0">
                <a:solidFill>
                  <a:srgbClr val="3B3B3B"/>
                </a:solidFill>
                <a:effectLst/>
                <a:latin typeface="Roboto Mono" pitchFamily="49" charset="0"/>
                <a:ea typeface="Roboto Mono" pitchFamily="49" charset="0"/>
                <a:cs typeface="Times New Roman" panose="02020603050405020304" pitchFamily="18" charset="0"/>
              </a:rPr>
              <a:t> </a:t>
            </a:r>
            <a:r>
              <a:rPr lang="en-US" sz="5400" kern="0" err="1">
                <a:solidFill>
                  <a:srgbClr val="001080"/>
                </a:solidFill>
                <a:effectLst/>
                <a:latin typeface="Roboto Mono" pitchFamily="49" charset="0"/>
                <a:ea typeface="Roboto Mono" pitchFamily="49" charset="0"/>
                <a:cs typeface="Times New Roman" panose="02020603050405020304" pitchFamily="18" charset="0"/>
              </a:rPr>
              <a:t>i</a:t>
            </a:r>
            <a:r>
              <a:rPr lang="en-US" sz="5400" kern="0">
                <a:solidFill>
                  <a:srgbClr val="008000"/>
                </a:solidFill>
                <a:effectLst/>
                <a:latin typeface="Roboto Mono" pitchFamily="49" charset="0"/>
                <a:ea typeface="Roboto Mono" pitchFamily="49" charset="0"/>
                <a:cs typeface="Times New Roman" panose="02020603050405020304" pitchFamily="18" charset="0"/>
              </a:rPr>
              <a:t> = 42</a:t>
            </a:r>
            <a:r>
              <a:rPr lang="en-US" sz="5400" kern="0">
                <a:solidFill>
                  <a:srgbClr val="3B3B3B"/>
                </a:solidFill>
                <a:effectLst/>
                <a:latin typeface="Roboto Mono" pitchFamily="49" charset="0"/>
                <a:ea typeface="Roboto Mono" pitchFamily="49" charset="0"/>
                <a:cs typeface="Times New Roman" panose="02020603050405020304" pitchFamily="18" charset="0"/>
              </a:rPr>
              <a:t>) </a:t>
            </a:r>
            <a:endParaRPr lang="en-US" sz="5400" kern="100">
              <a:effectLst/>
              <a:latin typeface="Roboto Mono" pitchFamily="49" charset="0"/>
              <a:ea typeface="Roboto Mono" pitchFamily="49" charset="0"/>
              <a:cs typeface="Times New Roman" panose="02020603050405020304" pitchFamily="18" charset="0"/>
            </a:endParaRPr>
          </a:p>
          <a:p>
            <a:pPr marL="0" marR="0"/>
            <a:r>
              <a:rPr lang="en-US" sz="5400" kern="0">
                <a:solidFill>
                  <a:srgbClr val="3B3B3B"/>
                </a:solidFill>
                <a:effectLst/>
                <a:latin typeface="Roboto Mono" pitchFamily="49" charset="0"/>
                <a:ea typeface="Roboto Mono" pitchFamily="49" charset="0"/>
                <a:cs typeface="Times New Roman" panose="02020603050405020304" pitchFamily="18" charset="0"/>
              </a:rPr>
              <a:t>  {</a:t>
            </a:r>
            <a:endParaRPr lang="en-US" sz="5400" kern="100">
              <a:effectLst/>
              <a:latin typeface="Roboto Mono" pitchFamily="49" charset="0"/>
              <a:ea typeface="Roboto Mono" pitchFamily="49" charset="0"/>
              <a:cs typeface="Times New Roman" panose="02020603050405020304" pitchFamily="18" charset="0"/>
            </a:endParaRPr>
          </a:p>
          <a:p>
            <a:pPr marL="0" marR="0"/>
            <a:r>
              <a:rPr lang="en-US" sz="5400" kern="0">
                <a:solidFill>
                  <a:srgbClr val="3B3B3B"/>
                </a:solidFill>
                <a:effectLst/>
                <a:latin typeface="Roboto Mono" pitchFamily="49" charset="0"/>
                <a:ea typeface="Roboto Mono" pitchFamily="49" charset="0"/>
                <a:cs typeface="Times New Roman" panose="02020603050405020304" pitchFamily="18" charset="0"/>
              </a:rPr>
              <a:t>    </a:t>
            </a:r>
            <a:r>
              <a:rPr lang="en-US" sz="5400" kern="0">
                <a:solidFill>
                  <a:srgbClr val="AF00DB"/>
                </a:solidFill>
                <a:effectLst/>
                <a:latin typeface="Roboto Mono" pitchFamily="49" charset="0"/>
                <a:ea typeface="Roboto Mono" pitchFamily="49" charset="0"/>
                <a:cs typeface="Times New Roman" panose="02020603050405020304" pitchFamily="18" charset="0"/>
              </a:rPr>
              <a:t>return</a:t>
            </a:r>
            <a:r>
              <a:rPr lang="en-US" sz="5400" kern="0">
                <a:solidFill>
                  <a:srgbClr val="3B3B3B"/>
                </a:solidFill>
                <a:effectLst/>
                <a:latin typeface="Roboto Mono" pitchFamily="49" charset="0"/>
                <a:ea typeface="Roboto Mono" pitchFamily="49" charset="0"/>
                <a:cs typeface="Times New Roman" panose="02020603050405020304" pitchFamily="18" charset="0"/>
              </a:rPr>
              <a:t> </a:t>
            </a:r>
            <a:r>
              <a:rPr lang="en-US" sz="5400" kern="0" err="1">
                <a:solidFill>
                  <a:srgbClr val="001080"/>
                </a:solidFill>
                <a:effectLst/>
                <a:latin typeface="Roboto Mono" pitchFamily="49" charset="0"/>
                <a:ea typeface="Roboto Mono" pitchFamily="49" charset="0"/>
                <a:cs typeface="Times New Roman" panose="02020603050405020304" pitchFamily="18" charset="0"/>
              </a:rPr>
              <a:t>i</a:t>
            </a:r>
            <a:r>
              <a:rPr lang="en-US" sz="5400" kern="0">
                <a:solidFill>
                  <a:srgbClr val="3B3B3B"/>
                </a:solidFill>
                <a:effectLst/>
                <a:latin typeface="Roboto Mono" pitchFamily="49" charset="0"/>
                <a:ea typeface="Roboto Mono" pitchFamily="49" charset="0"/>
                <a:cs typeface="Times New Roman" panose="02020603050405020304" pitchFamily="18" charset="0"/>
              </a:rPr>
              <a:t>;</a:t>
            </a:r>
            <a:endParaRPr lang="en-US" sz="5400" kern="100">
              <a:effectLst/>
              <a:latin typeface="Roboto Mono" pitchFamily="49" charset="0"/>
              <a:ea typeface="Roboto Mono" pitchFamily="49" charset="0"/>
              <a:cs typeface="Times New Roman" panose="02020603050405020304" pitchFamily="18" charset="0"/>
            </a:endParaRPr>
          </a:p>
          <a:p>
            <a:pPr marL="0" marR="0"/>
            <a:r>
              <a:rPr lang="en-US" sz="5400" kern="0">
                <a:solidFill>
                  <a:srgbClr val="3B3B3B"/>
                </a:solidFill>
                <a:effectLst/>
                <a:latin typeface="Roboto Mono" pitchFamily="49" charset="0"/>
                <a:ea typeface="Roboto Mono" pitchFamily="49" charset="0"/>
                <a:cs typeface="Times New Roman" panose="02020603050405020304" pitchFamily="18" charset="0"/>
              </a:rPr>
              <a:t>  }</a:t>
            </a:r>
          </a:p>
          <a:p>
            <a:pPr marL="0" marR="0"/>
            <a:endParaRPr lang="en-US" sz="5400" kern="100">
              <a:effectLst/>
              <a:latin typeface="Roboto Mono" pitchFamily="49" charset="0"/>
              <a:ea typeface="Roboto Mono" pitchFamily="49" charset="0"/>
              <a:cs typeface="Times New Roman" panose="02020603050405020304" pitchFamily="18" charset="0"/>
            </a:endParaRPr>
          </a:p>
          <a:p>
            <a:pPr marL="0" marR="0"/>
            <a:r>
              <a:rPr lang="en-US" sz="5400" kern="0">
                <a:solidFill>
                  <a:srgbClr val="3B3B3B"/>
                </a:solidFill>
                <a:effectLst/>
                <a:latin typeface="Roboto Mono" pitchFamily="49" charset="0"/>
                <a:ea typeface="Roboto Mono" pitchFamily="49" charset="0"/>
                <a:cs typeface="Times New Roman" panose="02020603050405020304" pitchFamily="18" charset="0"/>
              </a:rPr>
              <a:t>};</a:t>
            </a:r>
            <a:endParaRPr lang="en-US" sz="5400" kern="100">
              <a:effectLst/>
              <a:latin typeface="Roboto Mono" pitchFamily="49" charset="0"/>
              <a:ea typeface="Roboto Mono" pitchFamily="49" charset="0"/>
              <a:cs typeface="Times New Roman" panose="02020603050405020304" pitchFamily="18" charset="0"/>
            </a:endParaRPr>
          </a:p>
          <a:p>
            <a:pPr marL="0" marR="0"/>
            <a:r>
              <a:rPr lang="en-US" sz="5400" kern="100">
                <a:effectLst/>
                <a:latin typeface="Roboto Mono" pitchFamily="49" charset="0"/>
                <a:ea typeface="Roboto Mono" pitchFamily="49" charset="0"/>
                <a:cs typeface="Times New Roman" panose="02020603050405020304" pitchFamily="18" charset="0"/>
              </a:rPr>
              <a:t> </a:t>
            </a:r>
          </a:p>
        </p:txBody>
      </p:sp>
      <p:sp>
        <p:nvSpPr>
          <p:cNvPr id="9" name="TextBox 8">
            <a:extLst>
              <a:ext uri="{FF2B5EF4-FFF2-40B4-BE49-F238E27FC236}">
                <a16:creationId xmlns:a16="http://schemas.microsoft.com/office/drawing/2014/main" id="{1E0429AF-FCA8-8E9A-081A-1ACD5E7D6A93}"/>
              </a:ext>
            </a:extLst>
          </p:cNvPr>
          <p:cNvSpPr txBox="1"/>
          <p:nvPr/>
        </p:nvSpPr>
        <p:spPr>
          <a:xfrm>
            <a:off x="19283682" y="5342707"/>
            <a:ext cx="13109914" cy="2308324"/>
          </a:xfrm>
          <a:prstGeom prst="rect">
            <a:avLst/>
          </a:prstGeom>
          <a:noFill/>
        </p:spPr>
        <p:txBody>
          <a:bodyPr wrap="square">
            <a:spAutoFit/>
          </a:bodyPr>
          <a:lstStyle/>
          <a:p>
            <a:pPr marL="0" marR="0"/>
            <a:r>
              <a:rPr lang="en-US" sz="4800" kern="0" err="1">
                <a:solidFill>
                  <a:srgbClr val="267F99"/>
                </a:solidFill>
                <a:effectLst/>
                <a:latin typeface="Roboto Mono" pitchFamily="49" charset="0"/>
                <a:ea typeface="Roboto Mono" pitchFamily="49" charset="0"/>
                <a:cs typeface="Times New Roman" panose="02020603050405020304" pitchFamily="18" charset="0"/>
              </a:rPr>
              <a:t>counting_iterator</a:t>
            </a:r>
            <a:r>
              <a:rPr lang="en-US" sz="4800" kern="0">
                <a:solidFill>
                  <a:srgbClr val="3B3B3B"/>
                </a:solidFill>
                <a:effectLst/>
                <a:latin typeface="Roboto Mono" pitchFamily="49" charset="0"/>
                <a:ea typeface="Roboto Mono" pitchFamily="49" charset="0"/>
                <a:cs typeface="Times New Roman" panose="02020603050405020304" pitchFamily="18" charset="0"/>
              </a:rPr>
              <a:t> </a:t>
            </a:r>
            <a:r>
              <a:rPr lang="en-US" sz="4800" kern="0">
                <a:solidFill>
                  <a:srgbClr val="001080"/>
                </a:solidFill>
                <a:effectLst/>
                <a:latin typeface="Roboto Mono" pitchFamily="49" charset="0"/>
                <a:ea typeface="Roboto Mono" pitchFamily="49" charset="0"/>
                <a:cs typeface="Times New Roman" panose="02020603050405020304" pitchFamily="18" charset="0"/>
              </a:rPr>
              <a:t>it</a:t>
            </a:r>
            <a:r>
              <a:rPr lang="en-US" sz="4800" kern="0">
                <a:solidFill>
                  <a:srgbClr val="3B3B3B"/>
                </a:solidFill>
                <a:effectLst/>
                <a:latin typeface="Roboto Mono" pitchFamily="49" charset="0"/>
                <a:ea typeface="Roboto Mono" pitchFamily="49" charset="0"/>
                <a:cs typeface="Times New Roman" panose="02020603050405020304" pitchFamily="18" charset="0"/>
              </a:rPr>
              <a:t>;</a:t>
            </a:r>
            <a:endParaRPr lang="en-US" sz="4800" kern="100">
              <a:effectLst/>
              <a:latin typeface="Roboto Mono" pitchFamily="49" charset="0"/>
              <a:ea typeface="Roboto Mono" pitchFamily="49" charset="0"/>
              <a:cs typeface="Times New Roman" panose="02020603050405020304" pitchFamily="18" charset="0"/>
            </a:endParaRPr>
          </a:p>
          <a:p>
            <a:pPr marL="0" marR="0"/>
            <a:r>
              <a:rPr lang="en-US" sz="4800" kern="0">
                <a:solidFill>
                  <a:srgbClr val="3B3B3B"/>
                </a:solidFill>
                <a:effectLst/>
                <a:latin typeface="Roboto Mono" pitchFamily="49" charset="0"/>
                <a:ea typeface="Roboto Mono" pitchFamily="49" charset="0"/>
                <a:cs typeface="Times New Roman" panose="02020603050405020304" pitchFamily="18" charset="0"/>
              </a:rPr>
              <a:t> </a:t>
            </a:r>
            <a:endParaRPr lang="en-US" sz="4800" kern="100">
              <a:effectLst/>
              <a:latin typeface="Roboto Mono" pitchFamily="49" charset="0"/>
              <a:ea typeface="Roboto Mono" pitchFamily="49" charset="0"/>
              <a:cs typeface="Times New Roman" panose="02020603050405020304" pitchFamily="18" charset="0"/>
            </a:endParaRPr>
          </a:p>
          <a:p>
            <a:pPr marL="0" marR="0"/>
            <a:r>
              <a:rPr lang="en-US" sz="4800" kern="0">
                <a:solidFill>
                  <a:schemeClr val="accent5"/>
                </a:solidFill>
                <a:effectLst/>
                <a:latin typeface="Roboto Mono" pitchFamily="49" charset="0"/>
                <a:ea typeface="Roboto Mono" pitchFamily="49" charset="0"/>
                <a:cs typeface="Times New Roman" panose="02020603050405020304" pitchFamily="18" charset="0"/>
              </a:rPr>
              <a:t>std::printf("it[0]: %d\n", </a:t>
            </a:r>
            <a:r>
              <a:rPr lang="en-US" sz="4800" kern="0">
                <a:solidFill>
                  <a:srgbClr val="001080"/>
                </a:solidFill>
                <a:effectLst/>
                <a:latin typeface="Roboto Mono" pitchFamily="49" charset="0"/>
                <a:ea typeface="Roboto Mono" pitchFamily="49" charset="0"/>
                <a:cs typeface="Times New Roman" panose="02020603050405020304" pitchFamily="18" charset="0"/>
              </a:rPr>
              <a:t>it</a:t>
            </a:r>
            <a:r>
              <a:rPr lang="en-US" sz="4800" kern="0">
                <a:solidFill>
                  <a:srgbClr val="000000"/>
                </a:solidFill>
                <a:effectLst/>
                <a:latin typeface="Roboto Mono" pitchFamily="49" charset="0"/>
                <a:ea typeface="Roboto Mono" pitchFamily="49" charset="0"/>
                <a:cs typeface="Times New Roman" panose="02020603050405020304" pitchFamily="18" charset="0"/>
              </a:rPr>
              <a:t>[</a:t>
            </a:r>
            <a:r>
              <a:rPr lang="en-US" sz="4800" kern="0">
                <a:solidFill>
                  <a:srgbClr val="098658"/>
                </a:solidFill>
                <a:effectLst/>
                <a:latin typeface="Roboto Mono" pitchFamily="49" charset="0"/>
                <a:ea typeface="Roboto Mono" pitchFamily="49" charset="0"/>
                <a:cs typeface="Times New Roman" panose="02020603050405020304" pitchFamily="18" charset="0"/>
              </a:rPr>
              <a:t>42</a:t>
            </a:r>
            <a:r>
              <a:rPr lang="en-US" sz="4800" kern="0">
                <a:solidFill>
                  <a:srgbClr val="000000"/>
                </a:solidFill>
                <a:effectLst/>
                <a:latin typeface="Roboto Mono" pitchFamily="49" charset="0"/>
                <a:ea typeface="Roboto Mono" pitchFamily="49" charset="0"/>
                <a:cs typeface="Times New Roman" panose="02020603050405020304" pitchFamily="18" charset="0"/>
              </a:rPr>
              <a:t>]</a:t>
            </a:r>
            <a:r>
              <a:rPr lang="en-US" sz="4800" kern="0">
                <a:solidFill>
                  <a:schemeClr val="accent5"/>
                </a:solidFill>
                <a:effectLst/>
                <a:latin typeface="Roboto Mono" pitchFamily="49" charset="0"/>
                <a:ea typeface="Roboto Mono" pitchFamily="49" charset="0"/>
                <a:cs typeface="Times New Roman" panose="02020603050405020304" pitchFamily="18" charset="0"/>
              </a:rPr>
              <a:t>);</a:t>
            </a:r>
            <a:endParaRPr lang="en-US" sz="4800" kern="100">
              <a:effectLst/>
              <a:latin typeface="Roboto Mono" pitchFamily="49" charset="0"/>
              <a:ea typeface="Roboto Mono" pitchFamily="49" charset="0"/>
              <a:cs typeface="Times New Roman" panose="02020603050405020304" pitchFamily="18" charset="0"/>
            </a:endParaRPr>
          </a:p>
        </p:txBody>
      </p:sp>
      <p:sp>
        <p:nvSpPr>
          <p:cNvPr id="5" name="TextBox 4">
            <a:extLst>
              <a:ext uri="{FF2B5EF4-FFF2-40B4-BE49-F238E27FC236}">
                <a16:creationId xmlns:a16="http://schemas.microsoft.com/office/drawing/2014/main" id="{81D3A18D-2362-40E2-C078-C4529C71A426}"/>
              </a:ext>
            </a:extLst>
          </p:cNvPr>
          <p:cNvSpPr txBox="1"/>
          <p:nvPr/>
        </p:nvSpPr>
        <p:spPr>
          <a:xfrm>
            <a:off x="19283682" y="8854558"/>
            <a:ext cx="7462327" cy="1015663"/>
          </a:xfrm>
          <a:prstGeom prst="rect">
            <a:avLst/>
          </a:prstGeom>
          <a:noFill/>
        </p:spPr>
        <p:txBody>
          <a:bodyPr wrap="square">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Mental Model</a:t>
            </a:r>
          </a:p>
        </p:txBody>
      </p:sp>
      <p:cxnSp>
        <p:nvCxnSpPr>
          <p:cNvPr id="7" name="Elbow Connector 6">
            <a:extLst>
              <a:ext uri="{FF2B5EF4-FFF2-40B4-BE49-F238E27FC236}">
                <a16:creationId xmlns:a16="http://schemas.microsoft.com/office/drawing/2014/main" id="{7BA3AE77-BE31-3F84-F94E-6459205F0C39}"/>
              </a:ext>
            </a:extLst>
          </p:cNvPr>
          <p:cNvCxnSpPr>
            <a:cxnSpLocks/>
            <a:stCxn id="10" idx="0"/>
            <a:endCxn id="12" idx="2"/>
          </p:cNvCxnSpPr>
          <p:nvPr/>
        </p:nvCxnSpPr>
        <p:spPr>
          <a:xfrm rot="5400000" flipH="1" flipV="1">
            <a:off x="27198104" y="8931704"/>
            <a:ext cx="4495840" cy="2481942"/>
          </a:xfrm>
          <a:prstGeom prst="bentConnector3">
            <a:avLst>
              <a:gd name="adj1" fmla="val 20945"/>
            </a:avLst>
          </a:prstGeom>
          <a:ln w="50800">
            <a:solidFill>
              <a:schemeClr val="tx2"/>
            </a:solidFill>
            <a:headEnd type="triangle" w="lg" len="lg"/>
            <a:tailEnd w="lg" len="lg"/>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2ED9AD18-01B2-526E-01FD-AE8C95856900}"/>
              </a:ext>
            </a:extLst>
          </p:cNvPr>
          <p:cNvSpPr/>
          <p:nvPr/>
        </p:nvSpPr>
        <p:spPr>
          <a:xfrm>
            <a:off x="27704310" y="12420595"/>
            <a:ext cx="1001486" cy="142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2" name="Rectangle 11">
            <a:extLst>
              <a:ext uri="{FF2B5EF4-FFF2-40B4-BE49-F238E27FC236}">
                <a16:creationId xmlns:a16="http://schemas.microsoft.com/office/drawing/2014/main" id="{A3D660B4-B87D-28A7-7969-B21317AB51A5}"/>
              </a:ext>
            </a:extLst>
          </p:cNvPr>
          <p:cNvSpPr/>
          <p:nvPr/>
        </p:nvSpPr>
        <p:spPr>
          <a:xfrm>
            <a:off x="30208023" y="6496869"/>
            <a:ext cx="957943" cy="142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7" name="Rectangle 16">
            <a:extLst>
              <a:ext uri="{FF2B5EF4-FFF2-40B4-BE49-F238E27FC236}">
                <a16:creationId xmlns:a16="http://schemas.microsoft.com/office/drawing/2014/main" id="{41AF3C7D-9F54-7244-130C-A93149C20CC3}"/>
              </a:ext>
            </a:extLst>
          </p:cNvPr>
          <p:cNvSpPr/>
          <p:nvPr/>
        </p:nvSpPr>
        <p:spPr>
          <a:xfrm>
            <a:off x="23654824" y="14078665"/>
            <a:ext cx="1001486" cy="14278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cxnSp>
        <p:nvCxnSpPr>
          <p:cNvPr id="18" name="Elbow Connector 17">
            <a:extLst>
              <a:ext uri="{FF2B5EF4-FFF2-40B4-BE49-F238E27FC236}">
                <a16:creationId xmlns:a16="http://schemas.microsoft.com/office/drawing/2014/main" id="{96F42DE0-0408-8E06-80FB-B9F1C89E1E85}"/>
              </a:ext>
            </a:extLst>
          </p:cNvPr>
          <p:cNvCxnSpPr>
            <a:cxnSpLocks/>
            <a:stCxn id="17" idx="3"/>
            <a:endCxn id="10" idx="2"/>
          </p:cNvCxnSpPr>
          <p:nvPr/>
        </p:nvCxnSpPr>
        <p:spPr>
          <a:xfrm flipV="1">
            <a:off x="24656310" y="13848481"/>
            <a:ext cx="3548743" cy="944127"/>
          </a:xfrm>
          <a:prstGeom prst="bentConnector2">
            <a:avLst/>
          </a:prstGeom>
          <a:ln w="50800">
            <a:solidFill>
              <a:schemeClr val="tx2"/>
            </a:solidFill>
            <a:headEnd type="triangle" w="lg" len="lg"/>
            <a:tailEnd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DF012CBE-0EE9-C993-C965-1618035E10FD}"/>
              </a:ext>
            </a:extLst>
          </p:cNvPr>
          <p:cNvSpPr txBox="1"/>
          <p:nvPr/>
        </p:nvSpPr>
        <p:spPr>
          <a:xfrm>
            <a:off x="1442720" y="8854558"/>
            <a:ext cx="16174720" cy="4708981"/>
          </a:xfrm>
          <a:prstGeom prst="rect">
            <a:avLst/>
          </a:prstGeom>
          <a:noFill/>
        </p:spPr>
        <p:txBody>
          <a:bodyPr wrap="square" rtlCol="0">
            <a:spAutoFit/>
          </a:bodyPr>
          <a:lstStyle/>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We can overload subscript </a:t>
            </a:r>
            <a:r>
              <a:rPr lang="en-US" sz="6000" kern="0">
                <a:solidFill>
                  <a:srgbClr val="AF00DB"/>
                </a:solidFill>
                <a:effectLst/>
                <a:latin typeface="Roboto Mono" pitchFamily="49" charset="0"/>
                <a:ea typeface="Roboto Mono" pitchFamily="49" charset="0"/>
                <a:cs typeface="Times New Roman" panose="02020603050405020304" pitchFamily="18" charset="0"/>
              </a:rPr>
              <a:t>operator</a:t>
            </a:r>
            <a:r>
              <a:rPr lang="en-US" sz="6000" kern="0">
                <a:solidFill>
                  <a:srgbClr val="000000"/>
                </a:solidFill>
                <a:effectLst/>
                <a:latin typeface="Roboto Mono" pitchFamily="49" charset="0"/>
                <a:ea typeface="Roboto Mono" pitchFamily="49" charset="0"/>
                <a:cs typeface="Times New Roman" panose="02020603050405020304" pitchFamily="18" charset="0"/>
              </a:rPr>
              <a:t>[]</a:t>
            </a:r>
          </a:p>
          <a:p>
            <a:pPr marL="857250" indent="-85725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But instead of accessing physical memory, we can, say, return the incoming index </a:t>
            </a:r>
          </a:p>
          <a:p>
            <a:pPr>
              <a:buClr>
                <a:schemeClr val="tx2"/>
              </a:buClr>
            </a:pPr>
            <a:endParaRPr lang="en-US" sz="6000" b="1">
              <a:solidFill>
                <a:schemeClr val="tx2"/>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3599195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210CE4-DFA9-1392-FBD7-BC179658F34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6E5D12B-241F-22E8-3995-5DDAA1C6474A}"/>
              </a:ext>
            </a:extLst>
          </p:cNvPr>
          <p:cNvSpPr>
            <a:spLocks noGrp="1"/>
          </p:cNvSpPr>
          <p:nvPr>
            <p:ph type="title"/>
          </p:nvPr>
        </p:nvSpPr>
        <p:spPr/>
        <p:txBody>
          <a:bodyPr/>
          <a:lstStyle/>
          <a:p>
            <a:r>
              <a:rPr lang="en-US"/>
              <a:t>Simple Counting Iterator</a:t>
            </a:r>
          </a:p>
        </p:txBody>
      </p:sp>
      <p:sp>
        <p:nvSpPr>
          <p:cNvPr id="8" name="TextBox 7">
            <a:extLst>
              <a:ext uri="{FF2B5EF4-FFF2-40B4-BE49-F238E27FC236}">
                <a16:creationId xmlns:a16="http://schemas.microsoft.com/office/drawing/2014/main" id="{0FED636E-3B31-AE65-0529-F2461C36CE87}"/>
              </a:ext>
            </a:extLst>
          </p:cNvPr>
          <p:cNvSpPr txBox="1"/>
          <p:nvPr/>
        </p:nvSpPr>
        <p:spPr>
          <a:xfrm>
            <a:off x="22032686" y="7189290"/>
            <a:ext cx="10788796" cy="5509200"/>
          </a:xfrm>
          <a:prstGeom prst="rect">
            <a:avLst/>
          </a:prstGeom>
          <a:noFill/>
        </p:spPr>
        <p:txBody>
          <a:bodyPr wrap="square">
            <a:spAutoFit/>
          </a:bodyPr>
          <a:lstStyle/>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struct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counting_iterator</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int operator[](int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i</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return </a:t>
            </a:r>
            <a:r>
              <a:rPr lang="en-US" sz="4400" kern="0" err="1">
                <a:solidFill>
                  <a:schemeClr val="accent5"/>
                </a:solidFill>
                <a:effectLst/>
                <a:latin typeface="Roboto Mono" pitchFamily="49" charset="0"/>
                <a:ea typeface="Roboto Mono" pitchFamily="49" charset="0"/>
                <a:cs typeface="Times New Roman" panose="02020603050405020304" pitchFamily="18" charset="0"/>
              </a:rPr>
              <a:t>i</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100">
                <a:effectLst/>
                <a:latin typeface="Roboto Mono" pitchFamily="49" charset="0"/>
                <a:ea typeface="Roboto Mono" pitchFamily="49" charset="0"/>
                <a:cs typeface="Times New Roman" panose="02020603050405020304" pitchFamily="18" charset="0"/>
              </a:rPr>
              <a:t> </a:t>
            </a:r>
          </a:p>
        </p:txBody>
      </p:sp>
      <p:sp>
        <p:nvSpPr>
          <p:cNvPr id="9" name="TextBox 8">
            <a:extLst>
              <a:ext uri="{FF2B5EF4-FFF2-40B4-BE49-F238E27FC236}">
                <a16:creationId xmlns:a16="http://schemas.microsoft.com/office/drawing/2014/main" id="{0E02B19E-1DA7-1A5F-FC04-18626EC02B5F}"/>
              </a:ext>
            </a:extLst>
          </p:cNvPr>
          <p:cNvSpPr txBox="1"/>
          <p:nvPr/>
        </p:nvSpPr>
        <p:spPr>
          <a:xfrm>
            <a:off x="22032686" y="13580752"/>
            <a:ext cx="12279086" cy="2800767"/>
          </a:xfrm>
          <a:prstGeom prst="rect">
            <a:avLst/>
          </a:prstGeom>
          <a:noFill/>
        </p:spPr>
        <p:txBody>
          <a:bodyPr wrap="square">
            <a:spAutoFit/>
          </a:bodyPr>
          <a:lstStyle/>
          <a:p>
            <a:pPr marL="0" marR="0"/>
            <a:r>
              <a:rPr lang="en-US" sz="4400" kern="0" err="1">
                <a:solidFill>
                  <a:srgbClr val="267F99"/>
                </a:solidFill>
                <a:effectLst/>
                <a:latin typeface="Roboto Mono" pitchFamily="49" charset="0"/>
                <a:ea typeface="Roboto Mono" pitchFamily="49" charset="0"/>
                <a:cs typeface="Times New Roman" panose="02020603050405020304" pitchFamily="18" charset="0"/>
              </a:rPr>
              <a:t>counting_iterator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it</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printf</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"it[0]: </a:t>
            </a:r>
            <a:r>
              <a:rPr lang="en-US" sz="4400" kern="0">
                <a:solidFill>
                  <a:srgbClr val="001080"/>
                </a:solidFill>
                <a:effectLst/>
                <a:latin typeface="Roboto Mono" pitchFamily="49" charset="0"/>
                <a:ea typeface="Roboto Mono" pitchFamily="49" charset="0"/>
                <a:cs typeface="Times New Roman" panose="02020603050405020304" pitchFamily="18" charset="0"/>
              </a:rPr>
              <a:t>%d</a:t>
            </a:r>
            <a:r>
              <a:rPr lang="en-US" sz="4400" kern="0">
                <a:solidFill>
                  <a:srgbClr val="EE0000"/>
                </a:solidFill>
                <a:effectLst/>
                <a:latin typeface="Roboto Mono" pitchFamily="49" charset="0"/>
                <a:ea typeface="Roboto Mono" pitchFamily="49" charset="0"/>
                <a:cs typeface="Times New Roman" panose="02020603050405020304" pitchFamily="18" charset="0"/>
              </a:rPr>
              <a:t>\n</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it</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8000"/>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printf</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"it[1]: </a:t>
            </a:r>
            <a:r>
              <a:rPr lang="en-US" sz="4400" kern="0">
                <a:solidFill>
                  <a:srgbClr val="001080"/>
                </a:solidFill>
                <a:effectLst/>
                <a:latin typeface="Roboto Mono" pitchFamily="49" charset="0"/>
                <a:ea typeface="Roboto Mono" pitchFamily="49" charset="0"/>
                <a:cs typeface="Times New Roman" panose="02020603050405020304" pitchFamily="18" charset="0"/>
              </a:rPr>
              <a:t>%d</a:t>
            </a:r>
            <a:r>
              <a:rPr lang="en-US" sz="4400" kern="0">
                <a:solidFill>
                  <a:srgbClr val="EE0000"/>
                </a:solidFill>
                <a:effectLst/>
                <a:latin typeface="Roboto Mono" pitchFamily="49" charset="0"/>
                <a:ea typeface="Roboto Mono" pitchFamily="49" charset="0"/>
                <a:cs typeface="Times New Roman" panose="02020603050405020304" pitchFamily="18" charset="0"/>
              </a:rPr>
              <a:t>\n</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it</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8000"/>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p:txBody>
      </p:sp>
      <p:graphicFrame>
        <p:nvGraphicFramePr>
          <p:cNvPr id="2" name="Table 1">
            <a:extLst>
              <a:ext uri="{FF2B5EF4-FFF2-40B4-BE49-F238E27FC236}">
                <a16:creationId xmlns:a16="http://schemas.microsoft.com/office/drawing/2014/main" id="{2935E8E2-95CB-F47C-7C99-AFD4675DF03A}"/>
              </a:ext>
            </a:extLst>
          </p:cNvPr>
          <p:cNvGraphicFramePr>
            <a:graphicFrameLocks noGrp="1"/>
          </p:cNvGraphicFramePr>
          <p:nvPr>
            <p:extLst>
              <p:ext uri="{D42A27DB-BD31-4B8C-83A1-F6EECF244321}">
                <p14:modId xmlns:p14="http://schemas.microsoft.com/office/powerpoint/2010/main" val="1681011395"/>
              </p:ext>
            </p:extLst>
          </p:nvPr>
        </p:nvGraphicFramePr>
        <p:xfrm>
          <a:off x="12961265" y="11682747"/>
          <a:ext cx="2336800" cy="2621280"/>
        </p:xfrm>
        <a:graphic>
          <a:graphicData uri="http://schemas.openxmlformats.org/drawingml/2006/table">
            <a:tbl>
              <a:tblPr firstRow="1" bandRow="1">
                <a:tableStyleId>{073A0DAA-6AF3-43AB-8588-CEC1D06C72B9}</a:tableStyleId>
              </a:tblPr>
              <a:tblGrid>
                <a:gridCol w="2336800">
                  <a:extLst>
                    <a:ext uri="{9D8B030D-6E8A-4147-A177-3AD203B41FA5}">
                      <a16:colId xmlns:a16="http://schemas.microsoft.com/office/drawing/2014/main" val="1799311622"/>
                    </a:ext>
                  </a:extLst>
                </a:gridCol>
              </a:tblGrid>
              <a:tr h="1047836">
                <a:tc>
                  <a:txBody>
                    <a:bodyPr/>
                    <a:lstStyle/>
                    <a:p>
                      <a:pPr algn="ct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183452"/>
                  </a:ext>
                </a:extLst>
              </a:tr>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b="1">
                          <a:solidFill>
                            <a:srgbClr val="FF0000"/>
                          </a:solidFill>
                          <a:latin typeface="Roboto Mono" pitchFamily="49" charset="0"/>
                          <a:ea typeface="Roboto Mono" pitchFamily="49" charset="0"/>
                          <a:cs typeface="NVIDIA Sans" panose="020B0503020203020204" pitchFamily="34" charset="0"/>
                        </a:rPr>
                        <a:t>N</a:t>
                      </a:r>
                      <a:endParaRPr lang="en-US" sz="7200">
                        <a:solidFill>
                          <a:srgbClr val="FF0000"/>
                        </a:solidFill>
                        <a:latin typeface="Roboto Mono" pitchFamily="49" charset="0"/>
                        <a:ea typeface="Roboto Mono"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6703859"/>
                  </a:ext>
                </a:extLst>
              </a:tr>
            </a:tbl>
          </a:graphicData>
        </a:graphic>
      </p:graphicFrame>
      <p:sp>
        <p:nvSpPr>
          <p:cNvPr id="5" name="TextBox 4">
            <a:extLst>
              <a:ext uri="{FF2B5EF4-FFF2-40B4-BE49-F238E27FC236}">
                <a16:creationId xmlns:a16="http://schemas.microsoft.com/office/drawing/2014/main" id="{5BFE9EEA-5044-8DA3-9BCD-441099321439}"/>
              </a:ext>
            </a:extLst>
          </p:cNvPr>
          <p:cNvSpPr txBox="1"/>
          <p:nvPr/>
        </p:nvSpPr>
        <p:spPr>
          <a:xfrm>
            <a:off x="22032686" y="5291365"/>
            <a:ext cx="7462327" cy="1015663"/>
          </a:xfrm>
          <a:prstGeom prst="rect">
            <a:avLst/>
          </a:prstGeom>
          <a:noFill/>
        </p:spPr>
        <p:txBody>
          <a:bodyPr wrap="square">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Iterators</a:t>
            </a:r>
          </a:p>
        </p:txBody>
      </p:sp>
      <p:sp>
        <p:nvSpPr>
          <p:cNvPr id="3" name="TextBox 2">
            <a:extLst>
              <a:ext uri="{FF2B5EF4-FFF2-40B4-BE49-F238E27FC236}">
                <a16:creationId xmlns:a16="http://schemas.microsoft.com/office/drawing/2014/main" id="{869E7320-82C1-1256-564A-CD25A722F150}"/>
              </a:ext>
            </a:extLst>
          </p:cNvPr>
          <p:cNvSpPr txBox="1"/>
          <p:nvPr/>
        </p:nvSpPr>
        <p:spPr>
          <a:xfrm>
            <a:off x="2329002" y="12226535"/>
            <a:ext cx="18186824" cy="4154984"/>
          </a:xfrm>
          <a:prstGeom prst="rect">
            <a:avLst/>
          </a:prstGeom>
          <a:noFill/>
        </p:spPr>
        <p:txBody>
          <a:bodyPr wrap="square">
            <a:spAutoFit/>
          </a:bodyPr>
          <a:lstStyle/>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std::array&lt;int, 3&gt; a{0, </a:t>
            </a:r>
            <a:r>
              <a:rPr lang="en-US" sz="4400" kern="0">
                <a:solidFill>
                  <a:schemeClr val="accent5"/>
                </a:solidFill>
                <a:latin typeface="Roboto Mono" pitchFamily="49" charset="0"/>
                <a:ea typeface="Roboto Mono" pitchFamily="49" charset="0"/>
                <a:cs typeface="Times New Roman" panose="02020603050405020304" pitchFamily="18" charset="0"/>
              </a:rPr>
              <a:t>1</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a:solidFill>
                  <a:schemeClr val="accent5"/>
                </a:solidFill>
                <a:latin typeface="Roboto Mono" pitchFamily="49" charset="0"/>
                <a:ea typeface="Roboto Mono" pitchFamily="49" charset="0"/>
                <a:cs typeface="Times New Roman" panose="02020603050405020304" pitchFamily="18" charset="0"/>
              </a:rPr>
              <a:t>2</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ptr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a</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data</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8000"/>
                </a:solidFill>
                <a:effectLst/>
                <a:latin typeface="Roboto Mono" pitchFamily="49" charset="0"/>
                <a:ea typeface="Roboto Mono" pitchFamily="49" charset="0"/>
                <a:cs typeface="Times New Roman" panose="02020603050405020304" pitchFamily="18" charset="0"/>
              </a:rPr>
              <a:t> </a:t>
            </a: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printf</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"pointer[0]: </a:t>
            </a:r>
            <a:r>
              <a:rPr lang="en-US" sz="4400" kern="0">
                <a:solidFill>
                  <a:srgbClr val="001080"/>
                </a:solidFill>
                <a:effectLst/>
                <a:latin typeface="Roboto Mono" pitchFamily="49" charset="0"/>
                <a:ea typeface="Roboto Mono" pitchFamily="49" charset="0"/>
                <a:cs typeface="Times New Roman" panose="02020603050405020304" pitchFamily="18" charset="0"/>
              </a:rPr>
              <a:t>%d</a:t>
            </a:r>
            <a:r>
              <a:rPr lang="en-US" sz="4400" kern="0">
                <a:solidFill>
                  <a:srgbClr val="EE0000"/>
                </a:solidFill>
                <a:effectLst/>
                <a:latin typeface="Roboto Mono" pitchFamily="49" charset="0"/>
                <a:ea typeface="Roboto Mono" pitchFamily="49" charset="0"/>
                <a:cs typeface="Times New Roman" panose="02020603050405020304" pitchFamily="18" charset="0"/>
              </a:rPr>
              <a:t>\n</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ptr</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8000"/>
                </a:solidFill>
                <a:effectLst/>
                <a:latin typeface="Roboto Mono" pitchFamily="49" charset="0"/>
                <a:ea typeface="Roboto Mono" pitchFamily="49" charset="0"/>
                <a:cs typeface="Times New Roman" panose="02020603050405020304" pitchFamily="18" charset="0"/>
              </a:rPr>
              <a:t> // prints 0</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printf</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"pointer[1]: </a:t>
            </a:r>
            <a:r>
              <a:rPr lang="en-US" sz="4400" kern="0">
                <a:solidFill>
                  <a:srgbClr val="001080"/>
                </a:solidFill>
                <a:effectLst/>
                <a:latin typeface="Roboto Mono" pitchFamily="49" charset="0"/>
                <a:ea typeface="Roboto Mono" pitchFamily="49" charset="0"/>
                <a:cs typeface="Times New Roman" panose="02020603050405020304" pitchFamily="18" charset="0"/>
              </a:rPr>
              <a:t>%d</a:t>
            </a:r>
            <a:r>
              <a:rPr lang="en-US" sz="4400" kern="0">
                <a:solidFill>
                  <a:srgbClr val="EE0000"/>
                </a:solidFill>
                <a:effectLst/>
                <a:latin typeface="Roboto Mono" pitchFamily="49" charset="0"/>
                <a:ea typeface="Roboto Mono" pitchFamily="49" charset="0"/>
                <a:cs typeface="Times New Roman" panose="02020603050405020304" pitchFamily="18" charset="0"/>
              </a:rPr>
              <a:t>\n</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ptr</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8000"/>
                </a:solidFill>
                <a:effectLst/>
                <a:latin typeface="Roboto Mono" pitchFamily="49" charset="0"/>
                <a:ea typeface="Roboto Mono" pitchFamily="49" charset="0"/>
                <a:cs typeface="Times New Roman" panose="02020603050405020304" pitchFamily="18" charset="0"/>
              </a:rPr>
              <a:t> // prints 1</a:t>
            </a:r>
            <a:r>
              <a:rPr lang="en-US" sz="4400" kern="100">
                <a:effectLst/>
                <a:latin typeface="Roboto Mono" pitchFamily="49" charset="0"/>
                <a:ea typeface="Roboto Mono" pitchFamily="49" charset="0"/>
                <a:cs typeface="Times New Roman" panose="02020603050405020304" pitchFamily="18" charset="0"/>
              </a:rPr>
              <a:t> </a:t>
            </a:r>
          </a:p>
        </p:txBody>
      </p:sp>
      <p:cxnSp>
        <p:nvCxnSpPr>
          <p:cNvPr id="6" name="Straight Connector 5">
            <a:extLst>
              <a:ext uri="{FF2B5EF4-FFF2-40B4-BE49-F238E27FC236}">
                <a16:creationId xmlns:a16="http://schemas.microsoft.com/office/drawing/2014/main" id="{E463A4B9-1049-5413-C74B-2DDE8A73E234}"/>
              </a:ext>
            </a:extLst>
          </p:cNvPr>
          <p:cNvCxnSpPr>
            <a:cxnSpLocks/>
          </p:cNvCxnSpPr>
          <p:nvPr/>
        </p:nvCxnSpPr>
        <p:spPr>
          <a:xfrm>
            <a:off x="20844985" y="7071669"/>
            <a:ext cx="0" cy="9216262"/>
          </a:xfrm>
          <a:prstGeom prst="line">
            <a:avLst/>
          </a:prstGeom>
          <a:ln w="50800">
            <a:solidFill>
              <a:schemeClr val="accent5"/>
            </a:solidFill>
          </a:ln>
        </p:spPr>
        <p:style>
          <a:lnRef idx="1">
            <a:schemeClr val="accent1"/>
          </a:lnRef>
          <a:fillRef idx="0">
            <a:schemeClr val="accent1"/>
          </a:fillRef>
          <a:effectRef idx="0">
            <a:schemeClr val="accent1"/>
          </a:effectRef>
          <a:fontRef idx="minor">
            <a:schemeClr val="tx1"/>
          </a:fontRef>
        </p:style>
      </p:cxnSp>
      <p:graphicFrame>
        <p:nvGraphicFramePr>
          <p:cNvPr id="11" name="Table 10">
            <a:extLst>
              <a:ext uri="{FF2B5EF4-FFF2-40B4-BE49-F238E27FC236}">
                <a16:creationId xmlns:a16="http://schemas.microsoft.com/office/drawing/2014/main" id="{CBBD9E2E-99B9-D537-105D-194758AB0155}"/>
              </a:ext>
            </a:extLst>
          </p:cNvPr>
          <p:cNvGraphicFramePr>
            <a:graphicFrameLocks noGrp="1"/>
          </p:cNvGraphicFramePr>
          <p:nvPr>
            <p:extLst>
              <p:ext uri="{D42A27DB-BD31-4B8C-83A1-F6EECF244321}">
                <p14:modId xmlns:p14="http://schemas.microsoft.com/office/powerpoint/2010/main" val="4089836693"/>
              </p:ext>
            </p:extLst>
          </p:nvPr>
        </p:nvGraphicFramePr>
        <p:xfrm>
          <a:off x="30813829" y="11682747"/>
          <a:ext cx="2336800" cy="2621280"/>
        </p:xfrm>
        <a:graphic>
          <a:graphicData uri="http://schemas.openxmlformats.org/drawingml/2006/table">
            <a:tbl>
              <a:tblPr firstRow="1" bandRow="1">
                <a:tableStyleId>{073A0DAA-6AF3-43AB-8588-CEC1D06C72B9}</a:tableStyleId>
              </a:tblPr>
              <a:tblGrid>
                <a:gridCol w="2336800">
                  <a:extLst>
                    <a:ext uri="{9D8B030D-6E8A-4147-A177-3AD203B41FA5}">
                      <a16:colId xmlns:a16="http://schemas.microsoft.com/office/drawing/2014/main" val="1799311622"/>
                    </a:ext>
                  </a:extLst>
                </a:gridCol>
              </a:tblGrid>
              <a:tr h="1047836">
                <a:tc>
                  <a:txBody>
                    <a:bodyPr/>
                    <a:lstStyle/>
                    <a:p>
                      <a:pPr algn="ct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183452"/>
                  </a:ext>
                </a:extLst>
              </a:tr>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b="1">
                          <a:solidFill>
                            <a:schemeClr val="tx2"/>
                          </a:solidFill>
                          <a:latin typeface="Roboto Mono" pitchFamily="49" charset="0"/>
                          <a:ea typeface="Roboto Mono" pitchFamily="49" charset="0"/>
                          <a:cs typeface="NVIDIA Sans" panose="020B0503020203020204" pitchFamily="34" charset="0"/>
                        </a:rPr>
                        <a:t>0</a:t>
                      </a:r>
                      <a:endParaRPr lang="en-US" sz="7200">
                        <a:solidFill>
                          <a:schemeClr val="tx2"/>
                        </a:solidFill>
                        <a:latin typeface="Roboto Mono" pitchFamily="49" charset="0"/>
                        <a:ea typeface="Roboto Mono"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6703859"/>
                  </a:ext>
                </a:extLst>
              </a:tr>
            </a:tbl>
          </a:graphicData>
        </a:graphic>
      </p:graphicFrame>
      <p:sp>
        <p:nvSpPr>
          <p:cNvPr id="13" name="TextBox 12">
            <a:extLst>
              <a:ext uri="{FF2B5EF4-FFF2-40B4-BE49-F238E27FC236}">
                <a16:creationId xmlns:a16="http://schemas.microsoft.com/office/drawing/2014/main" id="{F4F9264B-D165-E5E4-DC1B-1F9CE993B2BE}"/>
              </a:ext>
            </a:extLst>
          </p:cNvPr>
          <p:cNvSpPr txBox="1"/>
          <p:nvPr/>
        </p:nvSpPr>
        <p:spPr>
          <a:xfrm>
            <a:off x="2329002" y="5291364"/>
            <a:ext cx="7462327" cy="1015663"/>
          </a:xfrm>
          <a:prstGeom prst="rect">
            <a:avLst/>
          </a:prstGeom>
          <a:noFill/>
        </p:spPr>
        <p:txBody>
          <a:bodyPr wrap="square">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Pointers</a:t>
            </a:r>
          </a:p>
        </p:txBody>
      </p:sp>
      <p:sp>
        <p:nvSpPr>
          <p:cNvPr id="14" name="TextBox 13">
            <a:extLst>
              <a:ext uri="{FF2B5EF4-FFF2-40B4-BE49-F238E27FC236}">
                <a16:creationId xmlns:a16="http://schemas.microsoft.com/office/drawing/2014/main" id="{153E77D9-93CA-3BF1-AAF9-B8CBB1E5A2E2}"/>
              </a:ext>
            </a:extLst>
          </p:cNvPr>
          <p:cNvSpPr txBox="1"/>
          <p:nvPr/>
        </p:nvSpPr>
        <p:spPr>
          <a:xfrm>
            <a:off x="2514600" y="8815445"/>
            <a:ext cx="17319166" cy="1938992"/>
          </a:xfrm>
          <a:prstGeom prst="rect">
            <a:avLst/>
          </a:prstGeom>
          <a:noFill/>
        </p:spPr>
        <p:txBody>
          <a:bodyPr wrap="square" rtlCol="0">
            <a:spAutoFit/>
          </a:bodyPr>
          <a:lstStyle/>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Subscript operator leads to memory accesses</a:t>
            </a:r>
            <a:endParaRPr lang="en-US" sz="6000" b="1">
              <a:solidFill>
                <a:schemeClr val="bg1"/>
              </a:solidFill>
              <a:latin typeface="NVIDIA Sans" panose="020B0503020203020204" pitchFamily="34" charset="0"/>
              <a:cs typeface="NVIDIA Sans" panose="020B0503020203020204" pitchFamily="34" charset="0"/>
            </a:endParaRPr>
          </a:p>
          <a:p>
            <a:pPr>
              <a:buClr>
                <a:schemeClr val="tx2"/>
              </a:buClr>
            </a:pPr>
            <a:endParaRPr lang="en-US" sz="6000" b="1">
              <a:solidFill>
                <a:schemeClr val="bg1"/>
              </a:solidFill>
              <a:effectLst/>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4066265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E4B8B4-EFDE-0EB3-75E8-231761407E9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8A394D8-2755-D4FF-025C-E1C07EB51DF8}"/>
              </a:ext>
            </a:extLst>
          </p:cNvPr>
          <p:cNvSpPr>
            <a:spLocks noGrp="1"/>
          </p:cNvSpPr>
          <p:nvPr>
            <p:ph type="title"/>
          </p:nvPr>
        </p:nvSpPr>
        <p:spPr/>
        <p:txBody>
          <a:bodyPr/>
          <a:lstStyle/>
          <a:p>
            <a:r>
              <a:rPr lang="en-US"/>
              <a:t>Simple Counting Iterator</a:t>
            </a:r>
          </a:p>
        </p:txBody>
      </p:sp>
      <p:sp>
        <p:nvSpPr>
          <p:cNvPr id="7" name="TextBox 6">
            <a:extLst>
              <a:ext uri="{FF2B5EF4-FFF2-40B4-BE49-F238E27FC236}">
                <a16:creationId xmlns:a16="http://schemas.microsoft.com/office/drawing/2014/main" id="{672CE206-E39F-1411-441F-C45B4B59A16B}"/>
              </a:ext>
            </a:extLst>
          </p:cNvPr>
          <p:cNvSpPr txBox="1"/>
          <p:nvPr/>
        </p:nvSpPr>
        <p:spPr>
          <a:xfrm>
            <a:off x="1120877" y="3620178"/>
            <a:ext cx="17307232" cy="6555641"/>
          </a:xfrm>
          <a:prstGeom prst="rect">
            <a:avLst/>
          </a:prstGeom>
          <a:noFill/>
        </p:spPr>
        <p:txBody>
          <a:bodyPr wrap="square" rtlCol="0">
            <a:spAutoFit/>
          </a:bodyPr>
          <a:lstStyle/>
          <a:p>
            <a:pPr>
              <a:buClr>
                <a:schemeClr val="tx2"/>
              </a:buClr>
            </a:pPr>
            <a:r>
              <a:rPr lang="en-US" sz="6000" b="1">
                <a:solidFill>
                  <a:schemeClr val="bg1"/>
                </a:solidFill>
                <a:latin typeface="NVIDIA Sans" panose="020B0503020203020204" pitchFamily="34" charset="0"/>
                <a:cs typeface="NVIDIA Sans" panose="020B0503020203020204" pitchFamily="34" charset="0"/>
              </a:rPr>
              <a:t>Iterators</a:t>
            </a:r>
            <a:r>
              <a:rPr lang="en-US" sz="6000">
                <a:solidFill>
                  <a:schemeClr val="bg1"/>
                </a:solidFill>
                <a:latin typeface="NVIDIA Sans" panose="020B0503020203020204" pitchFamily="34" charset="0"/>
                <a:cs typeface="NVIDIA Sans" panose="020B0503020203020204" pitchFamily="34" charset="0"/>
              </a:rPr>
              <a:t>:</a:t>
            </a:r>
          </a:p>
          <a:p>
            <a:pPr>
              <a:buClr>
                <a:schemeClr val="tx2"/>
              </a:buCl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Provide pointer-like </a:t>
            </a:r>
            <a:r>
              <a:rPr lang="en-US" sz="6000" b="1">
                <a:solidFill>
                  <a:schemeClr val="bg1"/>
                </a:solidFill>
                <a:latin typeface="NVIDIA Sans" panose="020B0503020203020204" pitchFamily="34" charset="0"/>
                <a:cs typeface="NVIDIA Sans" panose="020B0503020203020204" pitchFamily="34" charset="0"/>
              </a:rPr>
              <a:t>interface</a:t>
            </a: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Generalize pointers by overloading operators</a:t>
            </a: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Not restricted to raw memory addresses</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a:buClr>
                <a:schemeClr val="tx2"/>
              </a:buClr>
            </a:pPr>
            <a:r>
              <a:rPr lang="en-US" sz="6000">
                <a:solidFill>
                  <a:schemeClr val="bg1"/>
                </a:solidFill>
                <a:latin typeface="NVIDIA Sans" panose="020B0503020203020204" pitchFamily="34" charset="0"/>
                <a:cs typeface="NVIDIA Sans" panose="020B0503020203020204" pitchFamily="34" charset="0"/>
              </a:rPr>
              <a:t>Let’s implement integer sequence as an iterator</a:t>
            </a:r>
          </a:p>
        </p:txBody>
      </p:sp>
      <p:sp>
        <p:nvSpPr>
          <p:cNvPr id="8" name="TextBox 7">
            <a:extLst>
              <a:ext uri="{FF2B5EF4-FFF2-40B4-BE49-F238E27FC236}">
                <a16:creationId xmlns:a16="http://schemas.microsoft.com/office/drawing/2014/main" id="{8BFD4F83-D0C2-78B7-F844-BE49A830DAE0}"/>
              </a:ext>
            </a:extLst>
          </p:cNvPr>
          <p:cNvSpPr txBox="1"/>
          <p:nvPr/>
        </p:nvSpPr>
        <p:spPr>
          <a:xfrm>
            <a:off x="19821832" y="4974395"/>
            <a:ext cx="15633291" cy="5509200"/>
          </a:xfrm>
          <a:prstGeom prst="rect">
            <a:avLst/>
          </a:prstGeom>
          <a:noFill/>
        </p:spPr>
        <p:txBody>
          <a:bodyPr wrap="square">
            <a:spAutoFit/>
          </a:bodyPr>
          <a:lstStyle/>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struct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267F99"/>
                </a:solidFill>
                <a:effectLst/>
                <a:latin typeface="Roboto Mono" pitchFamily="49" charset="0"/>
                <a:ea typeface="Roboto Mono" pitchFamily="49" charset="0"/>
                <a:cs typeface="Times New Roman" panose="02020603050405020304" pitchFamily="18" charset="0"/>
              </a:rPr>
              <a:t>counting_iterator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operator</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i</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i</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100">
                <a:effectLst/>
                <a:latin typeface="Roboto Mono" pitchFamily="49" charset="0"/>
                <a:ea typeface="Roboto Mono" pitchFamily="49" charset="0"/>
                <a:cs typeface="Times New Roman" panose="02020603050405020304" pitchFamily="18" charset="0"/>
              </a:rPr>
              <a:t> </a:t>
            </a:r>
          </a:p>
        </p:txBody>
      </p:sp>
      <p:sp>
        <p:nvSpPr>
          <p:cNvPr id="9" name="TextBox 8">
            <a:extLst>
              <a:ext uri="{FF2B5EF4-FFF2-40B4-BE49-F238E27FC236}">
                <a16:creationId xmlns:a16="http://schemas.microsoft.com/office/drawing/2014/main" id="{32249BB8-B940-8233-EDE8-561DB96718A7}"/>
              </a:ext>
            </a:extLst>
          </p:cNvPr>
          <p:cNvSpPr txBox="1"/>
          <p:nvPr/>
        </p:nvSpPr>
        <p:spPr>
          <a:xfrm>
            <a:off x="1120877" y="12943389"/>
            <a:ext cx="19526866" cy="2800767"/>
          </a:xfrm>
          <a:prstGeom prst="rect">
            <a:avLst/>
          </a:prstGeom>
          <a:noFill/>
        </p:spPr>
        <p:txBody>
          <a:bodyPr wrap="square">
            <a:spAutoFit/>
          </a:bodyPr>
          <a:lstStyle/>
          <a:p>
            <a:pPr marL="0" marR="0"/>
            <a:r>
              <a:rPr lang="en-US" sz="4400" kern="0" err="1">
                <a:solidFill>
                  <a:srgbClr val="267F99"/>
                </a:solidFill>
                <a:effectLst/>
                <a:latin typeface="Roboto Mono" pitchFamily="49" charset="0"/>
                <a:ea typeface="Roboto Mono" pitchFamily="49" charset="0"/>
                <a:cs typeface="Times New Roman" panose="02020603050405020304" pitchFamily="18" charset="0"/>
              </a:rPr>
              <a:t>counting_iterator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it</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printf</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"it[0]: </a:t>
            </a:r>
            <a:r>
              <a:rPr lang="en-US" sz="4400" kern="0">
                <a:solidFill>
                  <a:srgbClr val="001080"/>
                </a:solidFill>
                <a:effectLst/>
                <a:latin typeface="Roboto Mono" pitchFamily="49" charset="0"/>
                <a:ea typeface="Roboto Mono" pitchFamily="49" charset="0"/>
                <a:cs typeface="Times New Roman" panose="02020603050405020304" pitchFamily="18" charset="0"/>
              </a:rPr>
              <a:t>%d</a:t>
            </a:r>
            <a:r>
              <a:rPr lang="en-US" sz="4400" kern="0">
                <a:solidFill>
                  <a:srgbClr val="EE0000"/>
                </a:solidFill>
                <a:effectLst/>
                <a:latin typeface="Roboto Mono" pitchFamily="49" charset="0"/>
                <a:ea typeface="Roboto Mono" pitchFamily="49" charset="0"/>
                <a:cs typeface="Times New Roman" panose="02020603050405020304" pitchFamily="18" charset="0"/>
              </a:rPr>
              <a:t>\n</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it</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8000"/>
                </a:solidFill>
                <a:effectLst/>
                <a:latin typeface="Roboto Mono" pitchFamily="49" charset="0"/>
                <a:ea typeface="Roboto Mono" pitchFamily="49" charset="0"/>
                <a:cs typeface="Times New Roman" panose="02020603050405020304" pitchFamily="18" charset="0"/>
              </a:rPr>
              <a:t> // prints 0</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printf</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"it[1]: </a:t>
            </a:r>
            <a:r>
              <a:rPr lang="en-US" sz="4400" kern="0">
                <a:solidFill>
                  <a:srgbClr val="001080"/>
                </a:solidFill>
                <a:effectLst/>
                <a:latin typeface="Roboto Mono" pitchFamily="49" charset="0"/>
                <a:ea typeface="Roboto Mono" pitchFamily="49" charset="0"/>
                <a:cs typeface="Times New Roman" panose="02020603050405020304" pitchFamily="18" charset="0"/>
              </a:rPr>
              <a:t>%d</a:t>
            </a:r>
            <a:r>
              <a:rPr lang="en-US" sz="4400" kern="0">
                <a:solidFill>
                  <a:srgbClr val="EE0000"/>
                </a:solidFill>
                <a:effectLst/>
                <a:latin typeface="Roboto Mono" pitchFamily="49" charset="0"/>
                <a:ea typeface="Roboto Mono" pitchFamily="49" charset="0"/>
                <a:cs typeface="Times New Roman" panose="02020603050405020304" pitchFamily="18" charset="0"/>
              </a:rPr>
              <a:t>\n</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it</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8000"/>
                </a:solidFill>
                <a:effectLst/>
                <a:latin typeface="Roboto Mono" pitchFamily="49" charset="0"/>
                <a:ea typeface="Roboto Mono" pitchFamily="49" charset="0"/>
                <a:cs typeface="Times New Roman" panose="02020603050405020304" pitchFamily="18" charset="0"/>
              </a:rPr>
              <a:t> // prints 1</a:t>
            </a:r>
            <a:r>
              <a:rPr lang="en-US" sz="4400" kern="100">
                <a:effectLst/>
                <a:latin typeface="Roboto Mono" pitchFamily="49" charset="0"/>
                <a:ea typeface="Roboto Mono" pitchFamily="49" charset="0"/>
                <a:cs typeface="Times New Roman" panose="02020603050405020304" pitchFamily="18" charset="0"/>
              </a:rPr>
              <a:t> </a:t>
            </a:r>
          </a:p>
        </p:txBody>
      </p:sp>
      <p:sp>
        <p:nvSpPr>
          <p:cNvPr id="12" name="TextBox 11">
            <a:extLst>
              <a:ext uri="{FF2B5EF4-FFF2-40B4-BE49-F238E27FC236}">
                <a16:creationId xmlns:a16="http://schemas.microsoft.com/office/drawing/2014/main" id="{3DA5866D-D2FC-D09C-B032-9667AE4671B5}"/>
              </a:ext>
            </a:extLst>
          </p:cNvPr>
          <p:cNvSpPr txBox="1"/>
          <p:nvPr/>
        </p:nvSpPr>
        <p:spPr>
          <a:xfrm>
            <a:off x="19821832" y="12943389"/>
            <a:ext cx="13745498" cy="5632311"/>
          </a:xfrm>
          <a:prstGeom prst="rect">
            <a:avLst/>
          </a:prstGeom>
          <a:noFill/>
        </p:spPr>
        <p:txBody>
          <a:bodyPr wrap="square" rtlCol="0">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Iterators:</a:t>
            </a:r>
          </a:p>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Lead to same functional behavior</a:t>
            </a:r>
          </a:p>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Reduce memory footprint </a:t>
            </a:r>
          </a:p>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Reduce memory traffic which improves performance  </a:t>
            </a:r>
          </a:p>
          <a:p>
            <a:pPr>
              <a:buClr>
                <a:schemeClr val="tx2"/>
              </a:buClr>
            </a:pPr>
            <a:endParaRPr lang="en-US" sz="6000" b="1">
              <a:solidFill>
                <a:schemeClr val="tx2"/>
              </a:solidFill>
              <a:latin typeface="NVIDIA Sans" panose="020B0503020203020204" pitchFamily="34" charset="0"/>
              <a:cs typeface="NVIDIA Sans" panose="020B0503020203020204" pitchFamily="34" charset="0"/>
            </a:endParaRPr>
          </a:p>
        </p:txBody>
      </p:sp>
      <p:graphicFrame>
        <p:nvGraphicFramePr>
          <p:cNvPr id="2" name="Table 1">
            <a:extLst>
              <a:ext uri="{FF2B5EF4-FFF2-40B4-BE49-F238E27FC236}">
                <a16:creationId xmlns:a16="http://schemas.microsoft.com/office/drawing/2014/main" id="{FCB0B0BF-F210-9CD8-704E-D7F8CDDBC699}"/>
              </a:ext>
            </a:extLst>
          </p:cNvPr>
          <p:cNvGraphicFramePr>
            <a:graphicFrameLocks noGrp="1"/>
          </p:cNvGraphicFramePr>
          <p:nvPr>
            <p:extLst>
              <p:ext uri="{D42A27DB-BD31-4B8C-83A1-F6EECF244321}">
                <p14:modId xmlns:p14="http://schemas.microsoft.com/office/powerpoint/2010/main" val="3740036005"/>
              </p:ext>
            </p:extLst>
          </p:nvPr>
        </p:nvGraphicFramePr>
        <p:xfrm>
          <a:off x="541868" y="17201554"/>
          <a:ext cx="2336800" cy="2621280"/>
        </p:xfrm>
        <a:graphic>
          <a:graphicData uri="http://schemas.openxmlformats.org/drawingml/2006/table">
            <a:tbl>
              <a:tblPr firstRow="1" bandRow="1">
                <a:tableStyleId>{073A0DAA-6AF3-43AB-8588-CEC1D06C72B9}</a:tableStyleId>
              </a:tblPr>
              <a:tblGrid>
                <a:gridCol w="2336800">
                  <a:extLst>
                    <a:ext uri="{9D8B030D-6E8A-4147-A177-3AD203B41FA5}">
                      <a16:colId xmlns:a16="http://schemas.microsoft.com/office/drawing/2014/main" val="1799311622"/>
                    </a:ext>
                  </a:extLst>
                </a:gridCol>
              </a:tblGrid>
              <a:tr h="1047836">
                <a:tc>
                  <a:txBody>
                    <a:bodyPr/>
                    <a:lstStyle/>
                    <a:p>
                      <a:pPr algn="ct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183452"/>
                  </a:ext>
                </a:extLst>
              </a:tr>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b="1">
                          <a:solidFill>
                            <a:schemeClr val="tx2"/>
                          </a:solidFill>
                          <a:latin typeface="Roboto Mono" pitchFamily="49" charset="0"/>
                          <a:ea typeface="Roboto Mono" pitchFamily="49" charset="0"/>
                          <a:cs typeface="NVIDIA Sans" panose="020B0503020203020204" pitchFamily="34" charset="0"/>
                        </a:rPr>
                        <a:t>0</a:t>
                      </a:r>
                      <a:endParaRPr lang="en-US" sz="7200">
                        <a:solidFill>
                          <a:schemeClr val="tx2"/>
                        </a:solidFill>
                        <a:latin typeface="Roboto Mono" pitchFamily="49" charset="0"/>
                        <a:ea typeface="Roboto Mono"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6703859"/>
                  </a:ext>
                </a:extLst>
              </a:tr>
            </a:tbl>
          </a:graphicData>
        </a:graphic>
      </p:graphicFrame>
      <p:sp>
        <p:nvSpPr>
          <p:cNvPr id="5" name="TextBox 4">
            <a:extLst>
              <a:ext uri="{FF2B5EF4-FFF2-40B4-BE49-F238E27FC236}">
                <a16:creationId xmlns:a16="http://schemas.microsoft.com/office/drawing/2014/main" id="{C80104BA-708A-442D-34BF-140B108141D0}"/>
              </a:ext>
            </a:extLst>
          </p:cNvPr>
          <p:cNvSpPr txBox="1"/>
          <p:nvPr/>
        </p:nvSpPr>
        <p:spPr>
          <a:xfrm>
            <a:off x="19821832" y="3620178"/>
            <a:ext cx="7462327" cy="1015663"/>
          </a:xfrm>
          <a:prstGeom prst="rect">
            <a:avLst/>
          </a:prstGeom>
          <a:noFill/>
        </p:spPr>
        <p:txBody>
          <a:bodyPr wrap="square">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Mental Model:</a:t>
            </a:r>
          </a:p>
        </p:txBody>
      </p:sp>
    </p:spTree>
    <p:extLst>
      <p:ext uri="{BB962C8B-B14F-4D97-AF65-F5344CB8AC3E}">
        <p14:creationId xmlns:p14="http://schemas.microsoft.com/office/powerpoint/2010/main" val="6049050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B2CFA-0A6F-1184-9D28-DC12A0F749C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FC10CE2-0851-E10D-0E53-BF6A45FC7A80}"/>
              </a:ext>
            </a:extLst>
          </p:cNvPr>
          <p:cNvSpPr>
            <a:spLocks noGrp="1"/>
          </p:cNvSpPr>
          <p:nvPr>
            <p:ph type="title"/>
          </p:nvPr>
        </p:nvSpPr>
        <p:spPr/>
        <p:txBody>
          <a:bodyPr/>
          <a:lstStyle/>
          <a:p>
            <a:r>
              <a:rPr lang="en-US"/>
              <a:t>Simple Transform Iterator</a:t>
            </a:r>
          </a:p>
        </p:txBody>
      </p:sp>
      <p:sp>
        <p:nvSpPr>
          <p:cNvPr id="8" name="TextBox 7">
            <a:extLst>
              <a:ext uri="{FF2B5EF4-FFF2-40B4-BE49-F238E27FC236}">
                <a16:creationId xmlns:a16="http://schemas.microsoft.com/office/drawing/2014/main" id="{9E8EC39B-ACBF-57DD-7E8E-3B06FF5FA8C1}"/>
              </a:ext>
            </a:extLst>
          </p:cNvPr>
          <p:cNvSpPr txBox="1"/>
          <p:nvPr/>
        </p:nvSpPr>
        <p:spPr>
          <a:xfrm>
            <a:off x="19821832" y="5001482"/>
            <a:ext cx="15345697" cy="6863417"/>
          </a:xfrm>
          <a:prstGeom prst="rect">
            <a:avLst/>
          </a:prstGeom>
          <a:noFill/>
        </p:spPr>
        <p:txBody>
          <a:bodyPr wrap="square">
            <a:spAutoFit/>
          </a:bodyPr>
          <a:lstStyle/>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struct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267F99"/>
                </a:solidFill>
                <a:effectLst/>
                <a:latin typeface="Roboto Mono" pitchFamily="49" charset="0"/>
                <a:ea typeface="Roboto Mono" pitchFamily="49" charset="0"/>
                <a:cs typeface="Times New Roman" panose="02020603050405020304" pitchFamily="18" charset="0"/>
              </a:rPr>
              <a:t>transform_iterator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a</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operator</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i</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a</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i</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100">
                <a:effectLst/>
                <a:latin typeface="Roboto Mono" pitchFamily="49" charset="0"/>
                <a:ea typeface="Roboto Mono" pitchFamily="49" charset="0"/>
                <a:cs typeface="Times New Roman" panose="02020603050405020304" pitchFamily="18" charset="0"/>
              </a:rPr>
              <a:t> </a:t>
            </a:r>
          </a:p>
        </p:txBody>
      </p:sp>
      <p:sp>
        <p:nvSpPr>
          <p:cNvPr id="9" name="TextBox 8">
            <a:extLst>
              <a:ext uri="{FF2B5EF4-FFF2-40B4-BE49-F238E27FC236}">
                <a16:creationId xmlns:a16="http://schemas.microsoft.com/office/drawing/2014/main" id="{6099CCDA-CF45-A2EC-5707-80A3B64E5421}"/>
              </a:ext>
            </a:extLst>
          </p:cNvPr>
          <p:cNvSpPr txBox="1"/>
          <p:nvPr/>
        </p:nvSpPr>
        <p:spPr>
          <a:xfrm>
            <a:off x="19821832" y="13928034"/>
            <a:ext cx="16562439" cy="4154984"/>
          </a:xfrm>
          <a:prstGeom prst="rect">
            <a:avLst/>
          </a:prstGeom>
          <a:noFill/>
        </p:spPr>
        <p:txBody>
          <a:bodyPr wrap="square">
            <a:spAutoFit/>
          </a:bodyPr>
          <a:lstStyle/>
          <a:p>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array</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a</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r>
              <a:rPr lang="en-US" sz="4400" kern="0" err="1">
                <a:solidFill>
                  <a:srgbClr val="267F99"/>
                </a:solidFill>
                <a:effectLst/>
                <a:latin typeface="Roboto Mono" pitchFamily="49" charset="0"/>
                <a:ea typeface="Roboto Mono" pitchFamily="49" charset="0"/>
                <a:cs typeface="Times New Roman" panose="02020603050405020304" pitchFamily="18" charset="0"/>
              </a:rPr>
              <a:t>transform_iterator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a</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data</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printf</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"it[0]: </a:t>
            </a:r>
            <a:r>
              <a:rPr lang="en-US" sz="4400" kern="0">
                <a:solidFill>
                  <a:srgbClr val="001080"/>
                </a:solidFill>
                <a:effectLst/>
                <a:latin typeface="Roboto Mono" pitchFamily="49" charset="0"/>
                <a:ea typeface="Roboto Mono" pitchFamily="49" charset="0"/>
                <a:cs typeface="Times New Roman" panose="02020603050405020304" pitchFamily="18" charset="0"/>
              </a:rPr>
              <a:t>%d</a:t>
            </a:r>
            <a:r>
              <a:rPr lang="en-US" sz="4400" kern="0">
                <a:solidFill>
                  <a:srgbClr val="EE0000"/>
                </a:solidFill>
                <a:effectLst/>
                <a:latin typeface="Roboto Mono" pitchFamily="49" charset="0"/>
                <a:ea typeface="Roboto Mono" pitchFamily="49" charset="0"/>
                <a:cs typeface="Times New Roman" panose="02020603050405020304" pitchFamily="18" charset="0"/>
              </a:rPr>
              <a:t>\n</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it</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8000"/>
                </a:solidFill>
                <a:effectLst/>
                <a:latin typeface="Roboto Mono" pitchFamily="49" charset="0"/>
                <a:ea typeface="Roboto Mono" pitchFamily="49" charset="0"/>
                <a:cs typeface="Times New Roman" panose="02020603050405020304" pitchFamily="18" charset="0"/>
              </a:rPr>
              <a:t> // prints 0 </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printf</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"it[1]: </a:t>
            </a:r>
            <a:r>
              <a:rPr lang="en-US" sz="4400" kern="0">
                <a:solidFill>
                  <a:srgbClr val="001080"/>
                </a:solidFill>
                <a:effectLst/>
                <a:latin typeface="Roboto Mono" pitchFamily="49" charset="0"/>
                <a:ea typeface="Roboto Mono" pitchFamily="49" charset="0"/>
                <a:cs typeface="Times New Roman" panose="02020603050405020304" pitchFamily="18" charset="0"/>
              </a:rPr>
              <a:t>%d</a:t>
            </a:r>
            <a:r>
              <a:rPr lang="en-US" sz="4400" kern="0">
                <a:solidFill>
                  <a:srgbClr val="EE0000"/>
                </a:solidFill>
                <a:effectLst/>
                <a:latin typeface="Roboto Mono" pitchFamily="49" charset="0"/>
                <a:ea typeface="Roboto Mono" pitchFamily="49" charset="0"/>
                <a:cs typeface="Times New Roman" panose="02020603050405020304" pitchFamily="18" charset="0"/>
              </a:rPr>
              <a:t>\n</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it</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8000"/>
                </a:solidFill>
                <a:effectLst/>
                <a:latin typeface="Roboto Mono" pitchFamily="49" charset="0"/>
                <a:ea typeface="Roboto Mono" pitchFamily="49" charset="0"/>
                <a:cs typeface="Times New Roman" panose="02020603050405020304" pitchFamily="18" charset="0"/>
              </a:rPr>
              <a:t> // prints 2</a:t>
            </a:r>
            <a:r>
              <a:rPr lang="en-US" sz="4400" kern="100">
                <a:effectLst/>
                <a:latin typeface="Roboto Mono" pitchFamily="49" charset="0"/>
                <a:ea typeface="Roboto Mono" pitchFamily="49" charset="0"/>
                <a:cs typeface="Times New Roman" panose="02020603050405020304" pitchFamily="18" charset="0"/>
              </a:rPr>
              <a:t> </a:t>
            </a:r>
          </a:p>
        </p:txBody>
      </p:sp>
      <p:sp>
        <p:nvSpPr>
          <p:cNvPr id="5" name="TextBox 4">
            <a:extLst>
              <a:ext uri="{FF2B5EF4-FFF2-40B4-BE49-F238E27FC236}">
                <a16:creationId xmlns:a16="http://schemas.microsoft.com/office/drawing/2014/main" id="{E91C7F57-37A6-3314-77BD-38A9EC1C2371}"/>
              </a:ext>
            </a:extLst>
          </p:cNvPr>
          <p:cNvSpPr txBox="1"/>
          <p:nvPr/>
        </p:nvSpPr>
        <p:spPr>
          <a:xfrm>
            <a:off x="1730827" y="13928034"/>
            <a:ext cx="16883742" cy="1938992"/>
          </a:xfrm>
          <a:prstGeom prst="rect">
            <a:avLst/>
          </a:prstGeom>
          <a:noFill/>
        </p:spPr>
        <p:txBody>
          <a:bodyPr wrap="square" rtlCol="0">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Transform iterator applies a function before returning a value</a:t>
            </a:r>
            <a:endParaRPr lang="en-US" sz="6000">
              <a:solidFill>
                <a:schemeClr val="tx2"/>
              </a:solidFill>
              <a:latin typeface="NVIDIA Sans" panose="020B0503020203020204" pitchFamily="34" charset="0"/>
              <a:cs typeface="NVIDIA Sans" panose="020B0503020203020204" pitchFamily="34" charset="0"/>
            </a:endParaRPr>
          </a:p>
        </p:txBody>
      </p:sp>
      <p:pic>
        <p:nvPicPr>
          <p:cNvPr id="3" name="Picture 2" descr="A screenshot of a black screen&#10;&#10;Description automatically generated">
            <a:extLst>
              <a:ext uri="{FF2B5EF4-FFF2-40B4-BE49-F238E27FC236}">
                <a16:creationId xmlns:a16="http://schemas.microsoft.com/office/drawing/2014/main" id="{3BC27684-7C9B-DE9C-E5B0-98087E2AD5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6980" y="2827797"/>
            <a:ext cx="8671437" cy="9694222"/>
          </a:xfrm>
          <a:prstGeom prst="rect">
            <a:avLst/>
          </a:prstGeom>
        </p:spPr>
      </p:pic>
      <p:graphicFrame>
        <p:nvGraphicFramePr>
          <p:cNvPr id="2" name="Table 1">
            <a:extLst>
              <a:ext uri="{FF2B5EF4-FFF2-40B4-BE49-F238E27FC236}">
                <a16:creationId xmlns:a16="http://schemas.microsoft.com/office/drawing/2014/main" id="{7EE38D0D-2210-EACC-201A-6718E7BACB39}"/>
              </a:ext>
            </a:extLst>
          </p:cNvPr>
          <p:cNvGraphicFramePr>
            <a:graphicFrameLocks noGrp="1"/>
          </p:cNvGraphicFramePr>
          <p:nvPr>
            <p:extLst>
              <p:ext uri="{D42A27DB-BD31-4B8C-83A1-F6EECF244321}">
                <p14:modId xmlns:p14="http://schemas.microsoft.com/office/powerpoint/2010/main" val="3185063455"/>
              </p:ext>
            </p:extLst>
          </p:nvPr>
        </p:nvGraphicFramePr>
        <p:xfrm>
          <a:off x="541868" y="17201554"/>
          <a:ext cx="2336800" cy="2621280"/>
        </p:xfrm>
        <a:graphic>
          <a:graphicData uri="http://schemas.openxmlformats.org/drawingml/2006/table">
            <a:tbl>
              <a:tblPr firstRow="1" bandRow="1">
                <a:tableStyleId>{073A0DAA-6AF3-43AB-8588-CEC1D06C72B9}</a:tableStyleId>
              </a:tblPr>
              <a:tblGrid>
                <a:gridCol w="2336800">
                  <a:extLst>
                    <a:ext uri="{9D8B030D-6E8A-4147-A177-3AD203B41FA5}">
                      <a16:colId xmlns:a16="http://schemas.microsoft.com/office/drawing/2014/main" val="1799311622"/>
                    </a:ext>
                  </a:extLst>
                </a:gridCol>
              </a:tblGrid>
              <a:tr h="1047836">
                <a:tc>
                  <a:txBody>
                    <a:bodyPr/>
                    <a:lstStyle/>
                    <a:p>
                      <a:pPr algn="ct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183452"/>
                  </a:ext>
                </a:extLst>
              </a:tr>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b="1">
                          <a:solidFill>
                            <a:schemeClr val="tx2"/>
                          </a:solidFill>
                          <a:latin typeface="Roboto Mono" pitchFamily="49" charset="0"/>
                          <a:ea typeface="Roboto Mono" pitchFamily="49" charset="0"/>
                          <a:cs typeface="NVIDIA Sans" panose="020B0503020203020204" pitchFamily="34" charset="0"/>
                        </a:rPr>
                        <a:t>N</a:t>
                      </a:r>
                      <a:endParaRPr lang="en-US" sz="7200">
                        <a:solidFill>
                          <a:schemeClr val="tx2"/>
                        </a:solidFill>
                        <a:latin typeface="Roboto Mono" pitchFamily="49" charset="0"/>
                        <a:ea typeface="Roboto Mono"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6703859"/>
                  </a:ext>
                </a:extLst>
              </a:tr>
            </a:tbl>
          </a:graphicData>
        </a:graphic>
      </p:graphicFrame>
      <p:sp>
        <p:nvSpPr>
          <p:cNvPr id="6" name="TextBox 5">
            <a:extLst>
              <a:ext uri="{FF2B5EF4-FFF2-40B4-BE49-F238E27FC236}">
                <a16:creationId xmlns:a16="http://schemas.microsoft.com/office/drawing/2014/main" id="{EFB62581-F25D-29A8-EA94-397B92B930E1}"/>
              </a:ext>
            </a:extLst>
          </p:cNvPr>
          <p:cNvSpPr txBox="1"/>
          <p:nvPr/>
        </p:nvSpPr>
        <p:spPr>
          <a:xfrm>
            <a:off x="19821832" y="3620178"/>
            <a:ext cx="7462327" cy="1015663"/>
          </a:xfrm>
          <a:prstGeom prst="rect">
            <a:avLst/>
          </a:prstGeom>
          <a:noFill/>
        </p:spPr>
        <p:txBody>
          <a:bodyPr wrap="square">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Mental Model:</a:t>
            </a:r>
          </a:p>
        </p:txBody>
      </p:sp>
    </p:spTree>
    <p:extLst>
      <p:ext uri="{BB962C8B-B14F-4D97-AF65-F5344CB8AC3E}">
        <p14:creationId xmlns:p14="http://schemas.microsoft.com/office/powerpoint/2010/main" val="92497064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AFE3B7-167F-9BDC-8C83-768ECBDAC07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92F6CAE-892F-BF2B-7307-385BA81BCF4D}"/>
              </a:ext>
            </a:extLst>
          </p:cNvPr>
          <p:cNvSpPr>
            <a:spLocks noGrp="1"/>
          </p:cNvSpPr>
          <p:nvPr>
            <p:ph type="title"/>
          </p:nvPr>
        </p:nvSpPr>
        <p:spPr/>
        <p:txBody>
          <a:bodyPr/>
          <a:lstStyle/>
          <a:p>
            <a:r>
              <a:rPr lang="en-US"/>
              <a:t>Why GPU Programming?</a:t>
            </a:r>
          </a:p>
        </p:txBody>
      </p:sp>
      <p:sp>
        <p:nvSpPr>
          <p:cNvPr id="7" name="TextBox 6">
            <a:extLst>
              <a:ext uri="{FF2B5EF4-FFF2-40B4-BE49-F238E27FC236}">
                <a16:creationId xmlns:a16="http://schemas.microsoft.com/office/drawing/2014/main" id="{08A8E748-63E4-2536-BCFE-EF2525C0B1CF}"/>
              </a:ext>
            </a:extLst>
          </p:cNvPr>
          <p:cNvSpPr txBox="1"/>
          <p:nvPr/>
        </p:nvSpPr>
        <p:spPr>
          <a:xfrm>
            <a:off x="19404724" y="5545973"/>
            <a:ext cx="16890124" cy="5170646"/>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Single-threaded </a:t>
            </a:r>
            <a:r>
              <a:rPr lang="en-US" sz="6600" b="1">
                <a:solidFill>
                  <a:schemeClr val="accent6"/>
                </a:solidFill>
                <a:latin typeface="NVIDIA Sans" panose="020B0503020203020204" pitchFamily="34" charset="0"/>
                <a:cs typeface="NVIDIA Sans" panose="020B0503020203020204" pitchFamily="34" charset="0"/>
              </a:rPr>
              <a:t>CPU</a:t>
            </a:r>
            <a:r>
              <a:rPr lang="en-US" sz="6600">
                <a:solidFill>
                  <a:schemeClr val="bg1"/>
                </a:solidFill>
                <a:latin typeface="NVIDIA Sans" panose="020B0503020203020204" pitchFamily="34" charset="0"/>
                <a:cs typeface="NVIDIA Sans" panose="020B0503020203020204" pitchFamily="34" charset="0"/>
              </a:rPr>
              <a:t> code is 150x faster than multi-threaded one (and 200x faster than</a:t>
            </a:r>
            <a:r>
              <a:rPr lang="en-US" sz="6600" b="1">
                <a:solidFill>
                  <a:schemeClr val="tx2"/>
                </a:solidFill>
                <a:latin typeface="NVIDIA Sans" panose="020B0503020203020204" pitchFamily="34" charset="0"/>
                <a:cs typeface="NVIDIA Sans" panose="020B0503020203020204" pitchFamily="34" charset="0"/>
              </a:rPr>
              <a:t> GPU</a:t>
            </a:r>
            <a:r>
              <a:rPr lang="en-US" sz="6600">
                <a:solidFill>
                  <a:schemeClr val="bg1"/>
                </a:solidFill>
                <a:latin typeface="NVIDIA Sans" panose="020B0503020203020204" pitchFamily="34" charset="0"/>
                <a:cs typeface="NVIDIA Sans" panose="020B0503020203020204" pitchFamily="34" charset="0"/>
              </a:rPr>
              <a:t>) when simulating 512 objects</a:t>
            </a:r>
          </a:p>
          <a:p>
            <a:pPr>
              <a:buClr>
                <a:schemeClr val="tx2"/>
              </a:buClr>
            </a:pPr>
            <a:endParaRPr lang="en-US" sz="6600">
              <a:solidFill>
                <a:schemeClr val="bg1"/>
              </a:solidFill>
              <a:latin typeface="NVIDIA Sans" panose="020B0503020203020204" pitchFamily="34" charset="0"/>
              <a:cs typeface="NVIDIA Sans" panose="020B0503020203020204" pitchFamily="34" charset="0"/>
            </a:endParaRPr>
          </a:p>
        </p:txBody>
      </p:sp>
      <p:graphicFrame>
        <p:nvGraphicFramePr>
          <p:cNvPr id="5" name="Chart 4">
            <a:extLst>
              <a:ext uri="{FF2B5EF4-FFF2-40B4-BE49-F238E27FC236}">
                <a16:creationId xmlns:a16="http://schemas.microsoft.com/office/drawing/2014/main" id="{DB2F53AB-48A3-C085-2874-B7237D1788EE}"/>
              </a:ext>
            </a:extLst>
          </p:cNvPr>
          <p:cNvGraphicFramePr/>
          <p:nvPr>
            <p:extLst>
              <p:ext uri="{D42A27DB-BD31-4B8C-83A1-F6EECF244321}">
                <p14:modId xmlns:p14="http://schemas.microsoft.com/office/powerpoint/2010/main" val="2253702974"/>
              </p:ext>
            </p:extLst>
          </p:nvPr>
        </p:nvGraphicFramePr>
        <p:xfrm>
          <a:off x="1397876" y="3184633"/>
          <a:ext cx="16890124" cy="157749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6797913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9B80F0-8BA7-D6FC-A052-4E6EA263CB5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C8286FF-8ACD-6266-E2A2-2DAB5C54DB3D}"/>
              </a:ext>
            </a:extLst>
          </p:cNvPr>
          <p:cNvSpPr>
            <a:spLocks noGrp="1"/>
          </p:cNvSpPr>
          <p:nvPr>
            <p:ph type="title"/>
          </p:nvPr>
        </p:nvSpPr>
        <p:spPr/>
        <p:txBody>
          <a:bodyPr/>
          <a:lstStyle/>
          <a:p>
            <a:r>
              <a:rPr lang="en-US"/>
              <a:t>Simple Zip Iterator</a:t>
            </a:r>
          </a:p>
        </p:txBody>
      </p:sp>
      <p:sp>
        <p:nvSpPr>
          <p:cNvPr id="8" name="TextBox 7">
            <a:extLst>
              <a:ext uri="{FF2B5EF4-FFF2-40B4-BE49-F238E27FC236}">
                <a16:creationId xmlns:a16="http://schemas.microsoft.com/office/drawing/2014/main" id="{385E90E6-6ED5-B198-6A23-9E7C7244406B}"/>
              </a:ext>
            </a:extLst>
          </p:cNvPr>
          <p:cNvSpPr txBox="1"/>
          <p:nvPr/>
        </p:nvSpPr>
        <p:spPr>
          <a:xfrm>
            <a:off x="19821832" y="5071471"/>
            <a:ext cx="14873748" cy="7540526"/>
          </a:xfrm>
          <a:prstGeom prst="rect">
            <a:avLst/>
          </a:prstGeom>
          <a:noFill/>
        </p:spPr>
        <p:txBody>
          <a:bodyPr wrap="square">
            <a:spAutoFit/>
          </a:bodyPr>
          <a:lstStyle/>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struct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267F99"/>
                </a:solidFill>
                <a:effectLst/>
                <a:latin typeface="Roboto Mono" pitchFamily="49" charset="0"/>
                <a:ea typeface="Roboto Mono" pitchFamily="49" charset="0"/>
                <a:cs typeface="Times New Roman" panose="02020603050405020304" pitchFamily="18" charset="0"/>
              </a:rPr>
              <a:t>zip_iterator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a</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b</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tuple</a:t>
            </a:r>
            <a:r>
              <a:rPr lang="en-US" sz="4400" kern="0">
                <a:solidFill>
                  <a:srgbClr val="3B3B3B"/>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&gt; </a:t>
            </a:r>
            <a:r>
              <a:rPr lang="en-US" sz="4400" kern="0">
                <a:solidFill>
                  <a:srgbClr val="AF00DB"/>
                </a:solidFill>
                <a:effectLst/>
                <a:latin typeface="Roboto Mono" pitchFamily="49" charset="0"/>
                <a:ea typeface="Roboto Mono" pitchFamily="49" charset="0"/>
                <a:cs typeface="Times New Roman" panose="02020603050405020304" pitchFamily="18" charset="0"/>
              </a:rPr>
              <a:t>operator</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i</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a</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i</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b</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i</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100">
                <a:effectLst/>
                <a:latin typeface="Roboto Mono" pitchFamily="49" charset="0"/>
                <a:ea typeface="Roboto Mono" pitchFamily="49" charset="0"/>
                <a:cs typeface="Times New Roman" panose="02020603050405020304" pitchFamily="18" charset="0"/>
              </a:rPr>
              <a:t> </a:t>
            </a:r>
          </a:p>
        </p:txBody>
      </p:sp>
      <p:sp>
        <p:nvSpPr>
          <p:cNvPr id="9" name="TextBox 8">
            <a:extLst>
              <a:ext uri="{FF2B5EF4-FFF2-40B4-BE49-F238E27FC236}">
                <a16:creationId xmlns:a16="http://schemas.microsoft.com/office/drawing/2014/main" id="{8DC9F898-4A6E-BE08-1762-9F13433EC8B6}"/>
              </a:ext>
            </a:extLst>
          </p:cNvPr>
          <p:cNvSpPr txBox="1"/>
          <p:nvPr/>
        </p:nvSpPr>
        <p:spPr>
          <a:xfrm>
            <a:off x="2197510" y="12221685"/>
            <a:ext cx="32180980" cy="4832092"/>
          </a:xfrm>
          <a:prstGeom prst="rect">
            <a:avLst/>
          </a:prstGeom>
          <a:noFill/>
        </p:spPr>
        <p:txBody>
          <a:bodyPr wrap="square">
            <a:spAutoFit/>
          </a:bodyPr>
          <a:lstStyle/>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array</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a</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array</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b</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5</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4</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err="1">
                <a:solidFill>
                  <a:srgbClr val="267F99"/>
                </a:solidFill>
                <a:effectLst/>
                <a:latin typeface="Roboto Mono" pitchFamily="49" charset="0"/>
                <a:ea typeface="Roboto Mono" pitchFamily="49" charset="0"/>
                <a:cs typeface="Times New Roman" panose="02020603050405020304" pitchFamily="18" charset="0"/>
              </a:rPr>
              <a:t>zip_iterator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a</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data</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b</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data</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printf</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"it[0]: (</a:t>
            </a:r>
            <a:r>
              <a:rPr lang="en-US" sz="4400" kern="0">
                <a:solidFill>
                  <a:srgbClr val="001080"/>
                </a:solidFill>
                <a:effectLst/>
                <a:latin typeface="Roboto Mono" pitchFamily="49" charset="0"/>
                <a:ea typeface="Roboto Mono" pitchFamily="49" charset="0"/>
                <a:cs typeface="Times New Roman" panose="02020603050405020304" pitchFamily="18" charset="0"/>
              </a:rPr>
              <a:t>%d</a:t>
            </a:r>
            <a:r>
              <a:rPr lang="en-US" sz="4400" kern="0">
                <a:solidFill>
                  <a:srgbClr val="A31515"/>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%d</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EE0000"/>
                </a:solidFill>
                <a:effectLst/>
                <a:latin typeface="Roboto Mono" pitchFamily="49" charset="0"/>
                <a:ea typeface="Roboto Mono" pitchFamily="49" charset="0"/>
                <a:cs typeface="Times New Roman" panose="02020603050405020304" pitchFamily="18" charset="0"/>
              </a:rPr>
              <a:t>\n</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get</a:t>
            </a:r>
            <a:r>
              <a:rPr lang="en-US" sz="4400" kern="0">
                <a:solidFill>
                  <a:srgbClr val="3B3B3B"/>
                </a:solidFill>
                <a:effectLst/>
                <a:latin typeface="Roboto Mono" pitchFamily="49" charset="0"/>
                <a:ea typeface="Roboto Mono" pitchFamily="49" charset="0"/>
                <a:cs typeface="Times New Roman" panose="02020603050405020304" pitchFamily="18" charset="0"/>
              </a:rPr>
              <a:t>&lt;</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&gt;(</a:t>
            </a:r>
            <a:r>
              <a:rPr lang="en-US" sz="4400" kern="0">
                <a:solidFill>
                  <a:srgbClr val="001080"/>
                </a:solidFill>
                <a:effectLst/>
                <a:latin typeface="Roboto Mono" pitchFamily="49" charset="0"/>
                <a:ea typeface="Roboto Mono" pitchFamily="49" charset="0"/>
                <a:cs typeface="Times New Roman" panose="02020603050405020304" pitchFamily="18" charset="0"/>
              </a:rPr>
              <a:t>it</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get</a:t>
            </a:r>
            <a:r>
              <a:rPr lang="en-US" sz="4400" kern="0">
                <a:solidFill>
                  <a:srgbClr val="3B3B3B"/>
                </a:solidFill>
                <a:effectLst/>
                <a:latin typeface="Roboto Mono" pitchFamily="49" charset="0"/>
                <a:ea typeface="Roboto Mono" pitchFamily="49" charset="0"/>
                <a:cs typeface="Times New Roman" panose="02020603050405020304" pitchFamily="18" charset="0"/>
              </a:rPr>
              <a:t>&lt;</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&gt;(</a:t>
            </a:r>
            <a:r>
              <a:rPr lang="en-US" sz="4400" kern="0">
                <a:solidFill>
                  <a:srgbClr val="001080"/>
                </a:solidFill>
                <a:effectLst/>
                <a:latin typeface="Roboto Mono" pitchFamily="49" charset="0"/>
                <a:ea typeface="Roboto Mono" pitchFamily="49" charset="0"/>
                <a:cs typeface="Times New Roman" panose="02020603050405020304" pitchFamily="18" charset="0"/>
              </a:rPr>
              <a:t>it</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8000"/>
                </a:solidFill>
                <a:effectLst/>
                <a:latin typeface="Roboto Mono" pitchFamily="49" charset="0"/>
                <a:ea typeface="Roboto Mono" pitchFamily="49" charset="0"/>
                <a:cs typeface="Times New Roman" panose="02020603050405020304" pitchFamily="18" charset="0"/>
              </a:rPr>
              <a:t> // prints (0, 5)</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100">
                <a:effectLst/>
                <a:latin typeface="Roboto Mono" pitchFamily="49" charset="0"/>
                <a:ea typeface="Roboto Mono" pitchFamily="49" charset="0"/>
                <a:cs typeface="Times New Roman" panose="02020603050405020304" pitchFamily="18" charset="0"/>
              </a:rPr>
              <a:t> </a:t>
            </a:r>
          </a:p>
        </p:txBody>
      </p:sp>
      <p:sp>
        <p:nvSpPr>
          <p:cNvPr id="5" name="TextBox 4">
            <a:extLst>
              <a:ext uri="{FF2B5EF4-FFF2-40B4-BE49-F238E27FC236}">
                <a16:creationId xmlns:a16="http://schemas.microsoft.com/office/drawing/2014/main" id="{5A0AC257-05A2-2389-2B11-413D5E50070C}"/>
              </a:ext>
            </a:extLst>
          </p:cNvPr>
          <p:cNvSpPr txBox="1"/>
          <p:nvPr/>
        </p:nvSpPr>
        <p:spPr>
          <a:xfrm>
            <a:off x="7471900" y="17489407"/>
            <a:ext cx="21632199" cy="1015663"/>
          </a:xfrm>
          <a:prstGeom prst="rect">
            <a:avLst/>
          </a:prstGeom>
          <a:noFill/>
        </p:spPr>
        <p:txBody>
          <a:bodyPr wrap="square" rtlCol="0">
            <a:spAutoFit/>
          </a:bodyPr>
          <a:lstStyle/>
          <a:p>
            <a:pPr algn="ctr">
              <a:buClr>
                <a:schemeClr val="tx2"/>
              </a:buClr>
            </a:pPr>
            <a:r>
              <a:rPr lang="en-US" sz="6000">
                <a:solidFill>
                  <a:schemeClr val="bg1"/>
                </a:solidFill>
                <a:latin typeface="NVIDIA Sans" panose="020B0503020203020204" pitchFamily="34" charset="0"/>
                <a:cs typeface="NVIDIA Sans" panose="020B0503020203020204" pitchFamily="34" charset="0"/>
              </a:rPr>
              <a:t>Zip iterator allows you to combine multiple sequences</a:t>
            </a:r>
            <a:endParaRPr lang="en-US" sz="6000">
              <a:solidFill>
                <a:schemeClr val="tx2"/>
              </a:solidFill>
              <a:latin typeface="NVIDIA Sans" panose="020B0503020203020204" pitchFamily="34" charset="0"/>
              <a:cs typeface="NVIDIA Sans" panose="020B0503020203020204" pitchFamily="34" charset="0"/>
            </a:endParaRPr>
          </a:p>
        </p:txBody>
      </p:sp>
      <p:pic>
        <p:nvPicPr>
          <p:cNvPr id="10" name="Picture 9" descr="A black screen with white squares and yellow squares&#10;&#10;Description automatically generated with medium confidence">
            <a:extLst>
              <a:ext uri="{FF2B5EF4-FFF2-40B4-BE49-F238E27FC236}">
                <a16:creationId xmlns:a16="http://schemas.microsoft.com/office/drawing/2014/main" id="{A1D45BDB-E9DC-58CA-88EA-6596B6AC6C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7485" y="4409166"/>
            <a:ext cx="16650514" cy="5917953"/>
          </a:xfrm>
          <a:prstGeom prst="rect">
            <a:avLst/>
          </a:prstGeom>
        </p:spPr>
      </p:pic>
      <p:graphicFrame>
        <p:nvGraphicFramePr>
          <p:cNvPr id="2" name="Table 1">
            <a:extLst>
              <a:ext uri="{FF2B5EF4-FFF2-40B4-BE49-F238E27FC236}">
                <a16:creationId xmlns:a16="http://schemas.microsoft.com/office/drawing/2014/main" id="{B197F162-19B4-5407-5492-93CF265E6952}"/>
              </a:ext>
            </a:extLst>
          </p:cNvPr>
          <p:cNvGraphicFramePr>
            <a:graphicFrameLocks noGrp="1"/>
          </p:cNvGraphicFramePr>
          <p:nvPr>
            <p:extLst>
              <p:ext uri="{D42A27DB-BD31-4B8C-83A1-F6EECF244321}">
                <p14:modId xmlns:p14="http://schemas.microsoft.com/office/powerpoint/2010/main" val="2497878479"/>
              </p:ext>
            </p:extLst>
          </p:nvPr>
        </p:nvGraphicFramePr>
        <p:xfrm>
          <a:off x="541868" y="17201554"/>
          <a:ext cx="2336800" cy="2621280"/>
        </p:xfrm>
        <a:graphic>
          <a:graphicData uri="http://schemas.openxmlformats.org/drawingml/2006/table">
            <a:tbl>
              <a:tblPr firstRow="1" bandRow="1">
                <a:tableStyleId>{073A0DAA-6AF3-43AB-8588-CEC1D06C72B9}</a:tableStyleId>
              </a:tblPr>
              <a:tblGrid>
                <a:gridCol w="2336800">
                  <a:extLst>
                    <a:ext uri="{9D8B030D-6E8A-4147-A177-3AD203B41FA5}">
                      <a16:colId xmlns:a16="http://schemas.microsoft.com/office/drawing/2014/main" val="1799311622"/>
                    </a:ext>
                  </a:extLst>
                </a:gridCol>
              </a:tblGrid>
              <a:tr h="1047836">
                <a:tc>
                  <a:txBody>
                    <a:bodyPr/>
                    <a:lstStyle/>
                    <a:p>
                      <a:pPr algn="ct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183452"/>
                  </a:ext>
                </a:extLst>
              </a:tr>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b="1">
                          <a:solidFill>
                            <a:schemeClr val="tx2"/>
                          </a:solidFill>
                          <a:latin typeface="Roboto Mono" pitchFamily="49" charset="0"/>
                          <a:ea typeface="Roboto Mono" pitchFamily="49" charset="0"/>
                          <a:cs typeface="NVIDIA Sans" panose="020B0503020203020204" pitchFamily="34" charset="0"/>
                        </a:rPr>
                        <a:t>2</a:t>
                      </a:r>
                      <a:r>
                        <a:rPr lang="en-US" sz="7200" b="1">
                          <a:solidFill>
                            <a:schemeClr val="accent6"/>
                          </a:solidFill>
                          <a:latin typeface="Roboto Mono" pitchFamily="49" charset="0"/>
                          <a:ea typeface="Roboto Mono" pitchFamily="49" charset="0"/>
                          <a:cs typeface="NVIDIA Sans" panose="020B0503020203020204" pitchFamily="34" charset="0"/>
                        </a:rPr>
                        <a:t>N</a:t>
                      </a:r>
                      <a:endParaRPr lang="en-US" sz="7200">
                        <a:solidFill>
                          <a:schemeClr val="accent6"/>
                        </a:solidFill>
                        <a:latin typeface="Roboto Mono" pitchFamily="49" charset="0"/>
                        <a:ea typeface="Roboto Mono"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6703859"/>
                  </a:ext>
                </a:extLst>
              </a:tr>
            </a:tbl>
          </a:graphicData>
        </a:graphic>
      </p:graphicFrame>
      <p:sp>
        <p:nvSpPr>
          <p:cNvPr id="3" name="TextBox 2">
            <a:extLst>
              <a:ext uri="{FF2B5EF4-FFF2-40B4-BE49-F238E27FC236}">
                <a16:creationId xmlns:a16="http://schemas.microsoft.com/office/drawing/2014/main" id="{841009FD-43EB-4EE9-0FCA-4D710F449A82}"/>
              </a:ext>
            </a:extLst>
          </p:cNvPr>
          <p:cNvSpPr txBox="1"/>
          <p:nvPr/>
        </p:nvSpPr>
        <p:spPr>
          <a:xfrm>
            <a:off x="19821832" y="3620178"/>
            <a:ext cx="7462327" cy="1015663"/>
          </a:xfrm>
          <a:prstGeom prst="rect">
            <a:avLst/>
          </a:prstGeom>
          <a:noFill/>
        </p:spPr>
        <p:txBody>
          <a:bodyPr wrap="square">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Mental Model:</a:t>
            </a:r>
          </a:p>
        </p:txBody>
      </p:sp>
    </p:spTree>
    <p:extLst>
      <p:ext uri="{BB962C8B-B14F-4D97-AF65-F5344CB8AC3E}">
        <p14:creationId xmlns:p14="http://schemas.microsoft.com/office/powerpoint/2010/main" val="39668903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7E719-B460-1874-8951-0E2663E7EE92}"/>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CAC8117-B6C3-FABC-DAD0-310F04D50D24}"/>
              </a:ext>
            </a:extLst>
          </p:cNvPr>
          <p:cNvSpPr>
            <a:spLocks noGrp="1"/>
          </p:cNvSpPr>
          <p:nvPr>
            <p:ph type="title"/>
          </p:nvPr>
        </p:nvSpPr>
        <p:spPr/>
        <p:txBody>
          <a:bodyPr/>
          <a:lstStyle/>
          <a:p>
            <a:r>
              <a:rPr lang="en-US"/>
              <a:t>Combining Input Iterators</a:t>
            </a:r>
          </a:p>
        </p:txBody>
      </p:sp>
      <p:sp>
        <p:nvSpPr>
          <p:cNvPr id="8" name="TextBox 7">
            <a:extLst>
              <a:ext uri="{FF2B5EF4-FFF2-40B4-BE49-F238E27FC236}">
                <a16:creationId xmlns:a16="http://schemas.microsoft.com/office/drawing/2014/main" id="{8298246C-8F7C-E8F5-CB13-B6DD334F062B}"/>
              </a:ext>
            </a:extLst>
          </p:cNvPr>
          <p:cNvSpPr txBox="1"/>
          <p:nvPr/>
        </p:nvSpPr>
        <p:spPr>
          <a:xfrm>
            <a:off x="19821832" y="5001184"/>
            <a:ext cx="15345697" cy="6863417"/>
          </a:xfrm>
          <a:prstGeom prst="rect">
            <a:avLst/>
          </a:prstGeom>
          <a:noFill/>
        </p:spPr>
        <p:txBody>
          <a:bodyPr wrap="square">
            <a:spAutoFit/>
          </a:bodyPr>
          <a:lstStyle/>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struct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267F99"/>
                </a:solidFill>
                <a:effectLst/>
                <a:latin typeface="Roboto Mono" pitchFamily="49" charset="0"/>
                <a:ea typeface="Roboto Mono" pitchFamily="49" charset="0"/>
                <a:cs typeface="Times New Roman" panose="02020603050405020304" pitchFamily="18" charset="0"/>
              </a:rPr>
              <a:t>transform_iterator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267F99"/>
                </a:solidFill>
                <a:effectLst/>
                <a:latin typeface="Roboto Mono" pitchFamily="49" charset="0"/>
                <a:ea typeface="Roboto Mono" pitchFamily="49" charset="0"/>
                <a:cs typeface="Times New Roman" panose="02020603050405020304" pitchFamily="18" charset="0"/>
              </a:rPr>
              <a:t>zip_iterator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zip</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operator</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i</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auto</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a</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b</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zip</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i</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795E26"/>
                </a:solidFill>
                <a:effectLst/>
                <a:latin typeface="Roboto Mono" pitchFamily="49" charset="0"/>
                <a:ea typeface="Roboto Mono" pitchFamily="49" charset="0"/>
                <a:cs typeface="Times New Roman" panose="02020603050405020304" pitchFamily="18" charset="0"/>
              </a:rPr>
              <a:t>abs</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a</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b</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p:txBody>
      </p:sp>
      <p:sp>
        <p:nvSpPr>
          <p:cNvPr id="9" name="TextBox 8">
            <a:extLst>
              <a:ext uri="{FF2B5EF4-FFF2-40B4-BE49-F238E27FC236}">
                <a16:creationId xmlns:a16="http://schemas.microsoft.com/office/drawing/2014/main" id="{0AF9B4E3-7A27-C8E4-A1B3-77C3A7990F16}"/>
              </a:ext>
            </a:extLst>
          </p:cNvPr>
          <p:cNvSpPr txBox="1"/>
          <p:nvPr/>
        </p:nvSpPr>
        <p:spPr>
          <a:xfrm>
            <a:off x="19821832" y="13186660"/>
            <a:ext cx="12801599" cy="4832092"/>
          </a:xfrm>
          <a:prstGeom prst="rect">
            <a:avLst/>
          </a:prstGeom>
          <a:noFill/>
        </p:spPr>
        <p:txBody>
          <a:bodyPr wrap="square">
            <a:spAutoFit/>
          </a:bodyPr>
          <a:lstStyle/>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array</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a</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array</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b</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5</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4</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err="1">
                <a:solidFill>
                  <a:srgbClr val="267F99"/>
                </a:solidFill>
                <a:effectLst/>
                <a:latin typeface="Roboto Mono" pitchFamily="49" charset="0"/>
                <a:ea typeface="Roboto Mono" pitchFamily="49" charset="0"/>
                <a:cs typeface="Times New Roman" panose="02020603050405020304" pitchFamily="18" charset="0"/>
              </a:rPr>
              <a:t>zip_iterator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zip</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a</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data</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b</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data</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err="1">
                <a:solidFill>
                  <a:srgbClr val="267F99"/>
                </a:solidFill>
                <a:effectLst/>
                <a:latin typeface="Roboto Mono" pitchFamily="49" charset="0"/>
                <a:ea typeface="Roboto Mono" pitchFamily="49" charset="0"/>
                <a:cs typeface="Times New Roman" panose="02020603050405020304" pitchFamily="18" charset="0"/>
              </a:rPr>
              <a:t>transform_iterator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zip</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p>
          <a:p>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printf</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"it[0]: </a:t>
            </a:r>
            <a:r>
              <a:rPr lang="en-US" sz="4400" kern="0">
                <a:solidFill>
                  <a:srgbClr val="001080"/>
                </a:solidFill>
                <a:effectLst/>
                <a:latin typeface="Roboto Mono" pitchFamily="49" charset="0"/>
                <a:ea typeface="Roboto Mono" pitchFamily="49" charset="0"/>
                <a:cs typeface="Times New Roman" panose="02020603050405020304" pitchFamily="18" charset="0"/>
              </a:rPr>
              <a:t>%d</a:t>
            </a:r>
            <a:r>
              <a:rPr lang="en-US" sz="4400" kern="0">
                <a:solidFill>
                  <a:srgbClr val="EE0000"/>
                </a:solidFill>
                <a:effectLst/>
                <a:latin typeface="Roboto Mono" pitchFamily="49" charset="0"/>
                <a:ea typeface="Roboto Mono" pitchFamily="49" charset="0"/>
                <a:cs typeface="Times New Roman" panose="02020603050405020304" pitchFamily="18" charset="0"/>
              </a:rPr>
              <a:t>\n</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it</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b="0">
              <a:solidFill>
                <a:srgbClr val="3B3B3B"/>
              </a:solidFill>
              <a:effectLst/>
              <a:latin typeface="Roboto Mono" pitchFamily="49" charset="0"/>
              <a:ea typeface="Roboto Mono" pitchFamily="49" charset="0"/>
            </a:endParaRPr>
          </a:p>
        </p:txBody>
      </p:sp>
      <p:sp>
        <p:nvSpPr>
          <p:cNvPr id="5" name="TextBox 4">
            <a:extLst>
              <a:ext uri="{FF2B5EF4-FFF2-40B4-BE49-F238E27FC236}">
                <a16:creationId xmlns:a16="http://schemas.microsoft.com/office/drawing/2014/main" id="{FE7089AE-0FB2-3D6B-B7F2-F7BA44D53BD4}"/>
              </a:ext>
            </a:extLst>
          </p:cNvPr>
          <p:cNvSpPr txBox="1"/>
          <p:nvPr/>
        </p:nvSpPr>
        <p:spPr>
          <a:xfrm>
            <a:off x="1710267" y="14876731"/>
            <a:ext cx="16577733" cy="1015663"/>
          </a:xfrm>
          <a:prstGeom prst="rect">
            <a:avLst/>
          </a:prstGeom>
          <a:noFill/>
        </p:spPr>
        <p:txBody>
          <a:bodyPr wrap="square" rtlCol="0">
            <a:spAutoFit/>
          </a:bodyPr>
          <a:lstStyle/>
          <a:p>
            <a:pPr algn="ctr">
              <a:buClr>
                <a:schemeClr val="tx2"/>
              </a:buClr>
            </a:pPr>
            <a:r>
              <a:rPr lang="en-US" sz="6000">
                <a:solidFill>
                  <a:schemeClr val="bg1"/>
                </a:solidFill>
                <a:latin typeface="NVIDIA Sans" panose="020B0503020203020204" pitchFamily="34" charset="0"/>
                <a:cs typeface="NVIDIA Sans" panose="020B0503020203020204" pitchFamily="34" charset="0"/>
              </a:rPr>
              <a:t>You can nest iterators!</a:t>
            </a:r>
            <a:endParaRPr lang="en-US" sz="6000">
              <a:solidFill>
                <a:schemeClr val="tx2"/>
              </a:solidFill>
              <a:latin typeface="NVIDIA Sans" panose="020B0503020203020204" pitchFamily="34" charset="0"/>
              <a:cs typeface="NVIDIA Sans" panose="020B0503020203020204" pitchFamily="34" charset="0"/>
            </a:endParaRPr>
          </a:p>
        </p:txBody>
      </p:sp>
      <p:pic>
        <p:nvPicPr>
          <p:cNvPr id="10" name="Picture 9" descr="A diagram of a number&#10;&#10;Description automatically generated">
            <a:extLst>
              <a:ext uri="{FF2B5EF4-FFF2-40B4-BE49-F238E27FC236}">
                <a16:creationId xmlns:a16="http://schemas.microsoft.com/office/drawing/2014/main" id="{7D789D19-ED63-9607-A1D2-E397B9B9E71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0268" y="3298212"/>
            <a:ext cx="17004457" cy="10269359"/>
          </a:xfrm>
          <a:prstGeom prst="rect">
            <a:avLst/>
          </a:prstGeom>
        </p:spPr>
      </p:pic>
      <p:graphicFrame>
        <p:nvGraphicFramePr>
          <p:cNvPr id="2" name="Table 1">
            <a:extLst>
              <a:ext uri="{FF2B5EF4-FFF2-40B4-BE49-F238E27FC236}">
                <a16:creationId xmlns:a16="http://schemas.microsoft.com/office/drawing/2014/main" id="{AD58D3DF-A501-63A8-62BF-98D3E7ED05B1}"/>
              </a:ext>
            </a:extLst>
          </p:cNvPr>
          <p:cNvGraphicFramePr>
            <a:graphicFrameLocks noGrp="1"/>
          </p:cNvGraphicFramePr>
          <p:nvPr>
            <p:extLst>
              <p:ext uri="{D42A27DB-BD31-4B8C-83A1-F6EECF244321}">
                <p14:modId xmlns:p14="http://schemas.microsoft.com/office/powerpoint/2010/main" val="237425977"/>
              </p:ext>
            </p:extLst>
          </p:nvPr>
        </p:nvGraphicFramePr>
        <p:xfrm>
          <a:off x="541868" y="17201554"/>
          <a:ext cx="2336800" cy="2621280"/>
        </p:xfrm>
        <a:graphic>
          <a:graphicData uri="http://schemas.openxmlformats.org/drawingml/2006/table">
            <a:tbl>
              <a:tblPr firstRow="1" bandRow="1">
                <a:tableStyleId>{073A0DAA-6AF3-43AB-8588-CEC1D06C72B9}</a:tableStyleId>
              </a:tblPr>
              <a:tblGrid>
                <a:gridCol w="2336800">
                  <a:extLst>
                    <a:ext uri="{9D8B030D-6E8A-4147-A177-3AD203B41FA5}">
                      <a16:colId xmlns:a16="http://schemas.microsoft.com/office/drawing/2014/main" val="1799311622"/>
                    </a:ext>
                  </a:extLst>
                </a:gridCol>
              </a:tblGrid>
              <a:tr h="1047836">
                <a:tc>
                  <a:txBody>
                    <a:bodyPr/>
                    <a:lstStyle/>
                    <a:p>
                      <a:pPr algn="ct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183452"/>
                  </a:ext>
                </a:extLst>
              </a:tr>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b="1">
                          <a:solidFill>
                            <a:schemeClr val="tx2"/>
                          </a:solidFill>
                          <a:latin typeface="Roboto Mono" pitchFamily="49" charset="0"/>
                          <a:ea typeface="Roboto Mono" pitchFamily="49" charset="0"/>
                          <a:cs typeface="NVIDIA Sans" panose="020B0503020203020204" pitchFamily="34" charset="0"/>
                        </a:rPr>
                        <a:t>2</a:t>
                      </a:r>
                      <a:r>
                        <a:rPr lang="en-US" sz="7200" b="1">
                          <a:solidFill>
                            <a:schemeClr val="accent6"/>
                          </a:solidFill>
                          <a:latin typeface="Roboto Mono" pitchFamily="49" charset="0"/>
                          <a:ea typeface="Roboto Mono" pitchFamily="49" charset="0"/>
                          <a:cs typeface="NVIDIA Sans" panose="020B0503020203020204" pitchFamily="34" charset="0"/>
                        </a:rPr>
                        <a:t>N</a:t>
                      </a:r>
                      <a:endParaRPr lang="en-US" sz="7200">
                        <a:solidFill>
                          <a:schemeClr val="accent6"/>
                        </a:solidFill>
                        <a:latin typeface="Roboto Mono" pitchFamily="49" charset="0"/>
                        <a:ea typeface="Roboto Mono" pitchFamily="49"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6703859"/>
                  </a:ext>
                </a:extLst>
              </a:tr>
            </a:tbl>
          </a:graphicData>
        </a:graphic>
      </p:graphicFrame>
      <p:sp>
        <p:nvSpPr>
          <p:cNvPr id="3" name="TextBox 2">
            <a:extLst>
              <a:ext uri="{FF2B5EF4-FFF2-40B4-BE49-F238E27FC236}">
                <a16:creationId xmlns:a16="http://schemas.microsoft.com/office/drawing/2014/main" id="{EF48F251-281B-7A35-2E76-CD747132E8D1}"/>
              </a:ext>
            </a:extLst>
          </p:cNvPr>
          <p:cNvSpPr txBox="1"/>
          <p:nvPr/>
        </p:nvSpPr>
        <p:spPr>
          <a:xfrm>
            <a:off x="19821832" y="3620178"/>
            <a:ext cx="7462327" cy="1015663"/>
          </a:xfrm>
          <a:prstGeom prst="rect">
            <a:avLst/>
          </a:prstGeom>
          <a:noFill/>
        </p:spPr>
        <p:txBody>
          <a:bodyPr wrap="square">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Mental Model:</a:t>
            </a:r>
          </a:p>
        </p:txBody>
      </p:sp>
    </p:spTree>
    <p:extLst>
      <p:ext uri="{BB962C8B-B14F-4D97-AF65-F5344CB8AC3E}">
        <p14:creationId xmlns:p14="http://schemas.microsoft.com/office/powerpoint/2010/main" val="33481032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16A18-17B7-9AC8-70CD-A8471DD7505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A4CA7AE-99E7-E0B5-23D4-C803E70270E6}"/>
              </a:ext>
            </a:extLst>
          </p:cNvPr>
          <p:cNvSpPr>
            <a:spLocks noGrp="1"/>
          </p:cNvSpPr>
          <p:nvPr>
            <p:ph type="title"/>
          </p:nvPr>
        </p:nvSpPr>
        <p:spPr/>
        <p:txBody>
          <a:bodyPr/>
          <a:lstStyle/>
          <a:p>
            <a:r>
              <a:rPr lang="en-US"/>
              <a:t>Thrust Fancy Iterators</a:t>
            </a:r>
          </a:p>
        </p:txBody>
      </p:sp>
      <p:pic>
        <p:nvPicPr>
          <p:cNvPr id="3" name="Picture 2" descr="A screenshot of a computer&#10;&#10;Description automatically generated">
            <a:extLst>
              <a:ext uri="{FF2B5EF4-FFF2-40B4-BE49-F238E27FC236}">
                <a16:creationId xmlns:a16="http://schemas.microsoft.com/office/drawing/2014/main" id="{3EC3E455-DB91-3076-9532-F64A656423E4}"/>
              </a:ext>
            </a:extLst>
          </p:cNvPr>
          <p:cNvPicPr>
            <a:picLocks noChangeAspect="1"/>
          </p:cNvPicPr>
          <p:nvPr/>
        </p:nvPicPr>
        <p:blipFill>
          <a:blip r:embed="rId3">
            <a:extLst>
              <a:ext uri="{28A0092B-C50C-407E-A947-70E740481C1C}">
                <a14:useLocalDpi xmlns:a14="http://schemas.microsoft.com/office/drawing/2010/main" val="0"/>
              </a:ext>
            </a:extLst>
          </a:blip>
          <a:srcRect l="52238"/>
          <a:stretch/>
        </p:blipFill>
        <p:spPr>
          <a:xfrm>
            <a:off x="17635812" y="4504541"/>
            <a:ext cx="14126006" cy="6768909"/>
          </a:xfrm>
          <a:prstGeom prst="rect">
            <a:avLst/>
          </a:prstGeom>
        </p:spPr>
      </p:pic>
      <p:sp>
        <p:nvSpPr>
          <p:cNvPr id="7" name="TextBox 6">
            <a:extLst>
              <a:ext uri="{FF2B5EF4-FFF2-40B4-BE49-F238E27FC236}">
                <a16:creationId xmlns:a16="http://schemas.microsoft.com/office/drawing/2014/main" id="{CA64F0FF-D84C-65B3-9A45-EC9302E60AF5}"/>
              </a:ext>
            </a:extLst>
          </p:cNvPr>
          <p:cNvSpPr txBox="1"/>
          <p:nvPr/>
        </p:nvSpPr>
        <p:spPr>
          <a:xfrm>
            <a:off x="2514600" y="13101948"/>
            <a:ext cx="11250785" cy="4340547"/>
          </a:xfrm>
          <a:prstGeom prst="rect">
            <a:avLst/>
          </a:prstGeom>
          <a:noFill/>
        </p:spPr>
        <p:txBody>
          <a:bodyPr wrap="square">
            <a:spAutoFit/>
          </a:bodyPr>
          <a:lstStyle/>
          <a:p>
            <a:pPr marL="0" marR="0">
              <a:lnSpc>
                <a:spcPct val="115000"/>
              </a:lnSpc>
              <a:spcAft>
                <a:spcPts val="800"/>
              </a:spcAft>
            </a:pPr>
            <a:r>
              <a:rPr lang="en-US" sz="4400" kern="0">
                <a:solidFill>
                  <a:srgbClr val="267F99"/>
                </a:solidFill>
                <a:effectLst/>
                <a:latin typeface="Roboto Mono" pitchFamily="2" charset="0"/>
                <a:ea typeface="Roboto Mono" pitchFamily="2" charset="0"/>
                <a:cs typeface="Menlo" panose="020B0609030804020204" pitchFamily="49" charset="0"/>
              </a:rPr>
              <a:t>thrust</a:t>
            </a:r>
            <a:r>
              <a:rPr lang="en-US" sz="4400" kern="0">
                <a:solidFill>
                  <a:srgbClr val="3B3B3B"/>
                </a:solidFill>
                <a:effectLst/>
                <a:latin typeface="Roboto Mono" pitchFamily="2" charset="0"/>
                <a:ea typeface="Roboto Mono" pitchFamily="2" charset="0"/>
                <a:cs typeface="Menlo" panose="020B0609030804020204" pitchFamily="49" charset="0"/>
              </a:rPr>
              <a:t>::</a:t>
            </a:r>
            <a:r>
              <a:rPr lang="en-US" sz="4400" kern="0" err="1">
                <a:solidFill>
                  <a:srgbClr val="795E26"/>
                </a:solidFill>
                <a:effectLst/>
                <a:latin typeface="Roboto Mono" pitchFamily="2" charset="0"/>
                <a:ea typeface="Roboto Mono" pitchFamily="2" charset="0"/>
                <a:cs typeface="Menlo" panose="020B0609030804020204" pitchFamily="49" charset="0"/>
              </a:rPr>
              <a:t>make_transform_iterator</a:t>
            </a:r>
            <a:r>
              <a:rPr lang="en-US" sz="4400" kern="0">
                <a:solidFill>
                  <a:srgbClr val="3B3B3B"/>
                </a:solidFill>
                <a:effectLst/>
                <a:latin typeface="Roboto Mono" pitchFamily="2" charset="0"/>
                <a:ea typeface="Roboto Mono" pitchFamily="2" charset="0"/>
                <a:cs typeface="Menlo" panose="020B0609030804020204" pitchFamily="49" charset="0"/>
              </a:rPr>
              <a:t>(</a:t>
            </a:r>
          </a:p>
          <a:p>
            <a:pPr marL="0" marR="0">
              <a:lnSpc>
                <a:spcPct val="115000"/>
              </a:lnSpc>
              <a:spcAft>
                <a:spcPts val="800"/>
              </a:spcAft>
            </a:pPr>
            <a:r>
              <a:rPr lang="en-US" sz="4400" kern="0">
                <a:solidFill>
                  <a:srgbClr val="3B3B3B"/>
                </a:solidFill>
                <a:latin typeface="Roboto Mono" pitchFamily="2" charset="0"/>
                <a:ea typeface="Roboto Mono" pitchFamily="2" charset="0"/>
                <a:cs typeface="Menlo" panose="020B0609030804020204" pitchFamily="49" charset="0"/>
              </a:rPr>
              <a:t>  </a:t>
            </a:r>
            <a:r>
              <a:rPr lang="en-US" sz="4400" kern="0" err="1">
                <a:solidFill>
                  <a:srgbClr val="001080"/>
                </a:solidFill>
                <a:effectLst/>
                <a:latin typeface="Roboto Mono" pitchFamily="2" charset="0"/>
                <a:ea typeface="Roboto Mono" pitchFamily="2" charset="0"/>
                <a:cs typeface="Menlo" panose="020B0609030804020204" pitchFamily="49" charset="0"/>
              </a:rPr>
              <a:t>a</a:t>
            </a:r>
            <a:r>
              <a:rPr lang="en-US" sz="4400" kern="0" err="1">
                <a:solidFill>
                  <a:srgbClr val="3B3B3B"/>
                </a:solidFill>
                <a:effectLst/>
                <a:latin typeface="Roboto Mono" pitchFamily="2" charset="0"/>
                <a:ea typeface="Roboto Mono" pitchFamily="2" charset="0"/>
                <a:cs typeface="Menlo" panose="020B0609030804020204" pitchFamily="49" charset="0"/>
              </a:rPr>
              <a:t>.</a:t>
            </a:r>
            <a:r>
              <a:rPr lang="en-US" sz="4400" kern="0" err="1">
                <a:solidFill>
                  <a:srgbClr val="795E26"/>
                </a:solidFill>
                <a:effectLst/>
                <a:latin typeface="Roboto Mono" pitchFamily="2" charset="0"/>
                <a:ea typeface="Roboto Mono" pitchFamily="2" charset="0"/>
                <a:cs typeface="Menlo" panose="020B0609030804020204" pitchFamily="49" charset="0"/>
              </a:rPr>
              <a:t>begin</a:t>
            </a:r>
            <a:r>
              <a:rPr lang="en-US" sz="4400" kern="0">
                <a:solidFill>
                  <a:srgbClr val="3B3B3B"/>
                </a:solidFill>
                <a:effectLst/>
                <a:latin typeface="Roboto Mono" pitchFamily="2" charset="0"/>
                <a:ea typeface="Roboto Mono" pitchFamily="2" charset="0"/>
                <a:cs typeface="Menlo" panose="020B0609030804020204" pitchFamily="49" charset="0"/>
              </a:rPr>
              <a:t>(), </a:t>
            </a:r>
          </a:p>
          <a:p>
            <a:pPr marL="0" marR="0">
              <a:lnSpc>
                <a:spcPct val="115000"/>
              </a:lnSpc>
              <a:spcAft>
                <a:spcPts val="800"/>
              </a:spcAft>
            </a:pPr>
            <a:r>
              <a:rPr lang="en-US" sz="4400" kern="0">
                <a:solidFill>
                  <a:srgbClr val="3B3B3B"/>
                </a:solidFill>
                <a:latin typeface="Roboto Mono" pitchFamily="2" charset="0"/>
                <a:ea typeface="Roboto Mono" pitchFamily="2" charset="0"/>
                <a:cs typeface="Menlo" panose="020B0609030804020204" pitchFamily="49" charset="0"/>
              </a:rPr>
              <a:t>  </a:t>
            </a:r>
            <a:r>
              <a:rPr lang="en-US" sz="4400" kern="0">
                <a:solidFill>
                  <a:srgbClr val="3B3B3B"/>
                </a:solidFill>
                <a:effectLst/>
                <a:latin typeface="Roboto Mono" pitchFamily="2" charset="0"/>
                <a:ea typeface="Roboto Mono" pitchFamily="2" charset="0"/>
                <a:cs typeface="Menlo" panose="020B0609030804020204" pitchFamily="49" charset="0"/>
              </a:rPr>
              <a:t>[]__host__ __device__(</a:t>
            </a:r>
            <a:r>
              <a:rPr lang="en-US" sz="4400" kern="0">
                <a:solidFill>
                  <a:srgbClr val="0000FF"/>
                </a:solidFill>
                <a:effectLst/>
                <a:latin typeface="Roboto Mono" pitchFamily="2" charset="0"/>
                <a:ea typeface="Roboto Mono" pitchFamily="2" charset="0"/>
                <a:cs typeface="Menlo" panose="020B0609030804020204" pitchFamily="49" charset="0"/>
              </a:rPr>
              <a:t>int</a:t>
            </a:r>
            <a:r>
              <a:rPr lang="en-US" sz="4400" kern="0">
                <a:solidFill>
                  <a:srgbClr val="3B3B3B"/>
                </a:solidFill>
                <a:effectLst/>
                <a:latin typeface="Roboto Mono" pitchFamily="2" charset="0"/>
                <a:ea typeface="Roboto Mono" pitchFamily="2" charset="0"/>
                <a:cs typeface="Menlo" panose="020B0609030804020204" pitchFamily="49" charset="0"/>
              </a:rPr>
              <a:t> </a:t>
            </a:r>
            <a:r>
              <a:rPr lang="en-US" sz="4400" kern="0">
                <a:solidFill>
                  <a:srgbClr val="001080"/>
                </a:solidFill>
                <a:effectLst/>
                <a:latin typeface="Roboto Mono" pitchFamily="2" charset="0"/>
                <a:ea typeface="Roboto Mono" pitchFamily="2" charset="0"/>
                <a:cs typeface="Menlo" panose="020B0609030804020204" pitchFamily="49" charset="0"/>
              </a:rPr>
              <a:t>a</a:t>
            </a:r>
            <a:r>
              <a:rPr lang="en-US" sz="4400" kern="0">
                <a:solidFill>
                  <a:srgbClr val="3B3B3B"/>
                </a:solidFill>
                <a:effectLst/>
                <a:latin typeface="Roboto Mono" pitchFamily="2" charset="0"/>
                <a:ea typeface="Roboto Mono" pitchFamily="2" charset="0"/>
                <a:cs typeface="Menlo" panose="020B0609030804020204" pitchFamily="49" charset="0"/>
              </a:rPr>
              <a:t>) {</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Menlo" panose="020B0609030804020204" pitchFamily="49" charset="0"/>
              </a:rPr>
              <a:t>    </a:t>
            </a:r>
            <a:r>
              <a:rPr lang="en-US" sz="4400" kern="0">
                <a:solidFill>
                  <a:srgbClr val="AF00DB"/>
                </a:solidFill>
                <a:effectLst/>
                <a:latin typeface="Roboto Mono" pitchFamily="2" charset="0"/>
                <a:ea typeface="Roboto Mono" pitchFamily="2" charset="0"/>
                <a:cs typeface="Menlo" panose="020B0609030804020204" pitchFamily="49" charset="0"/>
              </a:rPr>
              <a:t>return</a:t>
            </a:r>
            <a:r>
              <a:rPr lang="en-US" sz="4400" kern="0">
                <a:solidFill>
                  <a:srgbClr val="3B3B3B"/>
                </a:solidFill>
                <a:effectLst/>
                <a:latin typeface="Roboto Mono" pitchFamily="2" charset="0"/>
                <a:ea typeface="Roboto Mono" pitchFamily="2" charset="0"/>
                <a:cs typeface="Menlo" panose="020B0609030804020204" pitchFamily="49" charset="0"/>
              </a:rPr>
              <a:t> </a:t>
            </a:r>
            <a:r>
              <a:rPr lang="en-US" sz="4400" kern="0">
                <a:solidFill>
                  <a:srgbClr val="001080"/>
                </a:solidFill>
                <a:effectLst/>
                <a:latin typeface="Roboto Mono" pitchFamily="2" charset="0"/>
                <a:ea typeface="Roboto Mono" pitchFamily="2" charset="0"/>
                <a:cs typeface="Menlo" panose="020B0609030804020204" pitchFamily="49" charset="0"/>
              </a:rPr>
              <a:t>a </a:t>
            </a:r>
            <a:r>
              <a:rPr lang="en-US" sz="4400" kern="0">
                <a:solidFill>
                  <a:srgbClr val="000000"/>
                </a:solidFill>
                <a:effectLst/>
                <a:latin typeface="Roboto Mono" pitchFamily="2" charset="0"/>
                <a:ea typeface="Roboto Mono" pitchFamily="2" charset="0"/>
                <a:cs typeface="Menlo" panose="020B0609030804020204" pitchFamily="49" charset="0"/>
              </a:rPr>
              <a:t>* </a:t>
            </a:r>
            <a:r>
              <a:rPr lang="en-US" sz="4400" kern="0">
                <a:solidFill>
                  <a:srgbClr val="098658"/>
                </a:solidFill>
                <a:effectLst/>
                <a:latin typeface="Roboto Mono" pitchFamily="2" charset="0"/>
                <a:ea typeface="Roboto Mono" pitchFamily="2" charset="0"/>
                <a:cs typeface="Menlo" panose="020B0609030804020204" pitchFamily="49" charset="0"/>
              </a:rPr>
              <a:t>2</a:t>
            </a:r>
            <a:r>
              <a:rPr lang="en-US" sz="4400" kern="0">
                <a:solidFill>
                  <a:srgbClr val="3B3B3B"/>
                </a:solidFill>
                <a:effectLst/>
                <a:latin typeface="Roboto Mono" pitchFamily="2" charset="0"/>
                <a:ea typeface="Roboto Mono" pitchFamily="2" charset="0"/>
                <a:cs typeface="Menlo" panose="020B0609030804020204" pitchFamily="49" charset="0"/>
              </a:rPr>
              <a:t>;</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Menlo" panose="020B0609030804020204" pitchFamily="49" charset="0"/>
              </a:rPr>
              <a:t>  })</a:t>
            </a:r>
            <a:endParaRPr lang="en-US" sz="4400" kern="100">
              <a:effectLst/>
              <a:latin typeface="Roboto Mono" pitchFamily="2" charset="0"/>
              <a:ea typeface="Roboto Mono" pitchFamily="2" charset="0"/>
              <a:cs typeface="Times New Roman" panose="02020603050405020304" pitchFamily="18" charset="0"/>
            </a:endParaRPr>
          </a:p>
        </p:txBody>
      </p:sp>
      <p:sp>
        <p:nvSpPr>
          <p:cNvPr id="8" name="TextBox 7">
            <a:extLst>
              <a:ext uri="{FF2B5EF4-FFF2-40B4-BE49-F238E27FC236}">
                <a16:creationId xmlns:a16="http://schemas.microsoft.com/office/drawing/2014/main" id="{28B27003-88CD-1DE9-A0C4-1EC38DB64394}"/>
              </a:ext>
            </a:extLst>
          </p:cNvPr>
          <p:cNvSpPr txBox="1"/>
          <p:nvPr/>
        </p:nvSpPr>
        <p:spPr>
          <a:xfrm>
            <a:off x="19039122" y="16627015"/>
            <a:ext cx="11319386" cy="815480"/>
          </a:xfrm>
          <a:prstGeom prst="rect">
            <a:avLst/>
          </a:prstGeom>
          <a:noFill/>
        </p:spPr>
        <p:txBody>
          <a:bodyPr wrap="square">
            <a:spAutoFit/>
          </a:bodyPr>
          <a:lstStyle/>
          <a:p>
            <a:pPr marL="0" marR="0">
              <a:lnSpc>
                <a:spcPct val="115000"/>
              </a:lnSpc>
              <a:spcAft>
                <a:spcPts val="800"/>
              </a:spcAft>
            </a:pPr>
            <a:r>
              <a:rPr lang="en-US" sz="4400" kern="0">
                <a:solidFill>
                  <a:srgbClr val="267F99"/>
                </a:solidFill>
                <a:effectLst/>
                <a:latin typeface="Roboto Mono" pitchFamily="2" charset="0"/>
                <a:ea typeface="Roboto Mono" pitchFamily="2" charset="0"/>
                <a:cs typeface="Menlo" panose="020B0609030804020204" pitchFamily="49" charset="0"/>
              </a:rPr>
              <a:t>thrust</a:t>
            </a:r>
            <a:r>
              <a:rPr lang="en-US" sz="4400" kern="0">
                <a:solidFill>
                  <a:srgbClr val="3B3B3B"/>
                </a:solidFill>
                <a:effectLst/>
                <a:latin typeface="Roboto Mono" pitchFamily="2" charset="0"/>
                <a:ea typeface="Roboto Mono" pitchFamily="2" charset="0"/>
                <a:cs typeface="Menlo" panose="020B0609030804020204" pitchFamily="49" charset="0"/>
              </a:rPr>
              <a:t>::</a:t>
            </a:r>
            <a:r>
              <a:rPr lang="en-US" sz="4400" kern="0" err="1">
                <a:solidFill>
                  <a:srgbClr val="795E26"/>
                </a:solidFill>
                <a:effectLst/>
                <a:latin typeface="Roboto Mono" pitchFamily="2" charset="0"/>
                <a:ea typeface="Roboto Mono" pitchFamily="2" charset="0"/>
                <a:cs typeface="Menlo" panose="020B0609030804020204" pitchFamily="49" charset="0"/>
              </a:rPr>
              <a:t>make_counting_iterator</a:t>
            </a:r>
            <a:r>
              <a:rPr lang="en-US" sz="4400" kern="0">
                <a:solidFill>
                  <a:srgbClr val="3B3B3B"/>
                </a:solidFill>
                <a:effectLst/>
                <a:latin typeface="Roboto Mono" pitchFamily="2" charset="0"/>
                <a:ea typeface="Roboto Mono" pitchFamily="2" charset="0"/>
                <a:cs typeface="Menlo" panose="020B0609030804020204" pitchFamily="49" charset="0"/>
              </a:rPr>
              <a:t>(</a:t>
            </a:r>
            <a:r>
              <a:rPr lang="en-US" sz="4400" kern="0">
                <a:solidFill>
                  <a:srgbClr val="098658"/>
                </a:solidFill>
                <a:effectLst/>
                <a:latin typeface="Roboto Mono" pitchFamily="2" charset="0"/>
                <a:ea typeface="Roboto Mono" pitchFamily="2" charset="0"/>
                <a:cs typeface="Menlo" panose="020B0609030804020204" pitchFamily="49" charset="0"/>
              </a:rPr>
              <a:t>1</a:t>
            </a:r>
            <a:r>
              <a:rPr lang="en-US" sz="4400" kern="0">
                <a:solidFill>
                  <a:srgbClr val="3B3B3B"/>
                </a:solidFill>
                <a:effectLst/>
                <a:latin typeface="Roboto Mono" pitchFamily="2" charset="0"/>
                <a:ea typeface="Roboto Mono" pitchFamily="2" charset="0"/>
                <a:cs typeface="Menlo" panose="020B0609030804020204" pitchFamily="49" charset="0"/>
              </a:rPr>
              <a:t>)</a:t>
            </a:r>
            <a:endParaRPr lang="en-US" sz="4400" kern="100">
              <a:effectLst/>
              <a:latin typeface="Roboto Mono" pitchFamily="2" charset="0"/>
              <a:ea typeface="Roboto Mono" pitchFamily="2" charset="0"/>
              <a:cs typeface="Times New Roman" panose="02020603050405020304" pitchFamily="18" charset="0"/>
            </a:endParaRPr>
          </a:p>
        </p:txBody>
      </p:sp>
      <p:sp>
        <p:nvSpPr>
          <p:cNvPr id="9" name="TextBox 8">
            <a:extLst>
              <a:ext uri="{FF2B5EF4-FFF2-40B4-BE49-F238E27FC236}">
                <a16:creationId xmlns:a16="http://schemas.microsoft.com/office/drawing/2014/main" id="{7AAA0519-3D81-9107-F648-48EE133F2E13}"/>
              </a:ext>
            </a:extLst>
          </p:cNvPr>
          <p:cNvSpPr txBox="1"/>
          <p:nvPr/>
        </p:nvSpPr>
        <p:spPr>
          <a:xfrm>
            <a:off x="16695972" y="11648329"/>
            <a:ext cx="16005686" cy="815480"/>
          </a:xfrm>
          <a:prstGeom prst="rect">
            <a:avLst/>
          </a:prstGeom>
          <a:noFill/>
        </p:spPr>
        <p:txBody>
          <a:bodyPr wrap="square">
            <a:spAutoFit/>
          </a:bodyPr>
          <a:lstStyle/>
          <a:p>
            <a:pPr marL="0" marR="0">
              <a:lnSpc>
                <a:spcPct val="115000"/>
              </a:lnSpc>
              <a:spcAft>
                <a:spcPts val="800"/>
              </a:spcAft>
            </a:pPr>
            <a:r>
              <a:rPr lang="en-US" sz="4400" kern="0">
                <a:solidFill>
                  <a:srgbClr val="267F99"/>
                </a:solidFill>
                <a:effectLst/>
                <a:latin typeface="Roboto Mono" pitchFamily="2" charset="0"/>
                <a:ea typeface="Roboto Mono" pitchFamily="2" charset="0"/>
                <a:cs typeface="Menlo" panose="020B0609030804020204" pitchFamily="49" charset="0"/>
              </a:rPr>
              <a:t>thrust</a:t>
            </a:r>
            <a:r>
              <a:rPr lang="en-US" sz="4400" kern="0">
                <a:solidFill>
                  <a:srgbClr val="3B3B3B"/>
                </a:solidFill>
                <a:effectLst/>
                <a:latin typeface="Roboto Mono" pitchFamily="2" charset="0"/>
                <a:ea typeface="Roboto Mono" pitchFamily="2" charset="0"/>
                <a:cs typeface="Menlo" panose="020B0609030804020204" pitchFamily="49" charset="0"/>
              </a:rPr>
              <a:t>::</a:t>
            </a:r>
            <a:r>
              <a:rPr lang="en-US" sz="4400" kern="0" err="1">
                <a:solidFill>
                  <a:srgbClr val="795E26"/>
                </a:solidFill>
                <a:effectLst/>
                <a:latin typeface="Roboto Mono" pitchFamily="2" charset="0"/>
                <a:ea typeface="Roboto Mono" pitchFamily="2" charset="0"/>
                <a:cs typeface="Menlo" panose="020B0609030804020204" pitchFamily="49" charset="0"/>
              </a:rPr>
              <a:t>make_zip_iterator</a:t>
            </a:r>
            <a:r>
              <a:rPr lang="en-US" sz="4400" kern="0">
                <a:solidFill>
                  <a:srgbClr val="3B3B3B"/>
                </a:solidFill>
                <a:effectLst/>
                <a:latin typeface="Roboto Mono" pitchFamily="2" charset="0"/>
                <a:ea typeface="Roboto Mono" pitchFamily="2" charset="0"/>
                <a:cs typeface="Menlo" panose="020B0609030804020204" pitchFamily="49" charset="0"/>
              </a:rPr>
              <a:t>(</a:t>
            </a:r>
            <a:r>
              <a:rPr lang="en-US" sz="4400" kern="0" err="1">
                <a:solidFill>
                  <a:srgbClr val="001080"/>
                </a:solidFill>
                <a:effectLst/>
                <a:latin typeface="Roboto Mono" pitchFamily="2" charset="0"/>
                <a:ea typeface="Roboto Mono" pitchFamily="2" charset="0"/>
                <a:cs typeface="Menlo" panose="020B0609030804020204" pitchFamily="49" charset="0"/>
              </a:rPr>
              <a:t>a</a:t>
            </a:r>
            <a:r>
              <a:rPr lang="en-US" sz="4400" kern="0" err="1">
                <a:solidFill>
                  <a:srgbClr val="3B3B3B"/>
                </a:solidFill>
                <a:effectLst/>
                <a:latin typeface="Roboto Mono" pitchFamily="2" charset="0"/>
                <a:ea typeface="Roboto Mono" pitchFamily="2" charset="0"/>
                <a:cs typeface="Menlo" panose="020B0609030804020204" pitchFamily="49" charset="0"/>
              </a:rPr>
              <a:t>.</a:t>
            </a:r>
            <a:r>
              <a:rPr lang="en-US" sz="4400" kern="0" err="1">
                <a:solidFill>
                  <a:srgbClr val="795E26"/>
                </a:solidFill>
                <a:effectLst/>
                <a:latin typeface="Roboto Mono" pitchFamily="2" charset="0"/>
                <a:ea typeface="Roboto Mono" pitchFamily="2" charset="0"/>
                <a:cs typeface="Menlo" panose="020B0609030804020204" pitchFamily="49" charset="0"/>
              </a:rPr>
              <a:t>begin</a:t>
            </a:r>
            <a:r>
              <a:rPr lang="en-US" sz="4400" kern="0">
                <a:solidFill>
                  <a:srgbClr val="3B3B3B"/>
                </a:solidFill>
                <a:effectLst/>
                <a:latin typeface="Roboto Mono" pitchFamily="2" charset="0"/>
                <a:ea typeface="Roboto Mono" pitchFamily="2" charset="0"/>
                <a:cs typeface="Menlo" panose="020B0609030804020204" pitchFamily="49" charset="0"/>
              </a:rPr>
              <a:t>(), </a:t>
            </a:r>
            <a:r>
              <a:rPr lang="en-US" sz="4400" kern="0" err="1">
                <a:solidFill>
                  <a:srgbClr val="001080"/>
                </a:solidFill>
                <a:effectLst/>
                <a:latin typeface="Roboto Mono" pitchFamily="2" charset="0"/>
                <a:ea typeface="Roboto Mono" pitchFamily="2" charset="0"/>
                <a:cs typeface="Menlo" panose="020B0609030804020204" pitchFamily="49" charset="0"/>
              </a:rPr>
              <a:t>b</a:t>
            </a:r>
            <a:r>
              <a:rPr lang="en-US" sz="4400" kern="0" err="1">
                <a:solidFill>
                  <a:srgbClr val="3B3B3B"/>
                </a:solidFill>
                <a:effectLst/>
                <a:latin typeface="Roboto Mono" pitchFamily="2" charset="0"/>
                <a:ea typeface="Roboto Mono" pitchFamily="2" charset="0"/>
                <a:cs typeface="Menlo" panose="020B0609030804020204" pitchFamily="49" charset="0"/>
              </a:rPr>
              <a:t>.</a:t>
            </a:r>
            <a:r>
              <a:rPr lang="en-US" sz="4400" kern="0" err="1">
                <a:solidFill>
                  <a:srgbClr val="795E26"/>
                </a:solidFill>
                <a:effectLst/>
                <a:latin typeface="Roboto Mono" pitchFamily="2" charset="0"/>
                <a:ea typeface="Roboto Mono" pitchFamily="2" charset="0"/>
                <a:cs typeface="Menlo" panose="020B0609030804020204" pitchFamily="49" charset="0"/>
              </a:rPr>
              <a:t>begin</a:t>
            </a:r>
            <a:r>
              <a:rPr lang="en-US" sz="4400" kern="0">
                <a:solidFill>
                  <a:srgbClr val="3B3B3B"/>
                </a:solidFill>
                <a:effectLst/>
                <a:latin typeface="Roboto Mono" pitchFamily="2" charset="0"/>
                <a:ea typeface="Roboto Mono" pitchFamily="2" charset="0"/>
                <a:cs typeface="Menlo" panose="020B0609030804020204" pitchFamily="49" charset="0"/>
              </a:rPr>
              <a:t>())</a:t>
            </a:r>
          </a:p>
        </p:txBody>
      </p:sp>
      <p:pic>
        <p:nvPicPr>
          <p:cNvPr id="12" name="Picture 11" descr="A screenshot of a computer&#10;&#10;Description automatically generated">
            <a:extLst>
              <a:ext uri="{FF2B5EF4-FFF2-40B4-BE49-F238E27FC236}">
                <a16:creationId xmlns:a16="http://schemas.microsoft.com/office/drawing/2014/main" id="{96ACD6D4-73A4-1F28-BDC2-95F9DE386F30}"/>
              </a:ext>
            </a:extLst>
          </p:cNvPr>
          <p:cNvPicPr>
            <a:picLocks noChangeAspect="1"/>
          </p:cNvPicPr>
          <p:nvPr/>
        </p:nvPicPr>
        <p:blipFill>
          <a:blip r:embed="rId3">
            <a:extLst>
              <a:ext uri="{28A0092B-C50C-407E-A947-70E740481C1C}">
                <a14:useLocalDpi xmlns:a14="http://schemas.microsoft.com/office/drawing/2010/main" val="0"/>
              </a:ext>
            </a:extLst>
          </a:blip>
          <a:srcRect t="67346" r="79625"/>
          <a:stretch/>
        </p:blipFill>
        <p:spPr>
          <a:xfrm>
            <a:off x="21395921" y="14204062"/>
            <a:ext cx="6605788" cy="2422953"/>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F58B5582-A9BD-35FE-0E0D-14F452898FD3}"/>
              </a:ext>
            </a:extLst>
          </p:cNvPr>
          <p:cNvPicPr>
            <a:picLocks noChangeAspect="1"/>
          </p:cNvPicPr>
          <p:nvPr/>
        </p:nvPicPr>
        <p:blipFill>
          <a:blip r:embed="rId3">
            <a:extLst>
              <a:ext uri="{28A0092B-C50C-407E-A947-70E740481C1C}">
                <a14:useLocalDpi xmlns:a14="http://schemas.microsoft.com/office/drawing/2010/main" val="0"/>
              </a:ext>
            </a:extLst>
          </a:blip>
          <a:srcRect l="25800" r="51689"/>
          <a:stretch/>
        </p:blipFill>
        <p:spPr>
          <a:xfrm>
            <a:off x="4567934" y="5958160"/>
            <a:ext cx="6657926" cy="6768909"/>
          </a:xfrm>
          <a:prstGeom prst="rect">
            <a:avLst/>
          </a:prstGeom>
        </p:spPr>
      </p:pic>
    </p:spTree>
    <p:extLst>
      <p:ext uri="{BB962C8B-B14F-4D97-AF65-F5344CB8AC3E}">
        <p14:creationId xmlns:p14="http://schemas.microsoft.com/office/powerpoint/2010/main" val="13345115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70DAF9-1EAF-42A1-8470-0F0D2CBBC30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DDFA1CB-A974-A82A-B3AA-D7FB86DC3C2A}"/>
              </a:ext>
            </a:extLst>
          </p:cNvPr>
          <p:cNvSpPr>
            <a:spLocks noGrp="1"/>
          </p:cNvSpPr>
          <p:nvPr>
            <p:ph type="title"/>
          </p:nvPr>
        </p:nvSpPr>
        <p:spPr/>
        <p:txBody>
          <a:bodyPr/>
          <a:lstStyle/>
          <a:p>
            <a:r>
              <a:rPr lang="en-US"/>
              <a:t>Thrust Fancy Iterators</a:t>
            </a:r>
          </a:p>
        </p:txBody>
      </p:sp>
      <p:pic>
        <p:nvPicPr>
          <p:cNvPr id="12" name="Picture 11" descr="A screenshot of a computer&#10;&#10;Description automatically generated">
            <a:extLst>
              <a:ext uri="{FF2B5EF4-FFF2-40B4-BE49-F238E27FC236}">
                <a16:creationId xmlns:a16="http://schemas.microsoft.com/office/drawing/2014/main" id="{3A0BB9CA-4702-7087-82BB-B56E67D21345}"/>
              </a:ext>
            </a:extLst>
          </p:cNvPr>
          <p:cNvPicPr>
            <a:picLocks noChangeAspect="1"/>
          </p:cNvPicPr>
          <p:nvPr/>
        </p:nvPicPr>
        <p:blipFill>
          <a:blip r:embed="rId3">
            <a:extLst>
              <a:ext uri="{28A0092B-C50C-407E-A947-70E740481C1C}">
                <a14:useLocalDpi xmlns:a14="http://schemas.microsoft.com/office/drawing/2010/main" val="0"/>
              </a:ext>
            </a:extLst>
          </a:blip>
          <a:srcRect t="67346" r="79625"/>
          <a:stretch/>
        </p:blipFill>
        <p:spPr>
          <a:xfrm>
            <a:off x="13745788" y="5669662"/>
            <a:ext cx="9084424" cy="3332098"/>
          </a:xfrm>
          <a:prstGeom prst="rect">
            <a:avLst/>
          </a:prstGeom>
        </p:spPr>
      </p:pic>
      <p:sp>
        <p:nvSpPr>
          <p:cNvPr id="5" name="TextBox 4">
            <a:extLst>
              <a:ext uri="{FF2B5EF4-FFF2-40B4-BE49-F238E27FC236}">
                <a16:creationId xmlns:a16="http://schemas.microsoft.com/office/drawing/2014/main" id="{868F0800-F4F4-D9EA-AECA-C641A2FC9C1D}"/>
              </a:ext>
            </a:extLst>
          </p:cNvPr>
          <p:cNvSpPr txBox="1"/>
          <p:nvPr/>
        </p:nvSpPr>
        <p:spPr>
          <a:xfrm>
            <a:off x="9144000" y="9758680"/>
            <a:ext cx="18288000" cy="4832092"/>
          </a:xfrm>
          <a:prstGeom prst="rect">
            <a:avLst/>
          </a:prstGeom>
          <a:noFill/>
        </p:spPr>
        <p:txBody>
          <a:bodyPr wrap="square">
            <a:spAutoFit/>
          </a:bodyPr>
          <a:lstStyle/>
          <a:p>
            <a:r>
              <a:rPr lang="en-US" sz="4400" b="0">
                <a:solidFill>
                  <a:srgbClr val="267F99"/>
                </a:solidFill>
                <a:effectLst/>
                <a:latin typeface="Roboto Mono" pitchFamily="49" charset="0"/>
                <a:ea typeface="Roboto Mono" pitchFamily="49" charset="0"/>
              </a:rPr>
              <a:t>auto</a:t>
            </a:r>
            <a:r>
              <a:rPr lang="en-US" sz="4400" b="0">
                <a:solidFill>
                  <a:srgbClr val="3B3B3B"/>
                </a:solidFill>
                <a:effectLst/>
                <a:latin typeface="Roboto Mono" pitchFamily="49" charset="0"/>
                <a:ea typeface="Roboto Mono" pitchFamily="49" charset="0"/>
              </a:rPr>
              <a:t> </a:t>
            </a:r>
            <a:r>
              <a:rPr lang="en-US" sz="4400" b="0">
                <a:solidFill>
                  <a:srgbClr val="001080"/>
                </a:solidFill>
                <a:effectLst/>
                <a:latin typeface="Roboto Mono" pitchFamily="49" charset="0"/>
                <a:ea typeface="Roboto Mono" pitchFamily="49" charset="0"/>
              </a:rPr>
              <a:t>begin</a:t>
            </a:r>
            <a:r>
              <a:rPr lang="en-US" sz="4400" b="0">
                <a:solidFill>
                  <a:srgbClr val="3B3B3B"/>
                </a:solidFill>
                <a:effectLst/>
                <a:latin typeface="Roboto Mono" pitchFamily="49" charset="0"/>
                <a:ea typeface="Roboto Mono" pitchFamily="49" charset="0"/>
              </a:rPr>
              <a:t> </a:t>
            </a:r>
            <a:r>
              <a:rPr lang="en-US" sz="4400" b="0">
                <a:solidFill>
                  <a:srgbClr val="000000"/>
                </a:solidFill>
                <a:effectLst/>
                <a:latin typeface="Roboto Mono" pitchFamily="49" charset="0"/>
                <a:ea typeface="Roboto Mono" pitchFamily="49" charset="0"/>
              </a:rPr>
              <a:t>=</a:t>
            </a:r>
            <a:r>
              <a:rPr lang="en-US" sz="4400" b="0">
                <a:solidFill>
                  <a:srgbClr val="3B3B3B"/>
                </a:solidFill>
                <a:effectLst/>
                <a:latin typeface="Roboto Mono" pitchFamily="49" charset="0"/>
                <a:ea typeface="Roboto Mono" pitchFamily="49" charset="0"/>
              </a:rPr>
              <a:t> </a:t>
            </a:r>
            <a:r>
              <a:rPr lang="en-US" sz="4400" b="0">
                <a:solidFill>
                  <a:srgbClr val="267F99"/>
                </a:solidFill>
                <a:effectLst/>
                <a:latin typeface="Roboto Mono" pitchFamily="49" charset="0"/>
                <a:ea typeface="Roboto Mono" pitchFamily="49" charset="0"/>
              </a:rPr>
              <a:t>thrust</a:t>
            </a:r>
            <a:r>
              <a:rPr lang="en-US" sz="4400" b="0">
                <a:solidFill>
                  <a:srgbClr val="3B3B3B"/>
                </a:solidFill>
                <a:effectLst/>
                <a:latin typeface="Roboto Mono" pitchFamily="49" charset="0"/>
                <a:ea typeface="Roboto Mono" pitchFamily="49" charset="0"/>
              </a:rPr>
              <a:t>::</a:t>
            </a:r>
            <a:r>
              <a:rPr lang="en-US" sz="4400" b="0" err="1">
                <a:solidFill>
                  <a:srgbClr val="795E26"/>
                </a:solidFill>
                <a:effectLst/>
                <a:latin typeface="Roboto Mono" pitchFamily="49" charset="0"/>
                <a:ea typeface="Roboto Mono" pitchFamily="49" charset="0"/>
              </a:rPr>
              <a:t>make_counting_iterator</a:t>
            </a:r>
            <a:r>
              <a:rPr lang="en-US" sz="4400" b="0">
                <a:solidFill>
                  <a:srgbClr val="3B3B3B"/>
                </a:solidFill>
                <a:effectLst/>
                <a:latin typeface="Roboto Mono" pitchFamily="49" charset="0"/>
                <a:ea typeface="Roboto Mono" pitchFamily="49" charset="0"/>
              </a:rPr>
              <a:t>(</a:t>
            </a:r>
            <a:r>
              <a:rPr lang="en-US" sz="4400" b="0">
                <a:solidFill>
                  <a:srgbClr val="098658"/>
                </a:solidFill>
                <a:effectLst/>
                <a:latin typeface="Roboto Mono" pitchFamily="49" charset="0"/>
                <a:ea typeface="Roboto Mono" pitchFamily="49" charset="0"/>
              </a:rPr>
              <a:t>1</a:t>
            </a:r>
            <a:r>
              <a:rPr lang="en-US" sz="4400" b="0">
                <a:solidFill>
                  <a:srgbClr val="3B3B3B"/>
                </a:solidFill>
                <a:effectLst/>
                <a:latin typeface="Roboto Mono" pitchFamily="49" charset="0"/>
                <a:ea typeface="Roboto Mono" pitchFamily="49" charset="0"/>
              </a:rPr>
              <a:t>);</a:t>
            </a:r>
          </a:p>
          <a:p>
            <a:endParaRPr lang="en-US" sz="4400" b="0">
              <a:solidFill>
                <a:srgbClr val="3B3B3B"/>
              </a:solidFill>
              <a:effectLst/>
              <a:latin typeface="Roboto Mono" pitchFamily="49" charset="0"/>
              <a:ea typeface="Roboto Mono" pitchFamily="49" charset="0"/>
            </a:endParaRPr>
          </a:p>
          <a:p>
            <a:r>
              <a:rPr lang="en-US" sz="4400" b="0">
                <a:solidFill>
                  <a:srgbClr val="267F99"/>
                </a:solidFill>
                <a:effectLst/>
                <a:latin typeface="Roboto Mono" pitchFamily="49" charset="0"/>
                <a:ea typeface="Roboto Mono" pitchFamily="49" charset="0"/>
              </a:rPr>
              <a:t>auto</a:t>
            </a:r>
            <a:r>
              <a:rPr lang="en-US" sz="4400" b="0">
                <a:solidFill>
                  <a:srgbClr val="3B3B3B"/>
                </a:solidFill>
                <a:effectLst/>
                <a:latin typeface="Roboto Mono" pitchFamily="49" charset="0"/>
                <a:ea typeface="Roboto Mono" pitchFamily="49" charset="0"/>
              </a:rPr>
              <a:t> </a:t>
            </a:r>
            <a:r>
              <a:rPr lang="en-US" sz="4400" b="0">
                <a:solidFill>
                  <a:srgbClr val="001080"/>
                </a:solidFill>
                <a:effectLst/>
                <a:latin typeface="Roboto Mono" pitchFamily="49" charset="0"/>
                <a:ea typeface="Roboto Mono" pitchFamily="49" charset="0"/>
              </a:rPr>
              <a:t>end</a:t>
            </a:r>
            <a:r>
              <a:rPr lang="en-US" sz="4400" b="0">
                <a:solidFill>
                  <a:srgbClr val="3B3B3B"/>
                </a:solidFill>
                <a:effectLst/>
                <a:latin typeface="Roboto Mono" pitchFamily="49" charset="0"/>
                <a:ea typeface="Roboto Mono" pitchFamily="49" charset="0"/>
              </a:rPr>
              <a:t> </a:t>
            </a:r>
            <a:r>
              <a:rPr lang="en-US" sz="4400" b="0">
                <a:solidFill>
                  <a:srgbClr val="000000"/>
                </a:solidFill>
                <a:effectLst/>
                <a:latin typeface="Roboto Mono" pitchFamily="49" charset="0"/>
                <a:ea typeface="Roboto Mono" pitchFamily="49" charset="0"/>
              </a:rPr>
              <a:t>=</a:t>
            </a:r>
            <a:r>
              <a:rPr lang="en-US" sz="4400" b="0">
                <a:solidFill>
                  <a:srgbClr val="3B3B3B"/>
                </a:solidFill>
                <a:effectLst/>
                <a:latin typeface="Roboto Mono" pitchFamily="49" charset="0"/>
                <a:ea typeface="Roboto Mono" pitchFamily="49" charset="0"/>
              </a:rPr>
              <a:t> </a:t>
            </a:r>
            <a:r>
              <a:rPr lang="en-US" sz="4400" b="0">
                <a:solidFill>
                  <a:srgbClr val="001080"/>
                </a:solidFill>
                <a:effectLst/>
                <a:latin typeface="Roboto Mono" pitchFamily="49" charset="0"/>
                <a:ea typeface="Roboto Mono" pitchFamily="49" charset="0"/>
              </a:rPr>
              <a:t>begin</a:t>
            </a:r>
            <a:r>
              <a:rPr lang="en-US" sz="4400" b="0">
                <a:solidFill>
                  <a:srgbClr val="3B3B3B"/>
                </a:solidFill>
                <a:effectLst/>
                <a:latin typeface="Roboto Mono" pitchFamily="49" charset="0"/>
                <a:ea typeface="Roboto Mono" pitchFamily="49" charset="0"/>
              </a:rPr>
              <a:t> </a:t>
            </a:r>
            <a:r>
              <a:rPr lang="en-US" sz="4400" b="0">
                <a:solidFill>
                  <a:srgbClr val="000000"/>
                </a:solidFill>
                <a:effectLst/>
                <a:latin typeface="Roboto Mono" pitchFamily="49" charset="0"/>
                <a:ea typeface="Roboto Mono" pitchFamily="49" charset="0"/>
              </a:rPr>
              <a:t>+</a:t>
            </a:r>
            <a:r>
              <a:rPr lang="en-US" sz="4400" b="0">
                <a:solidFill>
                  <a:srgbClr val="3B3B3B"/>
                </a:solidFill>
                <a:effectLst/>
                <a:latin typeface="Roboto Mono" pitchFamily="49" charset="0"/>
                <a:ea typeface="Roboto Mono" pitchFamily="49" charset="0"/>
              </a:rPr>
              <a:t> </a:t>
            </a:r>
            <a:r>
              <a:rPr lang="en-US" sz="4400" b="0">
                <a:solidFill>
                  <a:srgbClr val="098658"/>
                </a:solidFill>
                <a:effectLst/>
                <a:latin typeface="Roboto Mono" pitchFamily="49" charset="0"/>
                <a:ea typeface="Roboto Mono" pitchFamily="49" charset="0"/>
              </a:rPr>
              <a:t>42</a:t>
            </a:r>
            <a:r>
              <a:rPr lang="en-US" sz="4400" b="0">
                <a:solidFill>
                  <a:srgbClr val="3B3B3B"/>
                </a:solidFill>
                <a:effectLst/>
                <a:latin typeface="Roboto Mono" pitchFamily="49" charset="0"/>
                <a:ea typeface="Roboto Mono" pitchFamily="49" charset="0"/>
              </a:rPr>
              <a:t>;</a:t>
            </a:r>
          </a:p>
          <a:p>
            <a:endParaRPr lang="en-US" sz="4400" b="0">
              <a:solidFill>
                <a:srgbClr val="3B3B3B"/>
              </a:solidFill>
              <a:effectLst/>
              <a:latin typeface="Roboto Mono" pitchFamily="49" charset="0"/>
              <a:ea typeface="Roboto Mono" pitchFamily="49" charset="0"/>
            </a:endParaRPr>
          </a:p>
          <a:p>
            <a:r>
              <a:rPr lang="en-US" sz="4400" b="0">
                <a:solidFill>
                  <a:srgbClr val="267F99"/>
                </a:solidFill>
                <a:effectLst/>
                <a:latin typeface="Roboto Mono" pitchFamily="49" charset="0"/>
                <a:ea typeface="Roboto Mono" pitchFamily="49" charset="0"/>
              </a:rPr>
              <a:t>thrust</a:t>
            </a:r>
            <a:r>
              <a:rPr lang="en-US" sz="4400" b="0">
                <a:solidFill>
                  <a:srgbClr val="3B3B3B"/>
                </a:solidFill>
                <a:effectLst/>
                <a:latin typeface="Roboto Mono" pitchFamily="49" charset="0"/>
                <a:ea typeface="Roboto Mono" pitchFamily="49" charset="0"/>
              </a:rPr>
              <a:t>::</a:t>
            </a:r>
            <a:r>
              <a:rPr lang="en-US" sz="4400" b="0" err="1">
                <a:solidFill>
                  <a:srgbClr val="795E26"/>
                </a:solidFill>
                <a:effectLst/>
                <a:latin typeface="Roboto Mono" pitchFamily="49" charset="0"/>
                <a:ea typeface="Roboto Mono" pitchFamily="49" charset="0"/>
              </a:rPr>
              <a:t>for_each</a:t>
            </a:r>
            <a:r>
              <a:rPr lang="en-US" sz="4400" b="0">
                <a:solidFill>
                  <a:srgbClr val="3B3B3B"/>
                </a:solidFill>
                <a:effectLst/>
                <a:latin typeface="Roboto Mono" pitchFamily="49" charset="0"/>
                <a:ea typeface="Roboto Mono" pitchFamily="49" charset="0"/>
              </a:rPr>
              <a:t>(</a:t>
            </a:r>
            <a:r>
              <a:rPr lang="en-US" sz="4400" b="0">
                <a:solidFill>
                  <a:srgbClr val="267F99"/>
                </a:solidFill>
                <a:effectLst/>
                <a:latin typeface="Roboto Mono" pitchFamily="49" charset="0"/>
                <a:ea typeface="Roboto Mono" pitchFamily="49" charset="0"/>
              </a:rPr>
              <a:t>thrust</a:t>
            </a:r>
            <a:r>
              <a:rPr lang="en-US" sz="4400" b="0">
                <a:solidFill>
                  <a:srgbClr val="3B3B3B"/>
                </a:solidFill>
                <a:effectLst/>
                <a:latin typeface="Roboto Mono" pitchFamily="49" charset="0"/>
                <a:ea typeface="Roboto Mono" pitchFamily="49" charset="0"/>
              </a:rPr>
              <a:t>::</a:t>
            </a:r>
            <a:r>
              <a:rPr lang="en-US" sz="4400" b="0">
                <a:solidFill>
                  <a:srgbClr val="0070C1"/>
                </a:solidFill>
                <a:effectLst/>
                <a:latin typeface="Roboto Mono" pitchFamily="49" charset="0"/>
                <a:ea typeface="Roboto Mono" pitchFamily="49" charset="0"/>
              </a:rPr>
              <a:t>device</a:t>
            </a:r>
            <a:r>
              <a:rPr lang="en-US" sz="4400" b="0">
                <a:solidFill>
                  <a:srgbClr val="3B3B3B"/>
                </a:solidFill>
                <a:effectLst/>
                <a:latin typeface="Roboto Mono" pitchFamily="49" charset="0"/>
                <a:ea typeface="Roboto Mono" pitchFamily="49" charset="0"/>
              </a:rPr>
              <a:t>, </a:t>
            </a:r>
            <a:r>
              <a:rPr lang="en-US" sz="4400" b="0">
                <a:solidFill>
                  <a:srgbClr val="001080"/>
                </a:solidFill>
                <a:effectLst/>
                <a:latin typeface="Roboto Mono" pitchFamily="49" charset="0"/>
                <a:ea typeface="Roboto Mono" pitchFamily="49" charset="0"/>
              </a:rPr>
              <a:t>begin</a:t>
            </a:r>
            <a:r>
              <a:rPr lang="en-US" sz="4400" b="0">
                <a:solidFill>
                  <a:srgbClr val="3B3B3B"/>
                </a:solidFill>
                <a:effectLst/>
                <a:latin typeface="Roboto Mono" pitchFamily="49" charset="0"/>
                <a:ea typeface="Roboto Mono" pitchFamily="49" charset="0"/>
              </a:rPr>
              <a:t>, </a:t>
            </a:r>
            <a:r>
              <a:rPr lang="en-US" sz="4400" b="0">
                <a:solidFill>
                  <a:srgbClr val="001080"/>
                </a:solidFill>
                <a:effectLst/>
                <a:latin typeface="Roboto Mono" pitchFamily="49" charset="0"/>
                <a:ea typeface="Roboto Mono" pitchFamily="49" charset="0"/>
              </a:rPr>
              <a:t>end</a:t>
            </a:r>
            <a:r>
              <a:rPr lang="en-US" sz="4400" b="0">
                <a:solidFill>
                  <a:srgbClr val="3B3B3B"/>
                </a:solidFill>
                <a:effectLst/>
                <a:latin typeface="Roboto Mono" pitchFamily="49" charset="0"/>
                <a:ea typeface="Roboto Mono" pitchFamily="49" charset="0"/>
              </a:rPr>
              <a:t>, </a:t>
            </a:r>
            <a:r>
              <a:rPr lang="en-US" sz="4400" b="0">
                <a:solidFill>
                  <a:srgbClr val="001080"/>
                </a:solidFill>
                <a:effectLst/>
                <a:latin typeface="Roboto Mono" pitchFamily="49" charset="0"/>
                <a:ea typeface="Roboto Mono" pitchFamily="49" charset="0"/>
              </a:rPr>
              <a:t>print</a:t>
            </a:r>
            <a:r>
              <a:rPr lang="en-US" sz="4400" b="0">
                <a:solidFill>
                  <a:srgbClr val="3B3B3B"/>
                </a:solidFill>
                <a:effectLst/>
                <a:latin typeface="Roboto Mono" pitchFamily="49" charset="0"/>
                <a:ea typeface="Roboto Mono" pitchFamily="49" charset="0"/>
              </a:rPr>
              <a:t>);</a:t>
            </a:r>
          </a:p>
          <a:p>
            <a:endParaRPr lang="en-US" sz="4400">
              <a:solidFill>
                <a:srgbClr val="3B3B3B"/>
              </a:solidFill>
              <a:latin typeface="Roboto Mono" pitchFamily="49" charset="0"/>
              <a:ea typeface="Roboto Mono" pitchFamily="49" charset="0"/>
            </a:endParaRPr>
          </a:p>
          <a:p>
            <a:r>
              <a:rPr lang="en-US" sz="4400" kern="0">
                <a:solidFill>
                  <a:srgbClr val="008000"/>
                </a:solidFill>
                <a:effectLst/>
                <a:latin typeface="Roboto Mono" pitchFamily="49" charset="0"/>
                <a:ea typeface="Roboto Mono" pitchFamily="49" charset="0"/>
                <a:cs typeface="Times New Roman" panose="02020603050405020304" pitchFamily="18" charset="0"/>
              </a:rPr>
              <a:t>// prints: 1 2 3 ... 42</a:t>
            </a:r>
            <a:endParaRPr lang="en-US" sz="4400" b="0">
              <a:solidFill>
                <a:srgbClr val="3B3B3B"/>
              </a:solidFill>
              <a:effectLst/>
              <a:latin typeface="Roboto Mono" pitchFamily="49" charset="0"/>
              <a:ea typeface="Roboto Mono" pitchFamily="49" charset="0"/>
            </a:endParaRPr>
          </a:p>
        </p:txBody>
      </p:sp>
    </p:spTree>
    <p:extLst>
      <p:ext uri="{BB962C8B-B14F-4D97-AF65-F5344CB8AC3E}">
        <p14:creationId xmlns:p14="http://schemas.microsoft.com/office/powerpoint/2010/main" val="17591441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8EFB61-1FC0-2D22-769E-0582ADB287A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437D8A0E-C9D5-7396-4595-CBE59E453E1C}"/>
              </a:ext>
            </a:extLst>
          </p:cNvPr>
          <p:cNvSpPr>
            <a:spLocks noGrp="1"/>
          </p:cNvSpPr>
          <p:nvPr>
            <p:ph type="title"/>
          </p:nvPr>
        </p:nvSpPr>
        <p:spPr/>
        <p:txBody>
          <a:bodyPr/>
          <a:lstStyle/>
          <a:p>
            <a:r>
              <a:rPr lang="en-US"/>
              <a:t>Thrust Fancy Iterators</a:t>
            </a:r>
          </a:p>
        </p:txBody>
      </p:sp>
      <p:sp>
        <p:nvSpPr>
          <p:cNvPr id="5" name="TextBox 4">
            <a:extLst>
              <a:ext uri="{FF2B5EF4-FFF2-40B4-BE49-F238E27FC236}">
                <a16:creationId xmlns:a16="http://schemas.microsoft.com/office/drawing/2014/main" id="{840C682E-1D58-37D9-7B0A-EC04905DA67A}"/>
              </a:ext>
            </a:extLst>
          </p:cNvPr>
          <p:cNvSpPr txBox="1"/>
          <p:nvPr/>
        </p:nvSpPr>
        <p:spPr>
          <a:xfrm>
            <a:off x="2514600" y="6937370"/>
            <a:ext cx="19532600" cy="10248960"/>
          </a:xfrm>
          <a:prstGeom prst="rect">
            <a:avLst/>
          </a:prstGeom>
          <a:noFill/>
        </p:spPr>
        <p:txBody>
          <a:bodyPr wrap="square">
            <a:spAutoFit/>
          </a:bodyPr>
          <a:lstStyle/>
          <a:p>
            <a:r>
              <a:rPr lang="en-US" sz="4400" b="0">
                <a:solidFill>
                  <a:srgbClr val="267F99"/>
                </a:solidFill>
                <a:effectLst/>
                <a:latin typeface="Roboto Mono" pitchFamily="49" charset="0"/>
                <a:ea typeface="Roboto Mono" pitchFamily="49" charset="0"/>
              </a:rPr>
              <a:t>thrust</a:t>
            </a:r>
            <a:r>
              <a:rPr lang="en-US" sz="4400" b="0">
                <a:solidFill>
                  <a:srgbClr val="3B3B3B"/>
                </a:solidFill>
                <a:effectLst/>
                <a:latin typeface="Roboto Mono" pitchFamily="49" charset="0"/>
                <a:ea typeface="Roboto Mono" pitchFamily="49" charset="0"/>
              </a:rPr>
              <a:t>::</a:t>
            </a:r>
            <a:r>
              <a:rPr lang="en-US" sz="4400" b="0" err="1">
                <a:solidFill>
                  <a:srgbClr val="267F99"/>
                </a:solidFill>
                <a:effectLst/>
                <a:latin typeface="Roboto Mono" pitchFamily="49" charset="0"/>
                <a:ea typeface="Roboto Mono" pitchFamily="49" charset="0"/>
              </a:rPr>
              <a:t>universal_vector</a:t>
            </a:r>
            <a:r>
              <a:rPr lang="en-US" sz="4400" b="0">
                <a:solidFill>
                  <a:srgbClr val="000000"/>
                </a:solidFill>
                <a:effectLst/>
                <a:latin typeface="Roboto Mono" pitchFamily="49" charset="0"/>
                <a:ea typeface="Roboto Mono" pitchFamily="49" charset="0"/>
              </a:rPr>
              <a:t>&lt;</a:t>
            </a:r>
            <a:r>
              <a:rPr lang="en-US" sz="4400" b="0">
                <a:solidFill>
                  <a:srgbClr val="0000FF"/>
                </a:solidFill>
                <a:effectLst/>
                <a:latin typeface="Roboto Mono" pitchFamily="49" charset="0"/>
                <a:ea typeface="Roboto Mono" pitchFamily="49" charset="0"/>
              </a:rPr>
              <a:t>int</a:t>
            </a:r>
            <a:r>
              <a:rPr lang="en-US" sz="4400" b="0">
                <a:solidFill>
                  <a:srgbClr val="000000"/>
                </a:solidFill>
                <a:effectLst/>
                <a:latin typeface="Roboto Mono" pitchFamily="49" charset="0"/>
                <a:ea typeface="Roboto Mono" pitchFamily="49" charset="0"/>
              </a:rPr>
              <a:t>&gt;</a:t>
            </a:r>
            <a:r>
              <a:rPr lang="en-US" sz="4400" b="0">
                <a:solidFill>
                  <a:srgbClr val="3B3B3B"/>
                </a:solidFill>
                <a:effectLst/>
                <a:latin typeface="Roboto Mono" pitchFamily="49" charset="0"/>
                <a:ea typeface="Roboto Mono" pitchFamily="49" charset="0"/>
              </a:rPr>
              <a:t> </a:t>
            </a:r>
            <a:r>
              <a:rPr lang="en-US" sz="4400" b="0" err="1">
                <a:solidFill>
                  <a:srgbClr val="001080"/>
                </a:solidFill>
                <a:effectLst/>
                <a:latin typeface="Roboto Mono" pitchFamily="49" charset="0"/>
                <a:ea typeface="Roboto Mono" pitchFamily="49" charset="0"/>
              </a:rPr>
              <a:t>vec</a:t>
            </a:r>
            <a:r>
              <a:rPr lang="en-US" sz="4400" b="0">
                <a:solidFill>
                  <a:srgbClr val="3B3B3B"/>
                </a:solidFill>
                <a:effectLst/>
                <a:latin typeface="Roboto Mono" pitchFamily="49" charset="0"/>
                <a:ea typeface="Roboto Mono" pitchFamily="49" charset="0"/>
              </a:rPr>
              <a:t> </a:t>
            </a:r>
            <a:r>
              <a:rPr lang="en-US" sz="4400" b="0">
                <a:solidFill>
                  <a:srgbClr val="000000"/>
                </a:solidFill>
                <a:effectLst/>
                <a:latin typeface="Roboto Mono" pitchFamily="49" charset="0"/>
                <a:ea typeface="Roboto Mono" pitchFamily="49" charset="0"/>
              </a:rPr>
              <a:t>=</a:t>
            </a:r>
            <a:r>
              <a:rPr lang="en-US" sz="4400" b="0">
                <a:solidFill>
                  <a:srgbClr val="3B3B3B"/>
                </a:solidFill>
                <a:effectLst/>
                <a:latin typeface="Roboto Mono" pitchFamily="49" charset="0"/>
                <a:ea typeface="Roboto Mono" pitchFamily="49" charset="0"/>
              </a:rPr>
              <a:t> {</a:t>
            </a:r>
            <a:r>
              <a:rPr lang="en-US" sz="4400" b="0">
                <a:solidFill>
                  <a:srgbClr val="098658"/>
                </a:solidFill>
                <a:effectLst/>
                <a:latin typeface="Roboto Mono" pitchFamily="49" charset="0"/>
                <a:ea typeface="Roboto Mono" pitchFamily="49" charset="0"/>
              </a:rPr>
              <a:t>1</a:t>
            </a:r>
            <a:r>
              <a:rPr lang="en-US" sz="4400" b="0">
                <a:solidFill>
                  <a:srgbClr val="3B3B3B"/>
                </a:solidFill>
                <a:effectLst/>
                <a:latin typeface="Roboto Mono" pitchFamily="49" charset="0"/>
                <a:ea typeface="Roboto Mono" pitchFamily="49" charset="0"/>
              </a:rPr>
              <a:t>, </a:t>
            </a:r>
            <a:r>
              <a:rPr lang="en-US" sz="4400" b="0">
                <a:solidFill>
                  <a:srgbClr val="098658"/>
                </a:solidFill>
                <a:effectLst/>
                <a:latin typeface="Roboto Mono" pitchFamily="49" charset="0"/>
                <a:ea typeface="Roboto Mono" pitchFamily="49" charset="0"/>
              </a:rPr>
              <a:t>2</a:t>
            </a:r>
            <a:r>
              <a:rPr lang="en-US" sz="4400" b="0">
                <a:solidFill>
                  <a:srgbClr val="3B3B3B"/>
                </a:solidFill>
                <a:effectLst/>
                <a:latin typeface="Roboto Mono" pitchFamily="49" charset="0"/>
                <a:ea typeface="Roboto Mono" pitchFamily="49" charset="0"/>
              </a:rPr>
              <a:t>, </a:t>
            </a:r>
            <a:r>
              <a:rPr lang="en-US" sz="4400">
                <a:solidFill>
                  <a:srgbClr val="098658"/>
                </a:solidFill>
                <a:latin typeface="Roboto Mono" pitchFamily="49" charset="0"/>
                <a:ea typeface="Roboto Mono" pitchFamily="49" charset="0"/>
              </a:rPr>
              <a:t>3</a:t>
            </a:r>
            <a:r>
              <a:rPr lang="en-US" sz="4400" b="0">
                <a:solidFill>
                  <a:srgbClr val="098658"/>
                </a:solidFill>
                <a:effectLst/>
                <a:latin typeface="Roboto Mono" pitchFamily="49" charset="0"/>
                <a:ea typeface="Roboto Mono" pitchFamily="49" charset="0"/>
              </a:rPr>
              <a:t>, ...</a:t>
            </a:r>
            <a:r>
              <a:rPr lang="en-US" sz="4400" b="0">
                <a:solidFill>
                  <a:srgbClr val="3B3B3B"/>
                </a:solidFill>
                <a:effectLst/>
                <a:latin typeface="Roboto Mono" pitchFamily="49" charset="0"/>
                <a:ea typeface="Roboto Mono" pitchFamily="49" charset="0"/>
              </a:rPr>
              <a:t>};</a:t>
            </a:r>
          </a:p>
          <a:p>
            <a:r>
              <a:rPr lang="en-US" sz="4400" b="0">
                <a:solidFill>
                  <a:srgbClr val="267F99"/>
                </a:solidFill>
                <a:effectLst/>
                <a:latin typeface="Roboto Mono" pitchFamily="49" charset="0"/>
                <a:ea typeface="Roboto Mono" pitchFamily="49" charset="0"/>
              </a:rPr>
              <a:t>auto</a:t>
            </a:r>
            <a:r>
              <a:rPr lang="en-US" sz="4400" b="0">
                <a:solidFill>
                  <a:srgbClr val="3B3B3B"/>
                </a:solidFill>
                <a:effectLst/>
                <a:latin typeface="Roboto Mono" pitchFamily="49" charset="0"/>
                <a:ea typeface="Roboto Mono" pitchFamily="49" charset="0"/>
              </a:rPr>
              <a:t> </a:t>
            </a:r>
            <a:r>
              <a:rPr lang="en-US" sz="4400" b="0">
                <a:solidFill>
                  <a:srgbClr val="001080"/>
                </a:solidFill>
                <a:effectLst/>
                <a:latin typeface="Roboto Mono" pitchFamily="49" charset="0"/>
                <a:ea typeface="Roboto Mono" pitchFamily="49" charset="0"/>
              </a:rPr>
              <a:t>begin</a:t>
            </a:r>
            <a:r>
              <a:rPr lang="en-US" sz="4400" b="0">
                <a:solidFill>
                  <a:srgbClr val="3B3B3B"/>
                </a:solidFill>
                <a:effectLst/>
                <a:latin typeface="Roboto Mono" pitchFamily="49" charset="0"/>
                <a:ea typeface="Roboto Mono" pitchFamily="49" charset="0"/>
              </a:rPr>
              <a:t> </a:t>
            </a:r>
            <a:r>
              <a:rPr lang="en-US" sz="4400" b="0">
                <a:solidFill>
                  <a:srgbClr val="000000"/>
                </a:solidFill>
                <a:effectLst/>
                <a:latin typeface="Roboto Mono" pitchFamily="49" charset="0"/>
                <a:ea typeface="Roboto Mono" pitchFamily="49" charset="0"/>
              </a:rPr>
              <a:t>=</a:t>
            </a:r>
            <a:r>
              <a:rPr lang="en-US" sz="4400" b="0">
                <a:solidFill>
                  <a:srgbClr val="3B3B3B"/>
                </a:solidFill>
                <a:effectLst/>
                <a:latin typeface="Roboto Mono" pitchFamily="49" charset="0"/>
                <a:ea typeface="Roboto Mono" pitchFamily="49" charset="0"/>
              </a:rPr>
              <a:t> </a:t>
            </a:r>
          </a:p>
          <a:p>
            <a:r>
              <a:rPr lang="en-US" sz="4400">
                <a:solidFill>
                  <a:srgbClr val="3B3B3B"/>
                </a:solidFill>
                <a:latin typeface="Roboto Mono" pitchFamily="49" charset="0"/>
                <a:ea typeface="Roboto Mono" pitchFamily="49" charset="0"/>
              </a:rPr>
              <a:t>  </a:t>
            </a:r>
            <a:r>
              <a:rPr lang="en-US" sz="4400" b="0">
                <a:solidFill>
                  <a:srgbClr val="267F99"/>
                </a:solidFill>
                <a:effectLst/>
                <a:latin typeface="Roboto Mono" pitchFamily="49" charset="0"/>
                <a:ea typeface="Roboto Mono" pitchFamily="49" charset="0"/>
              </a:rPr>
              <a:t>thrust</a:t>
            </a:r>
            <a:r>
              <a:rPr lang="en-US" sz="4400" b="0">
                <a:solidFill>
                  <a:srgbClr val="3B3B3B"/>
                </a:solidFill>
                <a:effectLst/>
                <a:latin typeface="Roboto Mono" pitchFamily="49" charset="0"/>
                <a:ea typeface="Roboto Mono" pitchFamily="49" charset="0"/>
              </a:rPr>
              <a:t>::</a:t>
            </a:r>
            <a:r>
              <a:rPr lang="en-US" sz="4400" b="0" err="1">
                <a:solidFill>
                  <a:srgbClr val="795E26"/>
                </a:solidFill>
                <a:effectLst/>
                <a:latin typeface="Roboto Mono" pitchFamily="49" charset="0"/>
                <a:ea typeface="Roboto Mono" pitchFamily="49" charset="0"/>
              </a:rPr>
              <a:t>make_transform_iterator</a:t>
            </a:r>
            <a:r>
              <a:rPr lang="en-US" sz="4400" b="0">
                <a:solidFill>
                  <a:srgbClr val="3B3B3B"/>
                </a:solidFill>
                <a:effectLst/>
                <a:latin typeface="Roboto Mono" pitchFamily="49" charset="0"/>
                <a:ea typeface="Roboto Mono" pitchFamily="49" charset="0"/>
              </a:rPr>
              <a:t>(</a:t>
            </a:r>
          </a:p>
          <a:p>
            <a:r>
              <a:rPr lang="en-US" sz="4400">
                <a:solidFill>
                  <a:srgbClr val="3B3B3B"/>
                </a:solidFill>
                <a:latin typeface="Roboto Mono" pitchFamily="49" charset="0"/>
                <a:ea typeface="Roboto Mono" pitchFamily="49" charset="0"/>
              </a:rPr>
              <a:t>    </a:t>
            </a:r>
          </a:p>
          <a:p>
            <a:r>
              <a:rPr lang="en-US" sz="4400" b="0">
                <a:solidFill>
                  <a:srgbClr val="3B3B3B"/>
                </a:solidFill>
                <a:effectLst/>
                <a:latin typeface="Roboto Mono" pitchFamily="49" charset="0"/>
                <a:ea typeface="Roboto Mono" pitchFamily="49" charset="0"/>
              </a:rPr>
              <a:t>    </a:t>
            </a:r>
            <a:r>
              <a:rPr lang="en-US" sz="4400" b="0" err="1">
                <a:solidFill>
                  <a:srgbClr val="001080"/>
                </a:solidFill>
                <a:effectLst/>
                <a:latin typeface="Roboto Mono" pitchFamily="49" charset="0"/>
                <a:ea typeface="Roboto Mono" pitchFamily="49" charset="0"/>
              </a:rPr>
              <a:t>vec</a:t>
            </a:r>
            <a:r>
              <a:rPr lang="en-US" sz="4400" b="0" err="1">
                <a:solidFill>
                  <a:srgbClr val="3B3B3B"/>
                </a:solidFill>
                <a:effectLst/>
                <a:latin typeface="Roboto Mono" pitchFamily="49" charset="0"/>
                <a:ea typeface="Roboto Mono" pitchFamily="49" charset="0"/>
              </a:rPr>
              <a:t>.</a:t>
            </a:r>
            <a:r>
              <a:rPr lang="en-US" sz="4400" b="0" err="1">
                <a:solidFill>
                  <a:srgbClr val="795E26"/>
                </a:solidFill>
                <a:effectLst/>
                <a:latin typeface="Roboto Mono" pitchFamily="49" charset="0"/>
                <a:ea typeface="Roboto Mono" pitchFamily="49" charset="0"/>
              </a:rPr>
              <a:t>begin</a:t>
            </a:r>
            <a:r>
              <a:rPr lang="en-US" sz="4400" b="0">
                <a:solidFill>
                  <a:srgbClr val="3B3B3B"/>
                </a:solidFill>
                <a:effectLst/>
                <a:latin typeface="Roboto Mono" pitchFamily="49" charset="0"/>
                <a:ea typeface="Roboto Mono" pitchFamily="49" charset="0"/>
              </a:rPr>
              <a:t>(), </a:t>
            </a:r>
          </a:p>
          <a:p>
            <a:endParaRPr lang="en-US" sz="4400" b="0">
              <a:solidFill>
                <a:srgbClr val="3B3B3B"/>
              </a:solidFill>
              <a:effectLst/>
              <a:latin typeface="Roboto Mono" pitchFamily="49" charset="0"/>
              <a:ea typeface="Roboto Mono" pitchFamily="49" charset="0"/>
            </a:endParaRPr>
          </a:p>
          <a:p>
            <a:r>
              <a:rPr lang="en-US" sz="4400">
                <a:solidFill>
                  <a:srgbClr val="3B3B3B"/>
                </a:solidFill>
                <a:latin typeface="Roboto Mono" pitchFamily="49" charset="0"/>
                <a:ea typeface="Roboto Mono" pitchFamily="49" charset="0"/>
              </a:rPr>
              <a:t>    </a:t>
            </a:r>
            <a:r>
              <a:rPr lang="en-US" sz="4400" b="0">
                <a:solidFill>
                  <a:srgbClr val="3B3B3B"/>
                </a:solidFill>
                <a:effectLst/>
                <a:latin typeface="Roboto Mono" pitchFamily="49" charset="0"/>
                <a:ea typeface="Roboto Mono" pitchFamily="49" charset="0"/>
              </a:rPr>
              <a:t>[] </a:t>
            </a:r>
            <a:r>
              <a:rPr lang="en-US" sz="4400" b="0">
                <a:solidFill>
                  <a:srgbClr val="0000FF"/>
                </a:solidFill>
                <a:effectLst/>
                <a:latin typeface="Roboto Mono" pitchFamily="49" charset="0"/>
                <a:ea typeface="Roboto Mono" pitchFamily="49" charset="0"/>
              </a:rPr>
              <a:t>__host__</a:t>
            </a:r>
            <a:r>
              <a:rPr lang="en-US" sz="4400" b="0">
                <a:solidFill>
                  <a:srgbClr val="3B3B3B"/>
                </a:solidFill>
                <a:effectLst/>
                <a:latin typeface="Roboto Mono" pitchFamily="49" charset="0"/>
                <a:ea typeface="Roboto Mono" pitchFamily="49" charset="0"/>
              </a:rPr>
              <a:t> </a:t>
            </a:r>
            <a:r>
              <a:rPr lang="en-US" sz="4400" b="0">
                <a:solidFill>
                  <a:srgbClr val="0000FF"/>
                </a:solidFill>
                <a:effectLst/>
                <a:latin typeface="Roboto Mono" pitchFamily="49" charset="0"/>
                <a:ea typeface="Roboto Mono" pitchFamily="49" charset="0"/>
              </a:rPr>
              <a:t>__device__</a:t>
            </a:r>
            <a:r>
              <a:rPr lang="en-US" sz="4400" b="0">
                <a:solidFill>
                  <a:srgbClr val="3B3B3B"/>
                </a:solidFill>
                <a:effectLst/>
                <a:latin typeface="Roboto Mono" pitchFamily="49" charset="0"/>
                <a:ea typeface="Roboto Mono" pitchFamily="49" charset="0"/>
              </a:rPr>
              <a:t>(</a:t>
            </a:r>
            <a:r>
              <a:rPr lang="en-US" sz="4400" b="0">
                <a:solidFill>
                  <a:srgbClr val="0000FF"/>
                </a:solidFill>
                <a:effectLst/>
                <a:latin typeface="Roboto Mono" pitchFamily="49" charset="0"/>
                <a:ea typeface="Roboto Mono" pitchFamily="49" charset="0"/>
              </a:rPr>
              <a:t>int</a:t>
            </a:r>
            <a:r>
              <a:rPr lang="en-US" sz="4400" b="0">
                <a:solidFill>
                  <a:srgbClr val="3B3B3B"/>
                </a:solidFill>
                <a:effectLst/>
                <a:latin typeface="Roboto Mono" pitchFamily="49" charset="0"/>
                <a:ea typeface="Roboto Mono" pitchFamily="49" charset="0"/>
              </a:rPr>
              <a:t> </a:t>
            </a:r>
            <a:r>
              <a:rPr lang="en-US" sz="4400" b="0">
                <a:solidFill>
                  <a:srgbClr val="001080"/>
                </a:solidFill>
                <a:effectLst/>
                <a:latin typeface="Roboto Mono" pitchFamily="49" charset="0"/>
                <a:ea typeface="Roboto Mono" pitchFamily="49" charset="0"/>
              </a:rPr>
              <a:t>value</a:t>
            </a:r>
            <a:r>
              <a:rPr lang="en-US" sz="4400" b="0">
                <a:solidFill>
                  <a:srgbClr val="3B3B3B"/>
                </a:solidFill>
                <a:effectLst/>
                <a:latin typeface="Roboto Mono" pitchFamily="49" charset="0"/>
                <a:ea typeface="Roboto Mono" pitchFamily="49" charset="0"/>
              </a:rPr>
              <a:t>) {</a:t>
            </a:r>
          </a:p>
          <a:p>
            <a:r>
              <a:rPr lang="en-US" sz="4400" b="0">
                <a:solidFill>
                  <a:srgbClr val="AF00DB"/>
                </a:solidFill>
                <a:effectLst/>
                <a:latin typeface="Roboto Mono" pitchFamily="49" charset="0"/>
                <a:ea typeface="Roboto Mono" pitchFamily="49" charset="0"/>
              </a:rPr>
              <a:t>      return</a:t>
            </a:r>
            <a:r>
              <a:rPr lang="en-US" sz="4400" b="0">
                <a:solidFill>
                  <a:srgbClr val="3B3B3B"/>
                </a:solidFill>
                <a:effectLst/>
                <a:latin typeface="Roboto Mono" pitchFamily="49" charset="0"/>
                <a:ea typeface="Roboto Mono" pitchFamily="49" charset="0"/>
              </a:rPr>
              <a:t> </a:t>
            </a:r>
            <a:r>
              <a:rPr lang="en-US" sz="4400" b="0">
                <a:solidFill>
                  <a:srgbClr val="001080"/>
                </a:solidFill>
                <a:effectLst/>
                <a:latin typeface="Roboto Mono" pitchFamily="49" charset="0"/>
                <a:ea typeface="Roboto Mono" pitchFamily="49" charset="0"/>
              </a:rPr>
              <a:t>value</a:t>
            </a:r>
            <a:r>
              <a:rPr lang="en-US" sz="4400" b="0">
                <a:solidFill>
                  <a:srgbClr val="3B3B3B"/>
                </a:solidFill>
                <a:effectLst/>
                <a:latin typeface="Roboto Mono" pitchFamily="49" charset="0"/>
                <a:ea typeface="Roboto Mono" pitchFamily="49" charset="0"/>
              </a:rPr>
              <a:t> </a:t>
            </a:r>
            <a:r>
              <a:rPr lang="en-US" sz="4400" b="0">
                <a:solidFill>
                  <a:srgbClr val="000000"/>
                </a:solidFill>
                <a:effectLst/>
                <a:latin typeface="Roboto Mono" pitchFamily="49" charset="0"/>
                <a:ea typeface="Roboto Mono" pitchFamily="49" charset="0"/>
              </a:rPr>
              <a:t>*</a:t>
            </a:r>
            <a:r>
              <a:rPr lang="en-US" sz="4400" b="0">
                <a:solidFill>
                  <a:srgbClr val="3B3B3B"/>
                </a:solidFill>
                <a:effectLst/>
                <a:latin typeface="Roboto Mono" pitchFamily="49" charset="0"/>
                <a:ea typeface="Roboto Mono" pitchFamily="49" charset="0"/>
              </a:rPr>
              <a:t> </a:t>
            </a:r>
            <a:r>
              <a:rPr lang="en-US" sz="4400" b="0">
                <a:solidFill>
                  <a:srgbClr val="098658"/>
                </a:solidFill>
                <a:effectLst/>
                <a:latin typeface="Roboto Mono" pitchFamily="49" charset="0"/>
                <a:ea typeface="Roboto Mono" pitchFamily="49" charset="0"/>
              </a:rPr>
              <a:t>2</a:t>
            </a:r>
            <a:r>
              <a:rPr lang="en-US" sz="4400" b="0">
                <a:solidFill>
                  <a:srgbClr val="3B3B3B"/>
                </a:solidFill>
                <a:effectLst/>
                <a:latin typeface="Roboto Mono" pitchFamily="49" charset="0"/>
                <a:ea typeface="Roboto Mono" pitchFamily="49" charset="0"/>
              </a:rPr>
              <a:t>;</a:t>
            </a:r>
          </a:p>
          <a:p>
            <a:r>
              <a:rPr lang="en-US" sz="4400" b="0">
                <a:solidFill>
                  <a:srgbClr val="3B3B3B"/>
                </a:solidFill>
                <a:effectLst/>
                <a:latin typeface="Roboto Mono" pitchFamily="49" charset="0"/>
                <a:ea typeface="Roboto Mono" pitchFamily="49" charset="0"/>
              </a:rPr>
              <a:t>    });</a:t>
            </a:r>
          </a:p>
          <a:p>
            <a:endParaRPr lang="en-US" sz="4400" b="0">
              <a:solidFill>
                <a:schemeClr val="accent5"/>
              </a:solidFill>
              <a:effectLst/>
              <a:latin typeface="Roboto Mono" pitchFamily="49" charset="0"/>
              <a:ea typeface="Roboto Mono" pitchFamily="49" charset="0"/>
            </a:endParaRPr>
          </a:p>
          <a:p>
            <a:r>
              <a:rPr lang="en-US" sz="4400" b="0">
                <a:solidFill>
                  <a:schemeClr val="accent5"/>
                </a:solidFill>
                <a:effectLst/>
                <a:latin typeface="Roboto Mono" pitchFamily="49" charset="0"/>
                <a:ea typeface="Roboto Mono" pitchFamily="49" charset="0"/>
              </a:rPr>
              <a:t>auto end = begin + 42;</a:t>
            </a:r>
          </a:p>
          <a:p>
            <a:endParaRPr lang="en-US" sz="4400" b="0">
              <a:solidFill>
                <a:schemeClr val="accent5"/>
              </a:solidFill>
              <a:effectLst/>
              <a:latin typeface="Roboto Mono" pitchFamily="49" charset="0"/>
              <a:ea typeface="Roboto Mono" pitchFamily="49" charset="0"/>
            </a:endParaRPr>
          </a:p>
          <a:p>
            <a:r>
              <a:rPr lang="en-US" sz="4400" b="0">
                <a:solidFill>
                  <a:schemeClr val="accent5"/>
                </a:solidFill>
                <a:effectLst/>
                <a:latin typeface="Roboto Mono" pitchFamily="49" charset="0"/>
                <a:ea typeface="Roboto Mono" pitchFamily="49" charset="0"/>
              </a:rPr>
              <a:t>thrust::</a:t>
            </a:r>
            <a:r>
              <a:rPr lang="en-US" sz="4400" b="0" err="1">
                <a:solidFill>
                  <a:schemeClr val="accent5"/>
                </a:solidFill>
                <a:effectLst/>
                <a:latin typeface="Roboto Mono" pitchFamily="49" charset="0"/>
                <a:ea typeface="Roboto Mono" pitchFamily="49" charset="0"/>
              </a:rPr>
              <a:t>for_each</a:t>
            </a:r>
            <a:r>
              <a:rPr lang="en-US" sz="4400" b="0">
                <a:solidFill>
                  <a:schemeClr val="accent5"/>
                </a:solidFill>
                <a:effectLst/>
                <a:latin typeface="Roboto Mono" pitchFamily="49" charset="0"/>
                <a:ea typeface="Roboto Mono" pitchFamily="49" charset="0"/>
              </a:rPr>
              <a:t>(thrust::device, begin, end, print);</a:t>
            </a:r>
          </a:p>
          <a:p>
            <a:endParaRPr lang="en-US" sz="4400">
              <a:solidFill>
                <a:srgbClr val="3B3B3B"/>
              </a:solidFill>
              <a:latin typeface="Roboto Mono" pitchFamily="49" charset="0"/>
              <a:ea typeface="Roboto Mono" pitchFamily="49" charset="0"/>
            </a:endParaRPr>
          </a:p>
          <a:p>
            <a:r>
              <a:rPr lang="en-US" sz="4400" kern="0">
                <a:solidFill>
                  <a:srgbClr val="008000"/>
                </a:solidFill>
                <a:effectLst/>
                <a:latin typeface="Roboto Mono" pitchFamily="49" charset="0"/>
                <a:ea typeface="Roboto Mono" pitchFamily="49" charset="0"/>
                <a:cs typeface="Times New Roman" panose="02020603050405020304" pitchFamily="18" charset="0"/>
              </a:rPr>
              <a:t>// prints: 2 </a:t>
            </a:r>
            <a:r>
              <a:rPr lang="en-US" sz="4400" kern="0">
                <a:solidFill>
                  <a:srgbClr val="008000"/>
                </a:solidFill>
                <a:latin typeface="Roboto Mono" pitchFamily="49" charset="0"/>
                <a:ea typeface="Roboto Mono" pitchFamily="49" charset="0"/>
                <a:cs typeface="Times New Roman" panose="02020603050405020304" pitchFamily="18" charset="0"/>
              </a:rPr>
              <a:t>4</a:t>
            </a:r>
            <a:r>
              <a:rPr lang="en-US" sz="4400" kern="0">
                <a:solidFill>
                  <a:srgbClr val="008000"/>
                </a:solidFill>
                <a:effectLst/>
                <a:latin typeface="Roboto Mono" pitchFamily="49" charset="0"/>
                <a:ea typeface="Roboto Mono" pitchFamily="49" charset="0"/>
                <a:cs typeface="Times New Roman" panose="02020603050405020304" pitchFamily="18" charset="0"/>
              </a:rPr>
              <a:t> </a:t>
            </a:r>
            <a:r>
              <a:rPr lang="en-US" sz="4400" kern="0">
                <a:solidFill>
                  <a:srgbClr val="008000"/>
                </a:solidFill>
                <a:latin typeface="Roboto Mono" pitchFamily="49" charset="0"/>
                <a:ea typeface="Roboto Mono" pitchFamily="49" charset="0"/>
                <a:cs typeface="Times New Roman" panose="02020603050405020304" pitchFamily="18" charset="0"/>
              </a:rPr>
              <a:t>6</a:t>
            </a:r>
            <a:r>
              <a:rPr lang="en-US" sz="4400" kern="0">
                <a:solidFill>
                  <a:srgbClr val="008000"/>
                </a:solidFill>
                <a:effectLst/>
                <a:latin typeface="Roboto Mono" pitchFamily="49" charset="0"/>
                <a:ea typeface="Roboto Mono" pitchFamily="49" charset="0"/>
                <a:cs typeface="Times New Roman" panose="02020603050405020304" pitchFamily="18" charset="0"/>
              </a:rPr>
              <a:t> 8 ... 84</a:t>
            </a:r>
            <a:endParaRPr lang="en-US" sz="4400" b="0">
              <a:solidFill>
                <a:srgbClr val="3B3B3B"/>
              </a:solidFill>
              <a:effectLst/>
              <a:latin typeface="Roboto Mono" pitchFamily="49" charset="0"/>
              <a:ea typeface="Roboto Mono" pitchFamily="49" charset="0"/>
            </a:endParaRPr>
          </a:p>
        </p:txBody>
      </p:sp>
      <p:pic>
        <p:nvPicPr>
          <p:cNvPr id="3" name="Picture 2" descr="A screenshot of a computer&#10;&#10;Description automatically generated">
            <a:extLst>
              <a:ext uri="{FF2B5EF4-FFF2-40B4-BE49-F238E27FC236}">
                <a16:creationId xmlns:a16="http://schemas.microsoft.com/office/drawing/2014/main" id="{C22C901D-8E18-A3E8-0273-E03E56014D54}"/>
              </a:ext>
            </a:extLst>
          </p:cNvPr>
          <p:cNvPicPr>
            <a:picLocks noChangeAspect="1"/>
          </p:cNvPicPr>
          <p:nvPr/>
        </p:nvPicPr>
        <p:blipFill>
          <a:blip r:embed="rId3">
            <a:extLst>
              <a:ext uri="{28A0092B-C50C-407E-A947-70E740481C1C}">
                <a14:useLocalDpi xmlns:a14="http://schemas.microsoft.com/office/drawing/2010/main" val="0"/>
              </a:ext>
            </a:extLst>
          </a:blip>
          <a:srcRect l="25800" r="51689"/>
          <a:stretch/>
        </p:blipFill>
        <p:spPr>
          <a:xfrm>
            <a:off x="22888282" y="6124060"/>
            <a:ext cx="10720998" cy="10899710"/>
          </a:xfrm>
          <a:prstGeom prst="rect">
            <a:avLst/>
          </a:prstGeom>
        </p:spPr>
      </p:pic>
    </p:spTree>
    <p:extLst>
      <p:ext uri="{BB962C8B-B14F-4D97-AF65-F5344CB8AC3E}">
        <p14:creationId xmlns:p14="http://schemas.microsoft.com/office/powerpoint/2010/main" val="55920146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5EB758-8EE7-EAB1-9A66-1312281157A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0C60C22-1C35-9491-84B6-8557C9E6BCB6}"/>
              </a:ext>
            </a:extLst>
          </p:cNvPr>
          <p:cNvSpPr>
            <a:spLocks noGrp="1"/>
          </p:cNvSpPr>
          <p:nvPr>
            <p:ph type="title"/>
          </p:nvPr>
        </p:nvSpPr>
        <p:spPr/>
        <p:txBody>
          <a:bodyPr/>
          <a:lstStyle/>
          <a:p>
            <a:r>
              <a:rPr lang="en-US"/>
              <a:t>Thrust Fancy Iterators</a:t>
            </a:r>
          </a:p>
        </p:txBody>
      </p:sp>
      <p:sp>
        <p:nvSpPr>
          <p:cNvPr id="5" name="TextBox 4">
            <a:extLst>
              <a:ext uri="{FF2B5EF4-FFF2-40B4-BE49-F238E27FC236}">
                <a16:creationId xmlns:a16="http://schemas.microsoft.com/office/drawing/2014/main" id="{4C8B5808-75E2-28BC-3F91-3314E079F57E}"/>
              </a:ext>
            </a:extLst>
          </p:cNvPr>
          <p:cNvSpPr txBox="1"/>
          <p:nvPr/>
        </p:nvSpPr>
        <p:spPr>
          <a:xfrm>
            <a:off x="9488466" y="12446000"/>
            <a:ext cx="21122640" cy="7540526"/>
          </a:xfrm>
          <a:prstGeom prst="rect">
            <a:avLst/>
          </a:prstGeom>
          <a:noFill/>
        </p:spPr>
        <p:txBody>
          <a:bodyPr wrap="square">
            <a:spAutoFit/>
          </a:bodyPr>
          <a:lstStyle/>
          <a:p>
            <a:r>
              <a:rPr lang="en-US" sz="4400" b="0">
                <a:solidFill>
                  <a:srgbClr val="267F99"/>
                </a:solidFill>
                <a:effectLst/>
                <a:latin typeface="Roboto Mono" pitchFamily="49" charset="0"/>
                <a:ea typeface="Roboto Mono" pitchFamily="49" charset="0"/>
              </a:rPr>
              <a:t>thrust</a:t>
            </a:r>
            <a:r>
              <a:rPr lang="en-US" sz="4400" b="0">
                <a:solidFill>
                  <a:srgbClr val="3B3B3B"/>
                </a:solidFill>
                <a:effectLst/>
                <a:latin typeface="Roboto Mono" pitchFamily="49" charset="0"/>
                <a:ea typeface="Roboto Mono" pitchFamily="49" charset="0"/>
              </a:rPr>
              <a:t>::</a:t>
            </a:r>
            <a:r>
              <a:rPr lang="en-US" sz="4400" b="0" err="1">
                <a:solidFill>
                  <a:srgbClr val="267F99"/>
                </a:solidFill>
                <a:effectLst/>
                <a:latin typeface="Roboto Mono" pitchFamily="49" charset="0"/>
                <a:ea typeface="Roboto Mono" pitchFamily="49" charset="0"/>
              </a:rPr>
              <a:t>universal_vector</a:t>
            </a:r>
            <a:r>
              <a:rPr lang="en-US" sz="4400" b="0">
                <a:solidFill>
                  <a:srgbClr val="000000"/>
                </a:solidFill>
                <a:effectLst/>
                <a:latin typeface="Roboto Mono" pitchFamily="49" charset="0"/>
                <a:ea typeface="Roboto Mono" pitchFamily="49" charset="0"/>
              </a:rPr>
              <a:t>&lt;</a:t>
            </a:r>
            <a:r>
              <a:rPr lang="en-US" sz="4400" b="0">
                <a:solidFill>
                  <a:srgbClr val="0000FF"/>
                </a:solidFill>
                <a:effectLst/>
                <a:latin typeface="Roboto Mono" pitchFamily="49" charset="0"/>
                <a:ea typeface="Roboto Mono" pitchFamily="49" charset="0"/>
              </a:rPr>
              <a:t>int</a:t>
            </a:r>
            <a:r>
              <a:rPr lang="en-US" sz="4400" b="0">
                <a:solidFill>
                  <a:srgbClr val="000000"/>
                </a:solidFill>
                <a:effectLst/>
                <a:latin typeface="Roboto Mono" pitchFamily="49" charset="0"/>
                <a:ea typeface="Roboto Mono" pitchFamily="49" charset="0"/>
              </a:rPr>
              <a:t>&gt;</a:t>
            </a:r>
            <a:r>
              <a:rPr lang="en-US" sz="4400" b="0">
                <a:solidFill>
                  <a:srgbClr val="3B3B3B"/>
                </a:solidFill>
                <a:effectLst/>
                <a:latin typeface="Roboto Mono" pitchFamily="49" charset="0"/>
                <a:ea typeface="Roboto Mono" pitchFamily="49" charset="0"/>
              </a:rPr>
              <a:t> </a:t>
            </a:r>
            <a:r>
              <a:rPr lang="en-US" sz="4400" b="0">
                <a:solidFill>
                  <a:srgbClr val="001080"/>
                </a:solidFill>
                <a:effectLst/>
                <a:latin typeface="Roboto Mono" pitchFamily="49" charset="0"/>
                <a:ea typeface="Roboto Mono" pitchFamily="49" charset="0"/>
              </a:rPr>
              <a:t>a</a:t>
            </a:r>
            <a:r>
              <a:rPr lang="en-US" sz="4400" b="0">
                <a:solidFill>
                  <a:srgbClr val="3B3B3B"/>
                </a:solidFill>
                <a:effectLst/>
                <a:latin typeface="Roboto Mono" pitchFamily="49" charset="0"/>
                <a:ea typeface="Roboto Mono" pitchFamily="49" charset="0"/>
              </a:rPr>
              <a:t> </a:t>
            </a:r>
            <a:r>
              <a:rPr lang="en-US" sz="4400" b="0">
                <a:solidFill>
                  <a:srgbClr val="000000"/>
                </a:solidFill>
                <a:effectLst/>
                <a:latin typeface="Roboto Mono" pitchFamily="49" charset="0"/>
                <a:ea typeface="Roboto Mono" pitchFamily="49" charset="0"/>
              </a:rPr>
              <a:t>=</a:t>
            </a:r>
            <a:r>
              <a:rPr lang="en-US" sz="4400" b="0">
                <a:solidFill>
                  <a:srgbClr val="3B3B3B"/>
                </a:solidFill>
                <a:effectLst/>
                <a:latin typeface="Roboto Mono" pitchFamily="49" charset="0"/>
                <a:ea typeface="Roboto Mono" pitchFamily="49" charset="0"/>
              </a:rPr>
              <a:t> {</a:t>
            </a:r>
            <a:r>
              <a:rPr lang="en-US" sz="4400" b="0">
                <a:solidFill>
                  <a:srgbClr val="098658"/>
                </a:solidFill>
                <a:effectLst/>
                <a:latin typeface="Roboto Mono" pitchFamily="49" charset="0"/>
                <a:ea typeface="Roboto Mono" pitchFamily="49" charset="0"/>
              </a:rPr>
              <a:t>0</a:t>
            </a:r>
            <a:r>
              <a:rPr lang="en-US" sz="4400" b="0">
                <a:solidFill>
                  <a:srgbClr val="3B3B3B"/>
                </a:solidFill>
                <a:effectLst/>
                <a:latin typeface="Roboto Mono" pitchFamily="49" charset="0"/>
                <a:ea typeface="Roboto Mono" pitchFamily="49" charset="0"/>
              </a:rPr>
              <a:t>, </a:t>
            </a:r>
            <a:r>
              <a:rPr lang="en-US" sz="4400" b="0">
                <a:solidFill>
                  <a:srgbClr val="098658"/>
                </a:solidFill>
                <a:effectLst/>
                <a:latin typeface="Roboto Mono" pitchFamily="49" charset="0"/>
                <a:ea typeface="Roboto Mono" pitchFamily="49" charset="0"/>
              </a:rPr>
              <a:t>1</a:t>
            </a:r>
            <a:r>
              <a:rPr lang="en-US" sz="4400" b="0">
                <a:solidFill>
                  <a:srgbClr val="3B3B3B"/>
                </a:solidFill>
                <a:effectLst/>
                <a:latin typeface="Roboto Mono" pitchFamily="49" charset="0"/>
                <a:ea typeface="Roboto Mono" pitchFamily="49" charset="0"/>
              </a:rPr>
              <a:t>, </a:t>
            </a:r>
            <a:r>
              <a:rPr lang="en-US" sz="4400" b="0">
                <a:solidFill>
                  <a:srgbClr val="098658"/>
                </a:solidFill>
                <a:effectLst/>
                <a:latin typeface="Roboto Mono" pitchFamily="49" charset="0"/>
                <a:ea typeface="Roboto Mono" pitchFamily="49" charset="0"/>
              </a:rPr>
              <a:t>2</a:t>
            </a:r>
            <a:r>
              <a:rPr lang="en-US" sz="4400" b="0">
                <a:solidFill>
                  <a:srgbClr val="3B3B3B"/>
                </a:solidFill>
                <a:effectLst/>
                <a:latin typeface="Roboto Mono" pitchFamily="49" charset="0"/>
                <a:ea typeface="Roboto Mono" pitchFamily="49" charset="0"/>
              </a:rPr>
              <a:t>};</a:t>
            </a:r>
          </a:p>
          <a:p>
            <a:endParaRPr lang="en-US" sz="4400" b="0">
              <a:solidFill>
                <a:srgbClr val="3B3B3B"/>
              </a:solidFill>
              <a:effectLst/>
              <a:latin typeface="Roboto Mono" pitchFamily="49" charset="0"/>
              <a:ea typeface="Roboto Mono" pitchFamily="49" charset="0"/>
            </a:endParaRPr>
          </a:p>
          <a:p>
            <a:r>
              <a:rPr lang="en-US" sz="4400" b="0">
                <a:solidFill>
                  <a:srgbClr val="267F99"/>
                </a:solidFill>
                <a:effectLst/>
                <a:latin typeface="Roboto Mono" pitchFamily="49" charset="0"/>
                <a:ea typeface="Roboto Mono" pitchFamily="49" charset="0"/>
              </a:rPr>
              <a:t>thrust</a:t>
            </a:r>
            <a:r>
              <a:rPr lang="en-US" sz="4400" b="0">
                <a:solidFill>
                  <a:srgbClr val="3B3B3B"/>
                </a:solidFill>
                <a:effectLst/>
                <a:latin typeface="Roboto Mono" pitchFamily="49" charset="0"/>
                <a:ea typeface="Roboto Mono" pitchFamily="49" charset="0"/>
              </a:rPr>
              <a:t>::</a:t>
            </a:r>
            <a:r>
              <a:rPr lang="en-US" sz="4400" b="0" err="1">
                <a:solidFill>
                  <a:srgbClr val="267F99"/>
                </a:solidFill>
                <a:effectLst/>
                <a:latin typeface="Roboto Mono" pitchFamily="49" charset="0"/>
                <a:ea typeface="Roboto Mono" pitchFamily="49" charset="0"/>
              </a:rPr>
              <a:t>universal_vector</a:t>
            </a:r>
            <a:r>
              <a:rPr lang="en-US" sz="4400" b="0">
                <a:solidFill>
                  <a:srgbClr val="000000"/>
                </a:solidFill>
                <a:effectLst/>
                <a:latin typeface="Roboto Mono" pitchFamily="49" charset="0"/>
                <a:ea typeface="Roboto Mono" pitchFamily="49" charset="0"/>
              </a:rPr>
              <a:t>&lt;</a:t>
            </a:r>
            <a:r>
              <a:rPr lang="en-US" sz="4400" b="0">
                <a:solidFill>
                  <a:srgbClr val="0000FF"/>
                </a:solidFill>
                <a:effectLst/>
                <a:latin typeface="Roboto Mono" pitchFamily="49" charset="0"/>
                <a:ea typeface="Roboto Mono" pitchFamily="49" charset="0"/>
              </a:rPr>
              <a:t>int</a:t>
            </a:r>
            <a:r>
              <a:rPr lang="en-US" sz="4400" b="0">
                <a:solidFill>
                  <a:srgbClr val="000000"/>
                </a:solidFill>
                <a:effectLst/>
                <a:latin typeface="Roboto Mono" pitchFamily="49" charset="0"/>
                <a:ea typeface="Roboto Mono" pitchFamily="49" charset="0"/>
              </a:rPr>
              <a:t>&gt;</a:t>
            </a:r>
            <a:r>
              <a:rPr lang="en-US" sz="4400" b="0">
                <a:solidFill>
                  <a:srgbClr val="3B3B3B"/>
                </a:solidFill>
                <a:effectLst/>
                <a:latin typeface="Roboto Mono" pitchFamily="49" charset="0"/>
                <a:ea typeface="Roboto Mono" pitchFamily="49" charset="0"/>
              </a:rPr>
              <a:t> </a:t>
            </a:r>
            <a:r>
              <a:rPr lang="en-US" sz="4400" b="0">
                <a:solidFill>
                  <a:srgbClr val="001080"/>
                </a:solidFill>
                <a:effectLst/>
                <a:latin typeface="Roboto Mono" pitchFamily="49" charset="0"/>
                <a:ea typeface="Roboto Mono" pitchFamily="49" charset="0"/>
              </a:rPr>
              <a:t>b</a:t>
            </a:r>
            <a:r>
              <a:rPr lang="en-US" sz="4400" b="0">
                <a:solidFill>
                  <a:srgbClr val="3B3B3B"/>
                </a:solidFill>
                <a:effectLst/>
                <a:latin typeface="Roboto Mono" pitchFamily="49" charset="0"/>
                <a:ea typeface="Roboto Mono" pitchFamily="49" charset="0"/>
              </a:rPr>
              <a:t> </a:t>
            </a:r>
            <a:r>
              <a:rPr lang="en-US" sz="4400" b="0">
                <a:solidFill>
                  <a:srgbClr val="000000"/>
                </a:solidFill>
                <a:effectLst/>
                <a:latin typeface="Roboto Mono" pitchFamily="49" charset="0"/>
                <a:ea typeface="Roboto Mono" pitchFamily="49" charset="0"/>
              </a:rPr>
              <a:t>=</a:t>
            </a:r>
            <a:r>
              <a:rPr lang="en-US" sz="4400" b="0">
                <a:solidFill>
                  <a:srgbClr val="3B3B3B"/>
                </a:solidFill>
                <a:effectLst/>
                <a:latin typeface="Roboto Mono" pitchFamily="49" charset="0"/>
                <a:ea typeface="Roboto Mono" pitchFamily="49" charset="0"/>
              </a:rPr>
              <a:t> {</a:t>
            </a:r>
            <a:r>
              <a:rPr lang="en-US" sz="4400" b="0">
                <a:solidFill>
                  <a:srgbClr val="098658"/>
                </a:solidFill>
                <a:effectLst/>
                <a:latin typeface="Roboto Mono" pitchFamily="49" charset="0"/>
                <a:ea typeface="Roboto Mono" pitchFamily="49" charset="0"/>
              </a:rPr>
              <a:t>5</a:t>
            </a:r>
            <a:r>
              <a:rPr lang="en-US" sz="4400" b="0">
                <a:solidFill>
                  <a:srgbClr val="3B3B3B"/>
                </a:solidFill>
                <a:effectLst/>
                <a:latin typeface="Roboto Mono" pitchFamily="49" charset="0"/>
                <a:ea typeface="Roboto Mono" pitchFamily="49" charset="0"/>
              </a:rPr>
              <a:t>, </a:t>
            </a:r>
            <a:r>
              <a:rPr lang="en-US" sz="4400" b="0">
                <a:solidFill>
                  <a:srgbClr val="098658"/>
                </a:solidFill>
                <a:effectLst/>
                <a:latin typeface="Roboto Mono" pitchFamily="49" charset="0"/>
                <a:ea typeface="Roboto Mono" pitchFamily="49" charset="0"/>
              </a:rPr>
              <a:t>4</a:t>
            </a:r>
            <a:r>
              <a:rPr lang="en-US" sz="4400" b="0">
                <a:solidFill>
                  <a:srgbClr val="3B3B3B"/>
                </a:solidFill>
                <a:effectLst/>
                <a:latin typeface="Roboto Mono" pitchFamily="49" charset="0"/>
                <a:ea typeface="Roboto Mono" pitchFamily="49" charset="0"/>
              </a:rPr>
              <a:t>, </a:t>
            </a:r>
            <a:r>
              <a:rPr lang="en-US" sz="4400" b="0">
                <a:solidFill>
                  <a:srgbClr val="098658"/>
                </a:solidFill>
                <a:effectLst/>
                <a:latin typeface="Roboto Mono" pitchFamily="49" charset="0"/>
                <a:ea typeface="Roboto Mono" pitchFamily="49" charset="0"/>
              </a:rPr>
              <a:t>2</a:t>
            </a:r>
            <a:r>
              <a:rPr lang="en-US" sz="4400" b="0">
                <a:solidFill>
                  <a:srgbClr val="3B3B3B"/>
                </a:solidFill>
                <a:effectLst/>
                <a:latin typeface="Roboto Mono" pitchFamily="49" charset="0"/>
                <a:ea typeface="Roboto Mono" pitchFamily="49" charset="0"/>
              </a:rPr>
              <a:t>};</a:t>
            </a:r>
          </a:p>
          <a:p>
            <a:br>
              <a:rPr lang="en-US" sz="4400" b="0">
                <a:solidFill>
                  <a:srgbClr val="3B3B3B"/>
                </a:solidFill>
                <a:effectLst/>
                <a:latin typeface="Roboto Mono" pitchFamily="49" charset="0"/>
                <a:ea typeface="Roboto Mono" pitchFamily="49" charset="0"/>
              </a:rPr>
            </a:br>
            <a:r>
              <a:rPr lang="en-US" sz="4400" b="0">
                <a:solidFill>
                  <a:srgbClr val="267F99"/>
                </a:solidFill>
                <a:effectLst/>
                <a:latin typeface="Roboto Mono" pitchFamily="49" charset="0"/>
                <a:ea typeface="Roboto Mono" pitchFamily="49" charset="0"/>
              </a:rPr>
              <a:t>auto</a:t>
            </a:r>
            <a:r>
              <a:rPr lang="en-US" sz="4400" b="0">
                <a:solidFill>
                  <a:srgbClr val="3B3B3B"/>
                </a:solidFill>
                <a:effectLst/>
                <a:latin typeface="Roboto Mono" pitchFamily="49" charset="0"/>
                <a:ea typeface="Roboto Mono" pitchFamily="49" charset="0"/>
              </a:rPr>
              <a:t> </a:t>
            </a:r>
            <a:r>
              <a:rPr lang="en-US" sz="4400" b="0">
                <a:solidFill>
                  <a:srgbClr val="001080"/>
                </a:solidFill>
                <a:effectLst/>
                <a:latin typeface="Roboto Mono" pitchFamily="49" charset="0"/>
                <a:ea typeface="Roboto Mono" pitchFamily="49" charset="0"/>
              </a:rPr>
              <a:t>begin</a:t>
            </a:r>
            <a:r>
              <a:rPr lang="en-US" sz="4400" b="0">
                <a:solidFill>
                  <a:srgbClr val="3B3B3B"/>
                </a:solidFill>
                <a:effectLst/>
                <a:latin typeface="Roboto Mono" pitchFamily="49" charset="0"/>
                <a:ea typeface="Roboto Mono" pitchFamily="49" charset="0"/>
              </a:rPr>
              <a:t> </a:t>
            </a:r>
            <a:r>
              <a:rPr lang="en-US" sz="4400" b="0">
                <a:solidFill>
                  <a:srgbClr val="000000"/>
                </a:solidFill>
                <a:effectLst/>
                <a:latin typeface="Roboto Mono" pitchFamily="49" charset="0"/>
                <a:ea typeface="Roboto Mono" pitchFamily="49" charset="0"/>
              </a:rPr>
              <a:t>=</a:t>
            </a:r>
            <a:r>
              <a:rPr lang="en-US" sz="4400" b="0">
                <a:solidFill>
                  <a:srgbClr val="3B3B3B"/>
                </a:solidFill>
                <a:effectLst/>
                <a:latin typeface="Roboto Mono" pitchFamily="49" charset="0"/>
                <a:ea typeface="Roboto Mono" pitchFamily="49" charset="0"/>
              </a:rPr>
              <a:t> </a:t>
            </a:r>
            <a:r>
              <a:rPr lang="en-US" sz="4400" b="0">
                <a:solidFill>
                  <a:srgbClr val="267F99"/>
                </a:solidFill>
                <a:effectLst/>
                <a:latin typeface="Roboto Mono" pitchFamily="49" charset="0"/>
                <a:ea typeface="Roboto Mono" pitchFamily="49" charset="0"/>
              </a:rPr>
              <a:t>thrust</a:t>
            </a:r>
            <a:r>
              <a:rPr lang="en-US" sz="4400" b="0">
                <a:solidFill>
                  <a:srgbClr val="3B3B3B"/>
                </a:solidFill>
                <a:effectLst/>
                <a:latin typeface="Roboto Mono" pitchFamily="49" charset="0"/>
                <a:ea typeface="Roboto Mono" pitchFamily="49" charset="0"/>
              </a:rPr>
              <a:t>::</a:t>
            </a:r>
            <a:r>
              <a:rPr lang="en-US" sz="4400" b="0" err="1">
                <a:solidFill>
                  <a:srgbClr val="795E26"/>
                </a:solidFill>
                <a:effectLst/>
                <a:latin typeface="Roboto Mono" pitchFamily="49" charset="0"/>
                <a:ea typeface="Roboto Mono" pitchFamily="49" charset="0"/>
              </a:rPr>
              <a:t>make_zip_iterator</a:t>
            </a:r>
            <a:r>
              <a:rPr lang="en-US" sz="4400" b="0">
                <a:solidFill>
                  <a:srgbClr val="3B3B3B"/>
                </a:solidFill>
                <a:effectLst/>
                <a:latin typeface="Roboto Mono" pitchFamily="49" charset="0"/>
                <a:ea typeface="Roboto Mono" pitchFamily="49" charset="0"/>
              </a:rPr>
              <a:t>(</a:t>
            </a:r>
            <a:r>
              <a:rPr lang="en-US" sz="4400" b="0" err="1">
                <a:solidFill>
                  <a:srgbClr val="001080"/>
                </a:solidFill>
                <a:effectLst/>
                <a:latin typeface="Roboto Mono" pitchFamily="49" charset="0"/>
                <a:ea typeface="Roboto Mono" pitchFamily="49" charset="0"/>
              </a:rPr>
              <a:t>a</a:t>
            </a:r>
            <a:r>
              <a:rPr lang="en-US" sz="4400" b="0" err="1">
                <a:solidFill>
                  <a:srgbClr val="3B3B3B"/>
                </a:solidFill>
                <a:effectLst/>
                <a:latin typeface="Roboto Mono" pitchFamily="49" charset="0"/>
                <a:ea typeface="Roboto Mono" pitchFamily="49" charset="0"/>
              </a:rPr>
              <a:t>.</a:t>
            </a:r>
            <a:r>
              <a:rPr lang="en-US" sz="4400" b="0" err="1">
                <a:solidFill>
                  <a:srgbClr val="795E26"/>
                </a:solidFill>
                <a:effectLst/>
                <a:latin typeface="Roboto Mono" pitchFamily="49" charset="0"/>
                <a:ea typeface="Roboto Mono" pitchFamily="49" charset="0"/>
              </a:rPr>
              <a:t>begin</a:t>
            </a:r>
            <a:r>
              <a:rPr lang="en-US" sz="4400" b="0">
                <a:solidFill>
                  <a:srgbClr val="3B3B3B"/>
                </a:solidFill>
                <a:effectLst/>
                <a:latin typeface="Roboto Mono" pitchFamily="49" charset="0"/>
                <a:ea typeface="Roboto Mono" pitchFamily="49" charset="0"/>
              </a:rPr>
              <a:t>(), </a:t>
            </a:r>
            <a:r>
              <a:rPr lang="en-US" sz="4400" b="0" err="1">
                <a:solidFill>
                  <a:srgbClr val="001080"/>
                </a:solidFill>
                <a:effectLst/>
                <a:latin typeface="Roboto Mono" pitchFamily="49" charset="0"/>
                <a:ea typeface="Roboto Mono" pitchFamily="49" charset="0"/>
              </a:rPr>
              <a:t>b</a:t>
            </a:r>
            <a:r>
              <a:rPr lang="en-US" sz="4400" b="0" err="1">
                <a:solidFill>
                  <a:srgbClr val="3B3B3B"/>
                </a:solidFill>
                <a:effectLst/>
                <a:latin typeface="Roboto Mono" pitchFamily="49" charset="0"/>
                <a:ea typeface="Roboto Mono" pitchFamily="49" charset="0"/>
              </a:rPr>
              <a:t>.</a:t>
            </a:r>
            <a:r>
              <a:rPr lang="en-US" sz="4400" b="0" err="1">
                <a:solidFill>
                  <a:srgbClr val="795E26"/>
                </a:solidFill>
                <a:effectLst/>
                <a:latin typeface="Roboto Mono" pitchFamily="49" charset="0"/>
                <a:ea typeface="Roboto Mono" pitchFamily="49" charset="0"/>
              </a:rPr>
              <a:t>begin</a:t>
            </a:r>
            <a:r>
              <a:rPr lang="en-US" sz="4400" b="0">
                <a:solidFill>
                  <a:srgbClr val="3B3B3B"/>
                </a:solidFill>
                <a:effectLst/>
                <a:latin typeface="Roboto Mono" pitchFamily="49" charset="0"/>
                <a:ea typeface="Roboto Mono" pitchFamily="49" charset="0"/>
              </a:rPr>
              <a:t>());</a:t>
            </a:r>
          </a:p>
          <a:p>
            <a:endParaRPr lang="en-US" sz="4400" b="0">
              <a:solidFill>
                <a:schemeClr val="accent5"/>
              </a:solidFill>
              <a:effectLst/>
              <a:latin typeface="Roboto Mono" pitchFamily="49" charset="0"/>
              <a:ea typeface="Roboto Mono" pitchFamily="49" charset="0"/>
            </a:endParaRPr>
          </a:p>
          <a:p>
            <a:r>
              <a:rPr lang="en-US" sz="4400" b="0">
                <a:solidFill>
                  <a:schemeClr val="accent5"/>
                </a:solidFill>
                <a:effectLst/>
                <a:latin typeface="Roboto Mono" pitchFamily="49" charset="0"/>
                <a:ea typeface="Roboto Mono" pitchFamily="49" charset="0"/>
              </a:rPr>
              <a:t>auto end = begin + 42;</a:t>
            </a:r>
          </a:p>
          <a:p>
            <a:endParaRPr lang="en-US" sz="4400" b="0">
              <a:solidFill>
                <a:schemeClr val="accent5"/>
              </a:solidFill>
              <a:effectLst/>
              <a:latin typeface="Roboto Mono" pitchFamily="49" charset="0"/>
              <a:ea typeface="Roboto Mono" pitchFamily="49" charset="0"/>
            </a:endParaRPr>
          </a:p>
          <a:p>
            <a:r>
              <a:rPr lang="en-US" sz="4400" b="0">
                <a:solidFill>
                  <a:schemeClr val="accent5"/>
                </a:solidFill>
                <a:effectLst/>
                <a:latin typeface="Roboto Mono" pitchFamily="49" charset="0"/>
                <a:ea typeface="Roboto Mono" pitchFamily="49" charset="0"/>
              </a:rPr>
              <a:t>thrust::</a:t>
            </a:r>
            <a:r>
              <a:rPr lang="en-US" sz="4400" b="0" err="1">
                <a:solidFill>
                  <a:schemeClr val="accent5"/>
                </a:solidFill>
                <a:effectLst/>
                <a:latin typeface="Roboto Mono" pitchFamily="49" charset="0"/>
                <a:ea typeface="Roboto Mono" pitchFamily="49" charset="0"/>
              </a:rPr>
              <a:t>for_each</a:t>
            </a:r>
            <a:r>
              <a:rPr lang="en-US" sz="4400" b="0">
                <a:solidFill>
                  <a:schemeClr val="accent5"/>
                </a:solidFill>
                <a:effectLst/>
                <a:latin typeface="Roboto Mono" pitchFamily="49" charset="0"/>
                <a:ea typeface="Roboto Mono" pitchFamily="49" charset="0"/>
              </a:rPr>
              <a:t>(thrust::device, begin, end, print);</a:t>
            </a:r>
          </a:p>
          <a:p>
            <a:endParaRPr lang="en-US" sz="4400">
              <a:solidFill>
                <a:srgbClr val="3B3B3B"/>
              </a:solidFill>
              <a:latin typeface="Roboto Mono" pitchFamily="49" charset="0"/>
              <a:ea typeface="Roboto Mono" pitchFamily="49" charset="0"/>
            </a:endParaRPr>
          </a:p>
          <a:p>
            <a:r>
              <a:rPr lang="en-US" sz="4400" kern="0">
                <a:solidFill>
                  <a:srgbClr val="008000"/>
                </a:solidFill>
                <a:effectLst/>
                <a:latin typeface="Roboto Mono" pitchFamily="49" charset="0"/>
                <a:ea typeface="Roboto Mono" pitchFamily="49" charset="0"/>
                <a:cs typeface="Times New Roman" panose="02020603050405020304" pitchFamily="18" charset="0"/>
              </a:rPr>
              <a:t>// prints: (0, 5) (1, 4) (2, 2)</a:t>
            </a:r>
            <a:endParaRPr lang="en-US" sz="4400" b="0">
              <a:solidFill>
                <a:srgbClr val="3B3B3B"/>
              </a:solidFill>
              <a:effectLst/>
              <a:latin typeface="Roboto Mono" pitchFamily="49" charset="0"/>
              <a:ea typeface="Roboto Mono" pitchFamily="49" charset="0"/>
            </a:endParaRPr>
          </a:p>
        </p:txBody>
      </p:sp>
      <p:pic>
        <p:nvPicPr>
          <p:cNvPr id="2" name="Picture 1" descr="A screenshot of a computer&#10;&#10;Description automatically generated">
            <a:extLst>
              <a:ext uri="{FF2B5EF4-FFF2-40B4-BE49-F238E27FC236}">
                <a16:creationId xmlns:a16="http://schemas.microsoft.com/office/drawing/2014/main" id="{991D70E4-557D-B531-F505-44B7492BEADA}"/>
              </a:ext>
            </a:extLst>
          </p:cNvPr>
          <p:cNvPicPr>
            <a:picLocks noChangeAspect="1"/>
          </p:cNvPicPr>
          <p:nvPr/>
        </p:nvPicPr>
        <p:blipFill>
          <a:blip r:embed="rId3">
            <a:extLst>
              <a:ext uri="{28A0092B-C50C-407E-A947-70E740481C1C}">
                <a14:useLocalDpi xmlns:a14="http://schemas.microsoft.com/office/drawing/2010/main" val="0"/>
              </a:ext>
            </a:extLst>
          </a:blip>
          <a:srcRect l="52238"/>
          <a:stretch/>
        </p:blipFill>
        <p:spPr>
          <a:xfrm>
            <a:off x="9488466" y="3037674"/>
            <a:ext cx="17599068" cy="8433133"/>
          </a:xfrm>
          <a:prstGeom prst="rect">
            <a:avLst/>
          </a:prstGeom>
        </p:spPr>
      </p:pic>
    </p:spTree>
    <p:extLst>
      <p:ext uri="{BB962C8B-B14F-4D97-AF65-F5344CB8AC3E}">
        <p14:creationId xmlns:p14="http://schemas.microsoft.com/office/powerpoint/2010/main" val="39393373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F12928-CB34-6E6B-414A-50DE5CFD83AD}"/>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41794B1-B393-5FD5-CC40-3808B677C2EF}"/>
              </a:ext>
            </a:extLst>
          </p:cNvPr>
          <p:cNvSpPr>
            <a:spLocks noGrp="1"/>
          </p:cNvSpPr>
          <p:nvPr>
            <p:ph type="title"/>
          </p:nvPr>
        </p:nvSpPr>
        <p:spPr/>
        <p:txBody>
          <a:bodyPr/>
          <a:lstStyle/>
          <a:p>
            <a:r>
              <a:rPr lang="en-US"/>
              <a:t>Using Thrust Fancy Iterators</a:t>
            </a:r>
          </a:p>
        </p:txBody>
      </p:sp>
      <p:sp>
        <p:nvSpPr>
          <p:cNvPr id="12" name="TextBox 11">
            <a:extLst>
              <a:ext uri="{FF2B5EF4-FFF2-40B4-BE49-F238E27FC236}">
                <a16:creationId xmlns:a16="http://schemas.microsoft.com/office/drawing/2014/main" id="{2BC0BA61-2053-EA66-23C5-91D660461A44}"/>
              </a:ext>
            </a:extLst>
          </p:cNvPr>
          <p:cNvSpPr txBox="1"/>
          <p:nvPr/>
        </p:nvSpPr>
        <p:spPr>
          <a:xfrm>
            <a:off x="1122782" y="3667851"/>
            <a:ext cx="34330436" cy="5015027"/>
          </a:xfrm>
          <a:prstGeom prst="rect">
            <a:avLst/>
          </a:prstGeom>
          <a:noFill/>
        </p:spPr>
        <p:txBody>
          <a:bodyPr wrap="square">
            <a:spAutoFit/>
          </a:bodyPr>
          <a:lstStyle/>
          <a:p>
            <a:pPr marL="0" marR="0">
              <a:lnSpc>
                <a:spcPct val="150000"/>
              </a:lnSpc>
              <a:spcAft>
                <a:spcPts val="800"/>
              </a:spcAft>
            </a:pPr>
            <a:r>
              <a:rPr lang="en-US" sz="4000" kern="0">
                <a:solidFill>
                  <a:srgbClr val="0000FF"/>
                </a:solidFill>
                <a:effectLst/>
                <a:latin typeface="Roboto Mono" pitchFamily="2" charset="0"/>
                <a:ea typeface="Roboto Mono" pitchFamily="2" charset="0"/>
                <a:cs typeface="Menlo" panose="020B0609030804020204" pitchFamily="49" charset="0"/>
              </a:rPr>
              <a:t>auto</a:t>
            </a:r>
            <a:r>
              <a:rPr lang="en-US" sz="4000" kern="0">
                <a:solidFill>
                  <a:srgbClr val="3B3B3B"/>
                </a:solidFill>
                <a:effectLst/>
                <a:latin typeface="Roboto Mono" pitchFamily="2" charset="0"/>
                <a:ea typeface="Roboto Mono" pitchFamily="2" charset="0"/>
                <a:cs typeface="Menlo" panose="020B0609030804020204" pitchFamily="49" charset="0"/>
              </a:rPr>
              <a:t> </a:t>
            </a:r>
            <a:r>
              <a:rPr lang="en-US" sz="4000" kern="0" err="1">
                <a:solidFill>
                  <a:srgbClr val="3B3B3B"/>
                </a:solidFill>
                <a:effectLst/>
                <a:latin typeface="Roboto Mono" pitchFamily="2" charset="0"/>
                <a:ea typeface="Roboto Mono" pitchFamily="2" charset="0"/>
                <a:cs typeface="Menlo" panose="020B0609030804020204" pitchFamily="49" charset="0"/>
              </a:rPr>
              <a:t>zip_it</a:t>
            </a:r>
            <a:r>
              <a:rPr lang="en-US" sz="4000" kern="0">
                <a:solidFill>
                  <a:srgbClr val="3B3B3B"/>
                </a:solidFill>
                <a:effectLst/>
                <a:latin typeface="Roboto Mono" pitchFamily="2" charset="0"/>
                <a:ea typeface="Roboto Mono" pitchFamily="2" charset="0"/>
                <a:cs typeface="Menlo" panose="020B0609030804020204" pitchFamily="49" charset="0"/>
              </a:rPr>
              <a:t> </a:t>
            </a:r>
            <a:r>
              <a:rPr lang="en-US" sz="4000" kern="0">
                <a:solidFill>
                  <a:srgbClr val="000000"/>
                </a:solidFill>
                <a:effectLst/>
                <a:latin typeface="Roboto Mono" pitchFamily="2" charset="0"/>
                <a:ea typeface="Roboto Mono" pitchFamily="2" charset="0"/>
                <a:cs typeface="Menlo" panose="020B0609030804020204" pitchFamily="49" charset="0"/>
              </a:rPr>
              <a:t>=</a:t>
            </a:r>
            <a:r>
              <a:rPr lang="en-US" sz="4000" kern="0">
                <a:solidFill>
                  <a:srgbClr val="3B3B3B"/>
                </a:solidFill>
                <a:effectLst/>
                <a:latin typeface="Roboto Mono" pitchFamily="2" charset="0"/>
                <a:ea typeface="Roboto Mono" pitchFamily="2" charset="0"/>
                <a:cs typeface="Menlo" panose="020B0609030804020204" pitchFamily="49" charset="0"/>
              </a:rPr>
              <a:t> </a:t>
            </a:r>
            <a:r>
              <a:rPr lang="en-US" sz="4000" kern="0">
                <a:solidFill>
                  <a:srgbClr val="267F99"/>
                </a:solidFill>
                <a:effectLst/>
                <a:latin typeface="Roboto Mono" pitchFamily="2" charset="0"/>
                <a:ea typeface="Roboto Mono" pitchFamily="2" charset="0"/>
                <a:cs typeface="Menlo" panose="020B0609030804020204" pitchFamily="49" charset="0"/>
              </a:rPr>
              <a:t>thrust</a:t>
            </a:r>
            <a:r>
              <a:rPr lang="en-US" sz="4000" kern="0">
                <a:solidFill>
                  <a:srgbClr val="3B3B3B"/>
                </a:solidFill>
                <a:effectLst/>
                <a:latin typeface="Roboto Mono" pitchFamily="2" charset="0"/>
                <a:ea typeface="Roboto Mono" pitchFamily="2" charset="0"/>
                <a:cs typeface="Menlo" panose="020B0609030804020204" pitchFamily="49" charset="0"/>
              </a:rPr>
              <a:t>::</a:t>
            </a:r>
            <a:r>
              <a:rPr lang="en-US" sz="4000" kern="0" err="1">
                <a:solidFill>
                  <a:srgbClr val="795E26"/>
                </a:solidFill>
                <a:effectLst/>
                <a:latin typeface="Roboto Mono" pitchFamily="2" charset="0"/>
                <a:ea typeface="Roboto Mono" pitchFamily="2" charset="0"/>
                <a:cs typeface="Menlo" panose="020B0609030804020204" pitchFamily="49" charset="0"/>
              </a:rPr>
              <a:t>make_zip_iterator</a:t>
            </a:r>
            <a:r>
              <a:rPr lang="en-US" sz="4000" kern="0">
                <a:solidFill>
                  <a:srgbClr val="3B3B3B"/>
                </a:solidFill>
                <a:effectLst/>
                <a:latin typeface="Roboto Mono" pitchFamily="2" charset="0"/>
                <a:ea typeface="Roboto Mono" pitchFamily="2" charset="0"/>
                <a:cs typeface="Menlo" panose="020B0609030804020204" pitchFamily="49" charset="0"/>
              </a:rPr>
              <a:t>(</a:t>
            </a:r>
            <a:r>
              <a:rPr lang="en-US" sz="4000" kern="0" err="1">
                <a:solidFill>
                  <a:srgbClr val="001080"/>
                </a:solidFill>
                <a:effectLst/>
                <a:latin typeface="Roboto Mono" pitchFamily="2" charset="0"/>
                <a:ea typeface="Roboto Mono" pitchFamily="2" charset="0"/>
                <a:cs typeface="Menlo" panose="020B0609030804020204" pitchFamily="49" charset="0"/>
              </a:rPr>
              <a:t>a</a:t>
            </a:r>
            <a:r>
              <a:rPr lang="en-US" sz="4000" kern="0" err="1">
                <a:solidFill>
                  <a:srgbClr val="3B3B3B"/>
                </a:solidFill>
                <a:effectLst/>
                <a:latin typeface="Roboto Mono" pitchFamily="2" charset="0"/>
                <a:ea typeface="Roboto Mono" pitchFamily="2" charset="0"/>
                <a:cs typeface="Menlo" panose="020B0609030804020204" pitchFamily="49" charset="0"/>
              </a:rPr>
              <a:t>.</a:t>
            </a:r>
            <a:r>
              <a:rPr lang="en-US" sz="4000" kern="0" err="1">
                <a:solidFill>
                  <a:srgbClr val="795E26"/>
                </a:solidFill>
                <a:effectLst/>
                <a:latin typeface="Roboto Mono" pitchFamily="2" charset="0"/>
                <a:ea typeface="Roboto Mono" pitchFamily="2" charset="0"/>
                <a:cs typeface="Menlo" panose="020B0609030804020204" pitchFamily="49" charset="0"/>
              </a:rPr>
              <a:t>begin</a:t>
            </a:r>
            <a:r>
              <a:rPr lang="en-US" sz="4000" kern="0">
                <a:solidFill>
                  <a:srgbClr val="3B3B3B"/>
                </a:solidFill>
                <a:effectLst/>
                <a:latin typeface="Roboto Mono" pitchFamily="2" charset="0"/>
                <a:ea typeface="Roboto Mono" pitchFamily="2" charset="0"/>
                <a:cs typeface="Menlo" panose="020B0609030804020204" pitchFamily="49" charset="0"/>
              </a:rPr>
              <a:t>(), </a:t>
            </a:r>
            <a:r>
              <a:rPr lang="en-US" sz="4000" kern="0" err="1">
                <a:solidFill>
                  <a:srgbClr val="001080"/>
                </a:solidFill>
                <a:effectLst/>
                <a:latin typeface="Roboto Mono" pitchFamily="2" charset="0"/>
                <a:ea typeface="Roboto Mono" pitchFamily="2" charset="0"/>
                <a:cs typeface="Menlo" panose="020B0609030804020204" pitchFamily="49" charset="0"/>
              </a:rPr>
              <a:t>b</a:t>
            </a:r>
            <a:r>
              <a:rPr lang="en-US" sz="4000" kern="0" err="1">
                <a:solidFill>
                  <a:srgbClr val="3B3B3B"/>
                </a:solidFill>
                <a:effectLst/>
                <a:latin typeface="Roboto Mono" pitchFamily="2" charset="0"/>
                <a:ea typeface="Roboto Mono" pitchFamily="2" charset="0"/>
                <a:cs typeface="Menlo" panose="020B0609030804020204" pitchFamily="49" charset="0"/>
              </a:rPr>
              <a:t>.</a:t>
            </a:r>
            <a:r>
              <a:rPr lang="en-US" sz="4000" kern="0" err="1">
                <a:solidFill>
                  <a:srgbClr val="795E26"/>
                </a:solidFill>
                <a:effectLst/>
                <a:latin typeface="Roboto Mono" pitchFamily="2" charset="0"/>
                <a:ea typeface="Roboto Mono" pitchFamily="2" charset="0"/>
                <a:cs typeface="Menlo" panose="020B0609030804020204" pitchFamily="49" charset="0"/>
              </a:rPr>
              <a:t>begin</a:t>
            </a:r>
            <a:r>
              <a:rPr lang="en-US" sz="4000" kern="0">
                <a:solidFill>
                  <a:srgbClr val="3B3B3B"/>
                </a:solidFill>
                <a:effectLst/>
                <a:latin typeface="Roboto Mono" pitchFamily="2" charset="0"/>
                <a:ea typeface="Roboto Mono" pitchFamily="2" charset="0"/>
                <a:cs typeface="Menlo" panose="020B0609030804020204" pitchFamily="49" charset="0"/>
              </a:rPr>
              <a:t>());</a:t>
            </a:r>
            <a:endParaRPr lang="en-US" sz="4000" kern="100">
              <a:effectLst/>
              <a:latin typeface="Roboto Mono" pitchFamily="2" charset="0"/>
              <a:ea typeface="Roboto Mono" pitchFamily="2" charset="0"/>
              <a:cs typeface="Times New Roman" panose="02020603050405020304" pitchFamily="18" charset="0"/>
            </a:endParaRPr>
          </a:p>
          <a:p>
            <a:pPr marL="0" marR="0">
              <a:lnSpc>
                <a:spcPct val="150000"/>
              </a:lnSpc>
              <a:spcAft>
                <a:spcPts val="800"/>
              </a:spcAft>
            </a:pPr>
            <a:r>
              <a:rPr lang="en-US" sz="4000" kern="0">
                <a:solidFill>
                  <a:srgbClr val="0000FF"/>
                </a:solidFill>
                <a:effectLst/>
                <a:latin typeface="Roboto Mono" pitchFamily="2" charset="0"/>
                <a:ea typeface="Roboto Mono" pitchFamily="2" charset="0"/>
                <a:cs typeface="Menlo" panose="020B0609030804020204" pitchFamily="49" charset="0"/>
              </a:rPr>
              <a:t>auto</a:t>
            </a:r>
            <a:r>
              <a:rPr lang="en-US" sz="4000" kern="0">
                <a:solidFill>
                  <a:srgbClr val="3B3B3B"/>
                </a:solidFill>
                <a:effectLst/>
                <a:latin typeface="Roboto Mono" pitchFamily="2" charset="0"/>
                <a:ea typeface="Roboto Mono" pitchFamily="2" charset="0"/>
                <a:cs typeface="Menlo" panose="020B0609030804020204" pitchFamily="49" charset="0"/>
              </a:rPr>
              <a:t> </a:t>
            </a:r>
            <a:r>
              <a:rPr lang="en-US" sz="4000" kern="0" err="1">
                <a:solidFill>
                  <a:srgbClr val="3B3B3B"/>
                </a:solidFill>
                <a:effectLst/>
                <a:latin typeface="Roboto Mono" pitchFamily="2" charset="0"/>
                <a:ea typeface="Roboto Mono" pitchFamily="2" charset="0"/>
                <a:cs typeface="Menlo" panose="020B0609030804020204" pitchFamily="49" charset="0"/>
              </a:rPr>
              <a:t>transform_it</a:t>
            </a:r>
            <a:r>
              <a:rPr lang="en-US" sz="4000" kern="0">
                <a:solidFill>
                  <a:srgbClr val="3B3B3B"/>
                </a:solidFill>
                <a:effectLst/>
                <a:latin typeface="Roboto Mono" pitchFamily="2" charset="0"/>
                <a:ea typeface="Roboto Mono" pitchFamily="2" charset="0"/>
                <a:cs typeface="Menlo" panose="020B0609030804020204" pitchFamily="49" charset="0"/>
              </a:rPr>
              <a:t> </a:t>
            </a:r>
            <a:r>
              <a:rPr lang="en-US" sz="4000" kern="0">
                <a:solidFill>
                  <a:srgbClr val="000000"/>
                </a:solidFill>
                <a:effectLst/>
                <a:latin typeface="Roboto Mono" pitchFamily="2" charset="0"/>
                <a:ea typeface="Roboto Mono" pitchFamily="2" charset="0"/>
                <a:cs typeface="Menlo" panose="020B0609030804020204" pitchFamily="49" charset="0"/>
              </a:rPr>
              <a:t>=</a:t>
            </a:r>
            <a:r>
              <a:rPr lang="en-US" sz="4000" kern="0">
                <a:solidFill>
                  <a:srgbClr val="3B3B3B"/>
                </a:solidFill>
                <a:effectLst/>
                <a:latin typeface="Roboto Mono" pitchFamily="2" charset="0"/>
                <a:ea typeface="Roboto Mono" pitchFamily="2" charset="0"/>
                <a:cs typeface="Menlo" panose="020B0609030804020204" pitchFamily="49" charset="0"/>
              </a:rPr>
              <a:t> </a:t>
            </a:r>
          </a:p>
          <a:p>
            <a:pPr marL="0" marR="0">
              <a:lnSpc>
                <a:spcPct val="150000"/>
              </a:lnSpc>
              <a:spcAft>
                <a:spcPts val="800"/>
              </a:spcAft>
            </a:pPr>
            <a:r>
              <a:rPr lang="en-US" sz="4000" kern="0">
                <a:solidFill>
                  <a:srgbClr val="3B3B3B"/>
                </a:solidFill>
                <a:latin typeface="Roboto Mono" pitchFamily="2" charset="0"/>
                <a:ea typeface="Roboto Mono" pitchFamily="2" charset="0"/>
                <a:cs typeface="Menlo" panose="020B0609030804020204" pitchFamily="49" charset="0"/>
              </a:rPr>
              <a:t>  </a:t>
            </a:r>
            <a:r>
              <a:rPr lang="en-US" sz="4000" kern="0">
                <a:solidFill>
                  <a:srgbClr val="267F99"/>
                </a:solidFill>
                <a:effectLst/>
                <a:latin typeface="Roboto Mono" pitchFamily="2" charset="0"/>
                <a:ea typeface="Roboto Mono" pitchFamily="2" charset="0"/>
                <a:cs typeface="Menlo" panose="020B0609030804020204" pitchFamily="49" charset="0"/>
              </a:rPr>
              <a:t>thrust</a:t>
            </a:r>
            <a:r>
              <a:rPr lang="en-US" sz="4000" kern="0">
                <a:solidFill>
                  <a:srgbClr val="3B3B3B"/>
                </a:solidFill>
                <a:effectLst/>
                <a:latin typeface="Roboto Mono" pitchFamily="2" charset="0"/>
                <a:ea typeface="Roboto Mono" pitchFamily="2" charset="0"/>
                <a:cs typeface="Menlo" panose="020B0609030804020204" pitchFamily="49" charset="0"/>
              </a:rPr>
              <a:t>::</a:t>
            </a:r>
            <a:r>
              <a:rPr lang="en-US" sz="4000" kern="0" err="1">
                <a:solidFill>
                  <a:srgbClr val="795E26"/>
                </a:solidFill>
                <a:effectLst/>
                <a:latin typeface="Roboto Mono" pitchFamily="2" charset="0"/>
                <a:ea typeface="Roboto Mono" pitchFamily="2" charset="0"/>
                <a:cs typeface="Menlo" panose="020B0609030804020204" pitchFamily="49" charset="0"/>
              </a:rPr>
              <a:t>make_transform_iterator</a:t>
            </a:r>
            <a:r>
              <a:rPr lang="en-US" sz="4000" kern="0">
                <a:solidFill>
                  <a:srgbClr val="3B3B3B"/>
                </a:solidFill>
                <a:effectLst/>
                <a:latin typeface="Roboto Mono" pitchFamily="2" charset="0"/>
                <a:ea typeface="Roboto Mono" pitchFamily="2" charset="0"/>
                <a:cs typeface="Menlo" panose="020B0609030804020204" pitchFamily="49" charset="0"/>
              </a:rPr>
              <a:t>(</a:t>
            </a:r>
            <a:r>
              <a:rPr lang="en-US" sz="4000" kern="0" err="1">
                <a:solidFill>
                  <a:srgbClr val="3B3B3B"/>
                </a:solidFill>
                <a:effectLst/>
                <a:latin typeface="Roboto Mono" pitchFamily="2" charset="0"/>
                <a:ea typeface="Roboto Mono" pitchFamily="2" charset="0"/>
                <a:cs typeface="Menlo" panose="020B0609030804020204" pitchFamily="49" charset="0"/>
              </a:rPr>
              <a:t>zip_it</a:t>
            </a:r>
            <a:r>
              <a:rPr lang="en-US" sz="4000" kern="0">
                <a:solidFill>
                  <a:srgbClr val="3B3B3B"/>
                </a:solidFill>
                <a:effectLst/>
                <a:latin typeface="Roboto Mono" pitchFamily="2" charset="0"/>
                <a:ea typeface="Roboto Mono" pitchFamily="2" charset="0"/>
                <a:cs typeface="Menlo" panose="020B0609030804020204" pitchFamily="49" charset="0"/>
              </a:rPr>
              <a:t>, []</a:t>
            </a:r>
            <a:r>
              <a:rPr lang="en-US" sz="4000" kern="0">
                <a:solidFill>
                  <a:srgbClr val="0000FF"/>
                </a:solidFill>
                <a:effectLst/>
                <a:latin typeface="Roboto Mono" pitchFamily="49" charset="0"/>
                <a:ea typeface="Roboto Mono" pitchFamily="49" charset="0"/>
                <a:cs typeface="Times New Roman" panose="02020603050405020304" pitchFamily="18" charset="0"/>
              </a:rPr>
              <a:t> __host__</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FF"/>
                </a:solidFill>
                <a:effectLst/>
                <a:latin typeface="Roboto Mono" pitchFamily="49" charset="0"/>
                <a:ea typeface="Roboto Mono" pitchFamily="49" charset="0"/>
                <a:cs typeface="Times New Roman" panose="02020603050405020304" pitchFamily="18" charset="0"/>
              </a:rPr>
              <a:t>__device__</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267F99"/>
                </a:solidFill>
                <a:effectLst/>
                <a:latin typeface="Roboto Mono" pitchFamily="2" charset="0"/>
                <a:ea typeface="Roboto Mono" pitchFamily="2" charset="0"/>
                <a:cs typeface="Menlo" panose="020B0609030804020204" pitchFamily="49" charset="0"/>
              </a:rPr>
              <a:t>thrust</a:t>
            </a:r>
            <a:r>
              <a:rPr lang="en-US" sz="4000" kern="0">
                <a:solidFill>
                  <a:srgbClr val="3B3B3B"/>
                </a:solidFill>
                <a:effectLst/>
                <a:latin typeface="Roboto Mono" pitchFamily="2" charset="0"/>
                <a:ea typeface="Roboto Mono" pitchFamily="2" charset="0"/>
                <a:cs typeface="Menlo" panose="020B0609030804020204" pitchFamily="49" charset="0"/>
              </a:rPr>
              <a:t>::</a:t>
            </a:r>
            <a:r>
              <a:rPr lang="en-US" sz="4000" kern="0">
                <a:solidFill>
                  <a:srgbClr val="267F99"/>
                </a:solidFill>
                <a:effectLst/>
                <a:latin typeface="Roboto Mono" pitchFamily="2" charset="0"/>
                <a:ea typeface="Roboto Mono" pitchFamily="2" charset="0"/>
                <a:cs typeface="Menlo" panose="020B0609030804020204" pitchFamily="49" charset="0"/>
              </a:rPr>
              <a:t>tuple</a:t>
            </a:r>
            <a:r>
              <a:rPr lang="en-US" sz="4000" kern="0">
                <a:solidFill>
                  <a:srgbClr val="3B3B3B"/>
                </a:solidFill>
                <a:effectLst/>
                <a:latin typeface="Roboto Mono" pitchFamily="2" charset="0"/>
                <a:ea typeface="Roboto Mono" pitchFamily="2" charset="0"/>
                <a:cs typeface="Menlo" panose="020B0609030804020204" pitchFamily="49" charset="0"/>
              </a:rPr>
              <a:t>&lt;</a:t>
            </a:r>
            <a:r>
              <a:rPr lang="en-US" sz="4000" kern="0">
                <a:solidFill>
                  <a:srgbClr val="0000FF"/>
                </a:solidFill>
                <a:effectLst/>
                <a:latin typeface="Roboto Mono" pitchFamily="2" charset="0"/>
                <a:ea typeface="Roboto Mono" pitchFamily="2" charset="0"/>
                <a:cs typeface="Menlo" panose="020B0609030804020204" pitchFamily="49" charset="0"/>
              </a:rPr>
              <a:t>float</a:t>
            </a:r>
            <a:r>
              <a:rPr lang="en-US" sz="4000" kern="0">
                <a:solidFill>
                  <a:srgbClr val="3B3B3B"/>
                </a:solidFill>
                <a:effectLst/>
                <a:latin typeface="Roboto Mono" pitchFamily="2" charset="0"/>
                <a:ea typeface="Roboto Mono" pitchFamily="2" charset="0"/>
                <a:cs typeface="Menlo" panose="020B0609030804020204" pitchFamily="49" charset="0"/>
              </a:rPr>
              <a:t>, </a:t>
            </a:r>
            <a:r>
              <a:rPr lang="en-US" sz="4000" kern="0">
                <a:solidFill>
                  <a:srgbClr val="0000FF"/>
                </a:solidFill>
                <a:effectLst/>
                <a:latin typeface="Roboto Mono" pitchFamily="2" charset="0"/>
                <a:ea typeface="Roboto Mono" pitchFamily="2" charset="0"/>
                <a:cs typeface="Menlo" panose="020B0609030804020204" pitchFamily="49" charset="0"/>
              </a:rPr>
              <a:t>float</a:t>
            </a:r>
            <a:r>
              <a:rPr lang="en-US" sz="4000" kern="0">
                <a:solidFill>
                  <a:srgbClr val="3B3B3B"/>
                </a:solidFill>
                <a:effectLst/>
                <a:latin typeface="Roboto Mono" pitchFamily="2" charset="0"/>
                <a:ea typeface="Roboto Mono" pitchFamily="2" charset="0"/>
                <a:cs typeface="Menlo" panose="020B0609030804020204" pitchFamily="49" charset="0"/>
              </a:rPr>
              <a:t>&gt; </a:t>
            </a:r>
            <a:r>
              <a:rPr lang="en-US" sz="4000" kern="0">
                <a:solidFill>
                  <a:srgbClr val="001080"/>
                </a:solidFill>
                <a:effectLst/>
                <a:latin typeface="Roboto Mono" pitchFamily="2" charset="0"/>
                <a:ea typeface="Roboto Mono" pitchFamily="2" charset="0"/>
                <a:cs typeface="Menlo" panose="020B0609030804020204" pitchFamily="49" charset="0"/>
              </a:rPr>
              <a:t>t</a:t>
            </a:r>
            <a:r>
              <a:rPr lang="en-US" sz="4000" kern="0">
                <a:solidFill>
                  <a:srgbClr val="3B3B3B"/>
                </a:solidFill>
                <a:effectLst/>
                <a:latin typeface="Roboto Mono" pitchFamily="2" charset="0"/>
                <a:ea typeface="Roboto Mono" pitchFamily="2" charset="0"/>
                <a:cs typeface="Menlo" panose="020B0609030804020204" pitchFamily="49" charset="0"/>
              </a:rPr>
              <a:t>) {</a:t>
            </a:r>
            <a:endParaRPr lang="en-US" sz="4000" kern="100">
              <a:effectLst/>
              <a:latin typeface="Roboto Mono" pitchFamily="2" charset="0"/>
              <a:ea typeface="Roboto Mono" pitchFamily="2" charset="0"/>
              <a:cs typeface="Times New Roman" panose="02020603050405020304" pitchFamily="18" charset="0"/>
            </a:endParaRPr>
          </a:p>
          <a:p>
            <a:pPr marL="0" marR="0">
              <a:lnSpc>
                <a:spcPct val="150000"/>
              </a:lnSpc>
              <a:spcAft>
                <a:spcPts val="800"/>
              </a:spcAft>
            </a:pPr>
            <a:r>
              <a:rPr lang="en-US" sz="4000" kern="0">
                <a:solidFill>
                  <a:srgbClr val="3B3B3B"/>
                </a:solidFill>
                <a:effectLst/>
                <a:latin typeface="Roboto Mono" pitchFamily="2" charset="0"/>
                <a:ea typeface="Roboto Mono" pitchFamily="2" charset="0"/>
                <a:cs typeface="Menlo" panose="020B0609030804020204" pitchFamily="49" charset="0"/>
              </a:rPr>
              <a:t>                                            </a:t>
            </a:r>
            <a:r>
              <a:rPr lang="en-US" sz="4000" kern="0">
                <a:solidFill>
                  <a:srgbClr val="AF00DB"/>
                </a:solidFill>
                <a:effectLst/>
                <a:latin typeface="Roboto Mono" pitchFamily="2" charset="0"/>
                <a:ea typeface="Roboto Mono" pitchFamily="2" charset="0"/>
                <a:cs typeface="Menlo" panose="020B0609030804020204" pitchFamily="49" charset="0"/>
              </a:rPr>
              <a:t>return</a:t>
            </a:r>
            <a:r>
              <a:rPr lang="en-US" sz="4000" kern="0">
                <a:solidFill>
                  <a:srgbClr val="3B3B3B"/>
                </a:solidFill>
                <a:effectLst/>
                <a:latin typeface="Roboto Mono" pitchFamily="2" charset="0"/>
                <a:ea typeface="Roboto Mono" pitchFamily="2" charset="0"/>
                <a:cs typeface="Menlo" panose="020B0609030804020204" pitchFamily="49" charset="0"/>
              </a:rPr>
              <a:t> </a:t>
            </a:r>
            <a:r>
              <a:rPr lang="en-US" sz="4000" kern="0">
                <a:solidFill>
                  <a:srgbClr val="795E26"/>
                </a:solidFill>
                <a:effectLst/>
                <a:latin typeface="Roboto Mono" pitchFamily="2" charset="0"/>
                <a:ea typeface="Roboto Mono" pitchFamily="2" charset="0"/>
                <a:cs typeface="Menlo" panose="020B0609030804020204" pitchFamily="49" charset="0"/>
              </a:rPr>
              <a:t>abs</a:t>
            </a:r>
            <a:r>
              <a:rPr lang="en-US" sz="4000" kern="0">
                <a:solidFill>
                  <a:srgbClr val="3B3B3B"/>
                </a:solidFill>
                <a:effectLst/>
                <a:latin typeface="Roboto Mono" pitchFamily="2" charset="0"/>
                <a:ea typeface="Roboto Mono" pitchFamily="2" charset="0"/>
                <a:cs typeface="Menlo" panose="020B0609030804020204" pitchFamily="49" charset="0"/>
              </a:rPr>
              <a:t>(</a:t>
            </a:r>
            <a:r>
              <a:rPr lang="en-US" sz="4000" kern="0">
                <a:solidFill>
                  <a:srgbClr val="267F99"/>
                </a:solidFill>
                <a:effectLst/>
                <a:latin typeface="Roboto Mono" pitchFamily="2" charset="0"/>
                <a:ea typeface="Roboto Mono" pitchFamily="2" charset="0"/>
                <a:cs typeface="Menlo" panose="020B0609030804020204" pitchFamily="49" charset="0"/>
              </a:rPr>
              <a:t>thrust</a:t>
            </a:r>
            <a:r>
              <a:rPr lang="en-US" sz="4000" kern="0">
                <a:solidFill>
                  <a:srgbClr val="3B3B3B"/>
                </a:solidFill>
                <a:effectLst/>
                <a:latin typeface="Roboto Mono" pitchFamily="2" charset="0"/>
                <a:ea typeface="Roboto Mono" pitchFamily="2" charset="0"/>
                <a:cs typeface="Menlo" panose="020B0609030804020204" pitchFamily="49" charset="0"/>
              </a:rPr>
              <a:t>::</a:t>
            </a:r>
            <a:r>
              <a:rPr lang="en-US" sz="4000" kern="0">
                <a:solidFill>
                  <a:srgbClr val="795E26"/>
                </a:solidFill>
                <a:effectLst/>
                <a:latin typeface="Roboto Mono" pitchFamily="2" charset="0"/>
                <a:ea typeface="Roboto Mono" pitchFamily="2" charset="0"/>
                <a:cs typeface="Menlo" panose="020B0609030804020204" pitchFamily="49" charset="0"/>
              </a:rPr>
              <a:t>get</a:t>
            </a:r>
            <a:r>
              <a:rPr lang="en-US" sz="4000" kern="0">
                <a:solidFill>
                  <a:srgbClr val="3B3B3B"/>
                </a:solidFill>
                <a:effectLst/>
                <a:latin typeface="Roboto Mono" pitchFamily="2" charset="0"/>
                <a:ea typeface="Roboto Mono" pitchFamily="2" charset="0"/>
                <a:cs typeface="Menlo" panose="020B0609030804020204" pitchFamily="49" charset="0"/>
              </a:rPr>
              <a:t>&lt;</a:t>
            </a:r>
            <a:r>
              <a:rPr lang="en-US" sz="4000" kern="0">
                <a:solidFill>
                  <a:srgbClr val="098658"/>
                </a:solidFill>
                <a:effectLst/>
                <a:latin typeface="Roboto Mono" pitchFamily="2" charset="0"/>
                <a:ea typeface="Roboto Mono" pitchFamily="2" charset="0"/>
                <a:cs typeface="Menlo" panose="020B0609030804020204" pitchFamily="49" charset="0"/>
              </a:rPr>
              <a:t>0</a:t>
            </a:r>
            <a:r>
              <a:rPr lang="en-US" sz="4000" kern="0">
                <a:solidFill>
                  <a:srgbClr val="3B3B3B"/>
                </a:solidFill>
                <a:effectLst/>
                <a:latin typeface="Roboto Mono" pitchFamily="2" charset="0"/>
                <a:ea typeface="Roboto Mono" pitchFamily="2" charset="0"/>
                <a:cs typeface="Menlo" panose="020B0609030804020204" pitchFamily="49" charset="0"/>
              </a:rPr>
              <a:t>&gt;(t) </a:t>
            </a:r>
            <a:r>
              <a:rPr lang="en-US" sz="4000" kern="0">
                <a:solidFill>
                  <a:srgbClr val="000000"/>
                </a:solidFill>
                <a:effectLst/>
                <a:latin typeface="Roboto Mono" pitchFamily="2" charset="0"/>
                <a:ea typeface="Roboto Mono" pitchFamily="2" charset="0"/>
                <a:cs typeface="Menlo" panose="020B0609030804020204" pitchFamily="49" charset="0"/>
              </a:rPr>
              <a:t>-</a:t>
            </a:r>
            <a:r>
              <a:rPr lang="en-US" sz="4000" kern="0">
                <a:solidFill>
                  <a:srgbClr val="3B3B3B"/>
                </a:solidFill>
                <a:effectLst/>
                <a:latin typeface="Roboto Mono" pitchFamily="2" charset="0"/>
                <a:ea typeface="Roboto Mono" pitchFamily="2" charset="0"/>
                <a:cs typeface="Menlo" panose="020B0609030804020204" pitchFamily="49" charset="0"/>
              </a:rPr>
              <a:t> </a:t>
            </a:r>
            <a:r>
              <a:rPr lang="en-US" sz="4000" kern="0">
                <a:solidFill>
                  <a:srgbClr val="267F99"/>
                </a:solidFill>
                <a:effectLst/>
                <a:latin typeface="Roboto Mono" pitchFamily="2" charset="0"/>
                <a:ea typeface="Roboto Mono" pitchFamily="2" charset="0"/>
                <a:cs typeface="Menlo" panose="020B0609030804020204" pitchFamily="49" charset="0"/>
              </a:rPr>
              <a:t>thrust</a:t>
            </a:r>
            <a:r>
              <a:rPr lang="en-US" sz="4000" kern="0">
                <a:solidFill>
                  <a:srgbClr val="3B3B3B"/>
                </a:solidFill>
                <a:effectLst/>
                <a:latin typeface="Roboto Mono" pitchFamily="2" charset="0"/>
                <a:ea typeface="Roboto Mono" pitchFamily="2" charset="0"/>
                <a:cs typeface="Menlo" panose="020B0609030804020204" pitchFamily="49" charset="0"/>
              </a:rPr>
              <a:t>::</a:t>
            </a:r>
            <a:r>
              <a:rPr lang="en-US" sz="4000" kern="0">
                <a:solidFill>
                  <a:srgbClr val="795E26"/>
                </a:solidFill>
                <a:effectLst/>
                <a:latin typeface="Roboto Mono" pitchFamily="2" charset="0"/>
                <a:ea typeface="Roboto Mono" pitchFamily="2" charset="0"/>
                <a:cs typeface="Menlo" panose="020B0609030804020204" pitchFamily="49" charset="0"/>
              </a:rPr>
              <a:t>get</a:t>
            </a:r>
            <a:r>
              <a:rPr lang="en-US" sz="4000" kern="0">
                <a:solidFill>
                  <a:srgbClr val="3B3B3B"/>
                </a:solidFill>
                <a:effectLst/>
                <a:latin typeface="Roboto Mono" pitchFamily="2" charset="0"/>
                <a:ea typeface="Roboto Mono" pitchFamily="2" charset="0"/>
                <a:cs typeface="Menlo" panose="020B0609030804020204" pitchFamily="49" charset="0"/>
              </a:rPr>
              <a:t>&lt;</a:t>
            </a:r>
            <a:r>
              <a:rPr lang="en-US" sz="4000" kern="0">
                <a:solidFill>
                  <a:srgbClr val="098658"/>
                </a:solidFill>
                <a:effectLst/>
                <a:latin typeface="Roboto Mono" pitchFamily="2" charset="0"/>
                <a:ea typeface="Roboto Mono" pitchFamily="2" charset="0"/>
                <a:cs typeface="Menlo" panose="020B0609030804020204" pitchFamily="49" charset="0"/>
              </a:rPr>
              <a:t>1</a:t>
            </a:r>
            <a:r>
              <a:rPr lang="en-US" sz="4000" kern="0">
                <a:solidFill>
                  <a:srgbClr val="3B3B3B"/>
                </a:solidFill>
                <a:effectLst/>
                <a:latin typeface="Roboto Mono" pitchFamily="2" charset="0"/>
                <a:ea typeface="Roboto Mono" pitchFamily="2" charset="0"/>
                <a:cs typeface="Menlo" panose="020B0609030804020204" pitchFamily="49" charset="0"/>
              </a:rPr>
              <a:t>&gt;(t));</a:t>
            </a:r>
            <a:endParaRPr lang="en-US" sz="4000" kern="100">
              <a:effectLst/>
              <a:latin typeface="Roboto Mono" pitchFamily="2" charset="0"/>
              <a:ea typeface="Roboto Mono" pitchFamily="2" charset="0"/>
              <a:cs typeface="Times New Roman" panose="02020603050405020304" pitchFamily="18" charset="0"/>
            </a:endParaRPr>
          </a:p>
          <a:p>
            <a:pPr marL="0" marR="0">
              <a:lnSpc>
                <a:spcPct val="150000"/>
              </a:lnSpc>
              <a:spcAft>
                <a:spcPts val="800"/>
              </a:spcAft>
            </a:pPr>
            <a:r>
              <a:rPr lang="en-US" sz="4000" kern="0">
                <a:solidFill>
                  <a:srgbClr val="3B3B3B"/>
                </a:solidFill>
                <a:effectLst/>
                <a:latin typeface="Roboto Mono" pitchFamily="2" charset="0"/>
                <a:ea typeface="Roboto Mono" pitchFamily="2" charset="0"/>
                <a:cs typeface="Menlo" panose="020B0609030804020204" pitchFamily="49" charset="0"/>
              </a:rPr>
              <a:t>                                          });</a:t>
            </a:r>
          </a:p>
        </p:txBody>
      </p:sp>
      <p:pic>
        <p:nvPicPr>
          <p:cNvPr id="21" name="Picture 20" descr="A diagram of a number&#10;&#10;Description automatically generated">
            <a:extLst>
              <a:ext uri="{FF2B5EF4-FFF2-40B4-BE49-F238E27FC236}">
                <a16:creationId xmlns:a16="http://schemas.microsoft.com/office/drawing/2014/main" id="{46337E3A-F12F-CAD1-68E8-C60B0A3551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72524" y="8906813"/>
            <a:ext cx="18614026" cy="11241412"/>
          </a:xfrm>
          <a:prstGeom prst="rect">
            <a:avLst/>
          </a:prstGeom>
        </p:spPr>
      </p:pic>
      <p:sp>
        <p:nvSpPr>
          <p:cNvPr id="22" name="TextBox 21">
            <a:extLst>
              <a:ext uri="{FF2B5EF4-FFF2-40B4-BE49-F238E27FC236}">
                <a16:creationId xmlns:a16="http://schemas.microsoft.com/office/drawing/2014/main" id="{FD9C7581-5085-98D6-7802-B284AAA08531}"/>
              </a:ext>
            </a:extLst>
          </p:cNvPr>
          <p:cNvSpPr txBox="1"/>
          <p:nvPr/>
        </p:nvSpPr>
        <p:spPr>
          <a:xfrm>
            <a:off x="1122782" y="10487442"/>
            <a:ext cx="13162773" cy="6872844"/>
          </a:xfrm>
          <a:prstGeom prst="rect">
            <a:avLst/>
          </a:prstGeom>
          <a:noFill/>
        </p:spPr>
        <p:txBody>
          <a:bodyPr wrap="square" rtlCol="0">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Now computation happens upon accessing transform iterator:</a:t>
            </a:r>
          </a:p>
          <a:p>
            <a:pPr>
              <a:buClr>
                <a:schemeClr val="tx2"/>
              </a:buClr>
            </a:pPr>
            <a:endParaRPr lang="en-US" sz="6000">
              <a:solidFill>
                <a:schemeClr val="bg1"/>
              </a:solidFill>
              <a:latin typeface="NVIDIA Sans" panose="020B0503020203020204" pitchFamily="34" charset="0"/>
              <a:cs typeface="NVIDIA Sans" panose="020B0503020203020204" pitchFamily="34" charset="0"/>
            </a:endParaRPr>
          </a:p>
          <a:p>
            <a:pPr marL="1314450" lvl="1" indent="-857250">
              <a:lnSpc>
                <a:spcPct val="150000"/>
              </a:lnSpc>
              <a:buClr>
                <a:schemeClr val="tx2"/>
              </a:buClr>
              <a:buFont typeface="Arial" panose="020B0604020202020204" pitchFamily="34" charset="0"/>
              <a:buChar char="•"/>
            </a:pPr>
            <a:r>
              <a:rPr lang="en-US" sz="6000" kern="0" err="1">
                <a:solidFill>
                  <a:srgbClr val="3B3B3B"/>
                </a:solidFill>
                <a:effectLst/>
                <a:latin typeface="Roboto Mono" pitchFamily="2" charset="0"/>
                <a:ea typeface="Roboto Mono" pitchFamily="2" charset="0"/>
                <a:cs typeface="Menlo" panose="020B0609030804020204" pitchFamily="49" charset="0"/>
              </a:rPr>
              <a:t>zip_it</a:t>
            </a:r>
            <a:r>
              <a:rPr lang="en-US" sz="6000">
                <a:solidFill>
                  <a:schemeClr val="bg1"/>
                </a:solidFill>
                <a:latin typeface="NVIDIA Sans" panose="020B0503020203020204" pitchFamily="34" charset="0"/>
                <a:cs typeface="NVIDIA Sans" panose="020B0503020203020204" pitchFamily="34" charset="0"/>
              </a:rPr>
              <a:t>[</a:t>
            </a:r>
            <a:r>
              <a:rPr lang="en-US" sz="6000" kern="0" err="1">
                <a:solidFill>
                  <a:srgbClr val="001080"/>
                </a:solidFill>
                <a:effectLst/>
                <a:latin typeface="Roboto Mono" pitchFamily="2" charset="0"/>
                <a:ea typeface="Roboto Mono" pitchFamily="2" charset="0"/>
                <a:cs typeface="Menlo" panose="020B0609030804020204" pitchFamily="49" charset="0"/>
              </a:rPr>
              <a:t>i</a:t>
            </a:r>
            <a:r>
              <a:rPr lang="en-US" sz="6000">
                <a:solidFill>
                  <a:schemeClr val="bg1"/>
                </a:solidFill>
                <a:latin typeface="NVIDIA Sans" panose="020B0503020203020204" pitchFamily="34" charset="0"/>
                <a:cs typeface="NVIDIA Sans" panose="020B0503020203020204" pitchFamily="34" charset="0"/>
              </a:rPr>
              <a:t>] returns tuple</a:t>
            </a:r>
          </a:p>
          <a:p>
            <a:pPr marL="1314450" lvl="1" indent="-857250">
              <a:lnSpc>
                <a:spcPct val="150000"/>
              </a:lnSpc>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1314450" lvl="1" indent="-857250">
              <a:lnSpc>
                <a:spcPct val="150000"/>
              </a:lnSpc>
              <a:buClr>
                <a:schemeClr val="tx2"/>
              </a:buClr>
              <a:buFont typeface="Arial" panose="020B0604020202020204" pitchFamily="34" charset="0"/>
              <a:buChar char="•"/>
            </a:pPr>
            <a:r>
              <a:rPr lang="en-US" sz="6000" kern="0" err="1">
                <a:solidFill>
                  <a:srgbClr val="3B3B3B"/>
                </a:solidFill>
                <a:effectLst/>
                <a:latin typeface="Roboto Mono" pitchFamily="2" charset="0"/>
                <a:ea typeface="Roboto Mono" pitchFamily="2" charset="0"/>
                <a:cs typeface="Menlo" panose="020B0609030804020204" pitchFamily="49" charset="0"/>
              </a:rPr>
              <a:t>transform_it</a:t>
            </a:r>
            <a:r>
              <a:rPr lang="en-US" sz="6000">
                <a:solidFill>
                  <a:schemeClr val="bg1"/>
                </a:solidFill>
                <a:latin typeface="NVIDIA Sans" panose="020B0503020203020204" pitchFamily="34" charset="0"/>
                <a:cs typeface="NVIDIA Sans" panose="020B0503020203020204" pitchFamily="34" charset="0"/>
              </a:rPr>
              <a:t>[</a:t>
            </a:r>
            <a:r>
              <a:rPr lang="en-US" sz="6000" kern="0" err="1">
                <a:solidFill>
                  <a:srgbClr val="001080"/>
                </a:solidFill>
                <a:effectLst/>
                <a:latin typeface="Roboto Mono" pitchFamily="2" charset="0"/>
                <a:ea typeface="Roboto Mono" pitchFamily="2" charset="0"/>
                <a:cs typeface="Menlo" panose="020B0609030804020204" pitchFamily="49" charset="0"/>
              </a:rPr>
              <a:t>i</a:t>
            </a:r>
            <a:r>
              <a:rPr lang="en-US" sz="6000">
                <a:solidFill>
                  <a:schemeClr val="bg1"/>
                </a:solidFill>
                <a:latin typeface="NVIDIA Sans" panose="020B0503020203020204" pitchFamily="34" charset="0"/>
                <a:cs typeface="NVIDIA Sans" panose="020B0503020203020204" pitchFamily="34" charset="0"/>
              </a:rPr>
              <a:t>] returns diff</a:t>
            </a:r>
          </a:p>
        </p:txBody>
      </p:sp>
    </p:spTree>
    <p:extLst>
      <p:ext uri="{BB962C8B-B14F-4D97-AF65-F5344CB8AC3E}">
        <p14:creationId xmlns:p14="http://schemas.microsoft.com/office/powerpoint/2010/main" val="414105711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9977F4-A961-22E7-CA5B-AD6339CAC6EC}"/>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F1E2355-8DC2-D633-24F3-5BA48B78D0CD}"/>
              </a:ext>
            </a:extLst>
          </p:cNvPr>
          <p:cNvSpPr>
            <a:spLocks noGrp="1"/>
          </p:cNvSpPr>
          <p:nvPr>
            <p:ph type="title"/>
          </p:nvPr>
        </p:nvSpPr>
        <p:spPr>
          <a:xfrm>
            <a:off x="2514600" y="1"/>
            <a:ext cx="31546800" cy="1638299"/>
          </a:xfrm>
        </p:spPr>
        <p:txBody>
          <a:bodyPr/>
          <a:lstStyle/>
          <a:p>
            <a:r>
              <a:rPr lang="en-US"/>
              <a:t>Counting Memory Accesses</a:t>
            </a:r>
          </a:p>
        </p:txBody>
      </p:sp>
      <p:pic>
        <p:nvPicPr>
          <p:cNvPr id="9" name="Picture 8" descr="A diagram of a mathematical equation&#10;&#10;Description automatically generated">
            <a:extLst>
              <a:ext uri="{FF2B5EF4-FFF2-40B4-BE49-F238E27FC236}">
                <a16:creationId xmlns:a16="http://schemas.microsoft.com/office/drawing/2014/main" id="{AF001459-5B93-26BA-F01C-5777A467D61C}"/>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1701800" y="2636847"/>
            <a:ext cx="26381947" cy="6912916"/>
          </a:xfrm>
          <a:prstGeom prst="rect">
            <a:avLst/>
          </a:prstGeom>
        </p:spPr>
      </p:pic>
      <p:sp>
        <p:nvSpPr>
          <p:cNvPr id="7" name="TextBox 6">
            <a:extLst>
              <a:ext uri="{FF2B5EF4-FFF2-40B4-BE49-F238E27FC236}">
                <a16:creationId xmlns:a16="http://schemas.microsoft.com/office/drawing/2014/main" id="{F4626ED7-0FE3-A3C2-51F6-83C481A00094}"/>
              </a:ext>
            </a:extLst>
          </p:cNvPr>
          <p:cNvSpPr txBox="1"/>
          <p:nvPr/>
        </p:nvSpPr>
        <p:spPr>
          <a:xfrm>
            <a:off x="29059139" y="5496146"/>
            <a:ext cx="6788627" cy="1200329"/>
          </a:xfrm>
          <a:prstGeom prst="rect">
            <a:avLst/>
          </a:prstGeom>
          <a:noFill/>
        </p:spPr>
        <p:txBody>
          <a:bodyPr wrap="square" rtlCol="0">
            <a:spAutoFit/>
          </a:bodyPr>
          <a:lstStyle/>
          <a:p>
            <a:pPr>
              <a:buClr>
                <a:schemeClr val="tx2"/>
              </a:buClr>
            </a:pPr>
            <a:r>
              <a:rPr lang="en-US" sz="7200">
                <a:solidFill>
                  <a:schemeClr val="accent5"/>
                </a:solidFill>
                <a:latin typeface="NVIDIA Sans" panose="020B0503020203020204" pitchFamily="34" charset="0"/>
                <a:cs typeface="NVIDIA Sans" panose="020B0503020203020204" pitchFamily="34" charset="0"/>
              </a:rPr>
              <a:t>Naïve solution</a:t>
            </a:r>
          </a:p>
        </p:txBody>
      </p:sp>
      <p:sp>
        <p:nvSpPr>
          <p:cNvPr id="8" name="TextBox 7">
            <a:extLst>
              <a:ext uri="{FF2B5EF4-FFF2-40B4-BE49-F238E27FC236}">
                <a16:creationId xmlns:a16="http://schemas.microsoft.com/office/drawing/2014/main" id="{3181B92C-FD2F-F977-92D0-742509A30474}"/>
              </a:ext>
            </a:extLst>
          </p:cNvPr>
          <p:cNvSpPr txBox="1"/>
          <p:nvPr/>
        </p:nvSpPr>
        <p:spPr>
          <a:xfrm>
            <a:off x="29059138" y="14922850"/>
            <a:ext cx="6788627" cy="1200329"/>
          </a:xfrm>
          <a:prstGeom prst="rect">
            <a:avLst/>
          </a:prstGeom>
          <a:noFill/>
        </p:spPr>
        <p:txBody>
          <a:bodyPr wrap="square" rtlCol="0">
            <a:spAutoFit/>
          </a:bodyPr>
          <a:lstStyle/>
          <a:p>
            <a:pPr>
              <a:buClr>
                <a:schemeClr val="tx2"/>
              </a:buClr>
            </a:pPr>
            <a:r>
              <a:rPr lang="en-US" sz="7200">
                <a:solidFill>
                  <a:schemeClr val="accent5"/>
                </a:solidFill>
                <a:latin typeface="NVIDIA Sans" panose="020B0503020203020204" pitchFamily="34" charset="0"/>
                <a:cs typeface="NVIDIA Sans" panose="020B0503020203020204" pitchFamily="34" charset="0"/>
              </a:rPr>
              <a:t>Fancy Iterators</a:t>
            </a:r>
          </a:p>
        </p:txBody>
      </p:sp>
      <p:sp>
        <p:nvSpPr>
          <p:cNvPr id="11" name="TextBox 10">
            <a:extLst>
              <a:ext uri="{FF2B5EF4-FFF2-40B4-BE49-F238E27FC236}">
                <a16:creationId xmlns:a16="http://schemas.microsoft.com/office/drawing/2014/main" id="{04B54A71-70B3-0528-9109-02DB9614664F}"/>
              </a:ext>
            </a:extLst>
          </p:cNvPr>
          <p:cNvSpPr txBox="1"/>
          <p:nvPr/>
        </p:nvSpPr>
        <p:spPr>
          <a:xfrm>
            <a:off x="15166117" y="12254191"/>
            <a:ext cx="19236110" cy="1938992"/>
          </a:xfrm>
          <a:prstGeom prst="rect">
            <a:avLst/>
          </a:prstGeom>
          <a:noFill/>
        </p:spPr>
        <p:txBody>
          <a:bodyPr wrap="square" rtlCol="0">
            <a:spAutoFit/>
          </a:bodyPr>
          <a:lstStyle/>
          <a:p>
            <a:pPr marL="1314450" lvl="1"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Version with iterators accesses 2x less memory</a:t>
            </a:r>
          </a:p>
          <a:p>
            <a:pPr marL="1314450" lvl="1"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How does this affect performance? </a:t>
            </a:r>
          </a:p>
        </p:txBody>
      </p:sp>
      <p:pic>
        <p:nvPicPr>
          <p:cNvPr id="15" name="Picture 14" descr="A white paper with black text&#10;&#10;Description automatically generated">
            <a:extLst>
              <a:ext uri="{FF2B5EF4-FFF2-40B4-BE49-F238E27FC236}">
                <a16:creationId xmlns:a16="http://schemas.microsoft.com/office/drawing/2014/main" id="{E46A1C41-00B3-9691-BC09-4BECD352C3D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01800" y="12959545"/>
            <a:ext cx="19236111" cy="6589977"/>
          </a:xfrm>
          <a:prstGeom prst="rect">
            <a:avLst/>
          </a:prstGeom>
        </p:spPr>
      </p:pic>
      <p:graphicFrame>
        <p:nvGraphicFramePr>
          <p:cNvPr id="2" name="Table 1">
            <a:extLst>
              <a:ext uri="{FF2B5EF4-FFF2-40B4-BE49-F238E27FC236}">
                <a16:creationId xmlns:a16="http://schemas.microsoft.com/office/drawing/2014/main" id="{15986E86-695D-27F2-0ECB-7B194BE3D071}"/>
              </a:ext>
            </a:extLst>
          </p:cNvPr>
          <p:cNvGraphicFramePr>
            <a:graphicFrameLocks noGrp="1"/>
          </p:cNvGraphicFramePr>
          <p:nvPr>
            <p:extLst>
              <p:ext uri="{D42A27DB-BD31-4B8C-83A1-F6EECF244321}">
                <p14:modId xmlns:p14="http://schemas.microsoft.com/office/powerpoint/2010/main" val="3550153586"/>
              </p:ext>
            </p:extLst>
          </p:nvPr>
        </p:nvGraphicFramePr>
        <p:xfrm>
          <a:off x="29242891" y="16259393"/>
          <a:ext cx="4673600" cy="2621280"/>
        </p:xfrm>
        <a:graphic>
          <a:graphicData uri="http://schemas.openxmlformats.org/drawingml/2006/table">
            <a:tbl>
              <a:tblPr firstRow="1" bandRow="1">
                <a:tableStyleId>{073A0DAA-6AF3-43AB-8588-CEC1D06C72B9}</a:tableStyleId>
              </a:tblPr>
              <a:tblGrid>
                <a:gridCol w="2336800">
                  <a:extLst>
                    <a:ext uri="{9D8B030D-6E8A-4147-A177-3AD203B41FA5}">
                      <a16:colId xmlns:a16="http://schemas.microsoft.com/office/drawing/2014/main" val="1799311622"/>
                    </a:ext>
                  </a:extLst>
                </a:gridCol>
                <a:gridCol w="2336800">
                  <a:extLst>
                    <a:ext uri="{9D8B030D-6E8A-4147-A177-3AD203B41FA5}">
                      <a16:colId xmlns:a16="http://schemas.microsoft.com/office/drawing/2014/main" val="76245477"/>
                    </a:ext>
                  </a:extLst>
                </a:gridCol>
              </a:tblGrid>
              <a:tr h="1047836">
                <a:tc>
                  <a:txBody>
                    <a:bodyPr/>
                    <a:lstStyle/>
                    <a:p>
                      <a:pPr algn="ct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183452"/>
                  </a:ext>
                </a:extLst>
              </a:tr>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b="1">
                          <a:solidFill>
                            <a:schemeClr val="tx2"/>
                          </a:solidFill>
                          <a:latin typeface="Roboto Mono" pitchFamily="49" charset="0"/>
                          <a:ea typeface="Roboto Mono" pitchFamily="49" charset="0"/>
                          <a:cs typeface="NVIDIA Sans" panose="020B0503020203020204" pitchFamily="34" charset="0"/>
                        </a:rPr>
                        <a:t>2</a:t>
                      </a:r>
                      <a:r>
                        <a:rPr lang="en-US" sz="7200" b="1">
                          <a:solidFill>
                            <a:schemeClr val="accent6"/>
                          </a:solidFill>
                          <a:latin typeface="Roboto Mono" pitchFamily="49" charset="0"/>
                          <a:ea typeface="Roboto Mono" pitchFamily="49" charset="0"/>
                          <a:cs typeface="NVIDIA Sans" panose="020B0503020203020204" pitchFamily="34" charset="0"/>
                        </a:rPr>
                        <a:t>N</a:t>
                      </a:r>
                      <a:endParaRPr lang="en-US" sz="7200">
                        <a:solidFill>
                          <a:schemeClr val="accent6"/>
                        </a:solidFill>
                        <a:latin typeface="Roboto Mono" pitchFamily="49" charset="0"/>
                        <a:ea typeface="Roboto Mono"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200" b="1">
                          <a:solidFill>
                            <a:schemeClr val="tx2"/>
                          </a:solidFill>
                          <a:latin typeface="Roboto Mono" pitchFamily="49" charset="0"/>
                          <a:ea typeface="Roboto Mono" pitchFamily="49" charset="0"/>
                          <a:cs typeface="NVIDIA Sans" panose="020B0503020203020204" pitchFamily="34" charset="0"/>
                        </a:rPr>
                        <a:t>1</a:t>
                      </a:r>
                      <a:endParaRPr lang="en-US" sz="7200">
                        <a:solidFill>
                          <a:schemeClr val="accent6"/>
                        </a:solidFill>
                        <a:latin typeface="Roboto Mono" pitchFamily="49" charset="0"/>
                        <a:ea typeface="Roboto Mono" pitchFamily="49" charset="0"/>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6703859"/>
                  </a:ext>
                </a:extLst>
              </a:tr>
            </a:tbl>
          </a:graphicData>
        </a:graphic>
      </p:graphicFrame>
      <p:graphicFrame>
        <p:nvGraphicFramePr>
          <p:cNvPr id="3" name="Table 2">
            <a:extLst>
              <a:ext uri="{FF2B5EF4-FFF2-40B4-BE49-F238E27FC236}">
                <a16:creationId xmlns:a16="http://schemas.microsoft.com/office/drawing/2014/main" id="{0CF1CB8E-89DE-CE53-8B1D-C70D12CE7184}"/>
              </a:ext>
            </a:extLst>
          </p:cNvPr>
          <p:cNvGraphicFramePr>
            <a:graphicFrameLocks noGrp="1"/>
          </p:cNvGraphicFramePr>
          <p:nvPr>
            <p:extLst>
              <p:ext uri="{D42A27DB-BD31-4B8C-83A1-F6EECF244321}">
                <p14:modId xmlns:p14="http://schemas.microsoft.com/office/powerpoint/2010/main" val="534347188"/>
              </p:ext>
            </p:extLst>
          </p:nvPr>
        </p:nvGraphicFramePr>
        <p:xfrm>
          <a:off x="29242891" y="6854053"/>
          <a:ext cx="4673600" cy="2621280"/>
        </p:xfrm>
        <a:graphic>
          <a:graphicData uri="http://schemas.openxmlformats.org/drawingml/2006/table">
            <a:tbl>
              <a:tblPr firstRow="1" bandRow="1">
                <a:tableStyleId>{073A0DAA-6AF3-43AB-8588-CEC1D06C72B9}</a:tableStyleId>
              </a:tblPr>
              <a:tblGrid>
                <a:gridCol w="2336800">
                  <a:extLst>
                    <a:ext uri="{9D8B030D-6E8A-4147-A177-3AD203B41FA5}">
                      <a16:colId xmlns:a16="http://schemas.microsoft.com/office/drawing/2014/main" val="1799311622"/>
                    </a:ext>
                  </a:extLst>
                </a:gridCol>
                <a:gridCol w="2336800">
                  <a:extLst>
                    <a:ext uri="{9D8B030D-6E8A-4147-A177-3AD203B41FA5}">
                      <a16:colId xmlns:a16="http://schemas.microsoft.com/office/drawing/2014/main" val="76245477"/>
                    </a:ext>
                  </a:extLst>
                </a:gridCol>
              </a:tblGrid>
              <a:tr h="1047836">
                <a:tc>
                  <a:txBody>
                    <a:bodyPr/>
                    <a:lstStyle/>
                    <a:p>
                      <a:pPr algn="ct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183452"/>
                  </a:ext>
                </a:extLst>
              </a:tr>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b="1">
                          <a:solidFill>
                            <a:srgbClr val="FF0000"/>
                          </a:solidFill>
                          <a:latin typeface="Roboto Mono" pitchFamily="49" charset="0"/>
                          <a:ea typeface="Roboto Mono" pitchFamily="49" charset="0"/>
                          <a:cs typeface="NVIDIA Sans" panose="020B0503020203020204" pitchFamily="34" charset="0"/>
                        </a:rPr>
                        <a:t>3</a:t>
                      </a:r>
                      <a:r>
                        <a:rPr lang="en-US" sz="7200" b="1">
                          <a:solidFill>
                            <a:schemeClr val="accent6"/>
                          </a:solidFill>
                          <a:latin typeface="Roboto Mono" pitchFamily="49" charset="0"/>
                          <a:ea typeface="Roboto Mono" pitchFamily="49" charset="0"/>
                          <a:cs typeface="NVIDIA Sans" panose="020B0503020203020204" pitchFamily="34" charset="0"/>
                        </a:rPr>
                        <a:t>N</a:t>
                      </a:r>
                      <a:endParaRPr lang="en-US" sz="7200">
                        <a:solidFill>
                          <a:schemeClr val="accent6"/>
                        </a:solidFill>
                        <a:latin typeface="Roboto Mono" pitchFamily="49" charset="0"/>
                        <a:ea typeface="Roboto Mono"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200" b="1">
                          <a:solidFill>
                            <a:srgbClr val="FF0000"/>
                          </a:solidFill>
                          <a:latin typeface="Roboto Mono" pitchFamily="49" charset="0"/>
                          <a:ea typeface="Roboto Mono" pitchFamily="49" charset="0"/>
                          <a:cs typeface="NVIDIA Sans" panose="020B0503020203020204" pitchFamily="34" charset="0"/>
                        </a:rPr>
                        <a:t>1</a:t>
                      </a:r>
                      <a:r>
                        <a:rPr lang="en-US" sz="7200" b="1">
                          <a:solidFill>
                            <a:schemeClr val="accent6"/>
                          </a:solidFill>
                          <a:latin typeface="Roboto Mono" pitchFamily="49" charset="0"/>
                          <a:ea typeface="Roboto Mono" pitchFamily="49" charset="0"/>
                          <a:cs typeface="NVIDIA Sans" panose="020B0503020203020204" pitchFamily="34" charset="0"/>
                        </a:rPr>
                        <a:t>N</a:t>
                      </a:r>
                      <a:endParaRPr lang="en-US" sz="7200">
                        <a:solidFill>
                          <a:schemeClr val="accent6"/>
                        </a:solidFill>
                        <a:latin typeface="Roboto Mono" pitchFamily="49" charset="0"/>
                        <a:ea typeface="Roboto Mono" pitchFamily="49" charset="0"/>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6703859"/>
                  </a:ext>
                </a:extLst>
              </a:tr>
            </a:tbl>
          </a:graphicData>
        </a:graphic>
      </p:graphicFrame>
    </p:spTree>
    <p:extLst>
      <p:ext uri="{BB962C8B-B14F-4D97-AF65-F5344CB8AC3E}">
        <p14:creationId xmlns:p14="http://schemas.microsoft.com/office/powerpoint/2010/main" val="12262066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A9FF3-9BF6-3C29-191F-1F278E17F84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AEE502B-774D-66AF-279E-ED7A31078FA1}"/>
              </a:ext>
            </a:extLst>
          </p:cNvPr>
          <p:cNvSpPr>
            <a:spLocks noGrp="1"/>
          </p:cNvSpPr>
          <p:nvPr>
            <p:ph type="title"/>
          </p:nvPr>
        </p:nvSpPr>
        <p:spPr/>
        <p:txBody>
          <a:bodyPr/>
          <a:lstStyle/>
          <a:p>
            <a:r>
              <a:rPr lang="en-US"/>
              <a:t>Extending Standard Algorithms</a:t>
            </a:r>
          </a:p>
        </p:txBody>
      </p:sp>
      <p:sp>
        <p:nvSpPr>
          <p:cNvPr id="10" name="Subtitle 9">
            <a:extLst>
              <a:ext uri="{FF2B5EF4-FFF2-40B4-BE49-F238E27FC236}">
                <a16:creationId xmlns:a16="http://schemas.microsoft.com/office/drawing/2014/main" id="{BC33C861-11D8-A5A5-F771-91862EC4A8ED}"/>
              </a:ext>
            </a:extLst>
          </p:cNvPr>
          <p:cNvSpPr>
            <a:spLocks noGrp="1"/>
          </p:cNvSpPr>
          <p:nvPr>
            <p:ph idx="1"/>
          </p:nvPr>
        </p:nvSpPr>
        <p:spPr>
          <a:xfrm>
            <a:off x="1700343" y="17833927"/>
            <a:ext cx="17262571" cy="1137681"/>
          </a:xfrm>
        </p:spPr>
        <p:txBody>
          <a:bodyPr/>
          <a:lstStyle/>
          <a:p>
            <a:r>
              <a:rPr lang="en-US" sz="5400"/>
              <a:t>Version with iterators takes </a:t>
            </a:r>
            <a:r>
              <a:rPr lang="en-US" sz="5400" b="1">
                <a:solidFill>
                  <a:schemeClr val="tx2"/>
                </a:solidFill>
              </a:rPr>
              <a:t>2x</a:t>
            </a:r>
            <a:r>
              <a:rPr lang="en-US" sz="5400"/>
              <a:t> less time to execute</a:t>
            </a:r>
          </a:p>
        </p:txBody>
      </p:sp>
      <p:graphicFrame>
        <p:nvGraphicFramePr>
          <p:cNvPr id="2" name="Chart 1">
            <a:extLst>
              <a:ext uri="{FF2B5EF4-FFF2-40B4-BE49-F238E27FC236}">
                <a16:creationId xmlns:a16="http://schemas.microsoft.com/office/drawing/2014/main" id="{4A1751B3-7DFF-D6C3-2F22-68AD0F618459}"/>
              </a:ext>
            </a:extLst>
          </p:cNvPr>
          <p:cNvGraphicFramePr>
            <a:graphicFrameLocks/>
          </p:cNvGraphicFramePr>
          <p:nvPr>
            <p:extLst>
              <p:ext uri="{D42A27DB-BD31-4B8C-83A1-F6EECF244321}">
                <p14:modId xmlns:p14="http://schemas.microsoft.com/office/powerpoint/2010/main" val="3673016024"/>
              </p:ext>
            </p:extLst>
          </p:nvPr>
        </p:nvGraphicFramePr>
        <p:xfrm>
          <a:off x="2514600" y="3925837"/>
          <a:ext cx="31546800" cy="12722326"/>
        </p:xfrm>
        <a:graphic>
          <a:graphicData uri="http://schemas.openxmlformats.org/drawingml/2006/chart">
            <c:chart xmlns:c="http://schemas.openxmlformats.org/drawingml/2006/chart" xmlns:r="http://schemas.openxmlformats.org/officeDocument/2006/relationships" r:id="rId3"/>
          </a:graphicData>
        </a:graphic>
      </p:graphicFrame>
      <p:sp>
        <p:nvSpPr>
          <p:cNvPr id="3" name="Subtitle 9">
            <a:extLst>
              <a:ext uri="{FF2B5EF4-FFF2-40B4-BE49-F238E27FC236}">
                <a16:creationId xmlns:a16="http://schemas.microsoft.com/office/drawing/2014/main" id="{5E896D15-FDB0-CADA-2270-D50708D3FF22}"/>
              </a:ext>
            </a:extLst>
          </p:cNvPr>
          <p:cNvSpPr txBox="1">
            <a:spLocks/>
          </p:cNvSpPr>
          <p:nvPr/>
        </p:nvSpPr>
        <p:spPr>
          <a:xfrm>
            <a:off x="19537680" y="17833927"/>
            <a:ext cx="15773400" cy="1336517"/>
          </a:xfrm>
          <a:prstGeom prst="rect">
            <a:avLst/>
          </a:prstGeom>
        </p:spPr>
        <p:txBody>
          <a:bodyPr/>
          <a:lstStyle>
            <a:lvl1pPr marL="457200" indent="-457200" algn="l" defTabSz="2743200" rtl="0" eaLnBrk="1" latinLnBrk="0" hangingPunct="1">
              <a:lnSpc>
                <a:spcPct val="90000"/>
              </a:lnSpc>
              <a:spcBef>
                <a:spcPts val="3000"/>
              </a:spcBef>
              <a:buClr>
                <a:schemeClr val="tx2"/>
              </a:buClr>
              <a:buFont typeface="NVIDIA Sans" panose="020B0503020203020204" pitchFamily="34" charset="0"/>
              <a:buChar char="•"/>
              <a:defRPr sz="4400" kern="1200">
                <a:solidFill>
                  <a:schemeClr val="bg1"/>
                </a:solidFill>
                <a:latin typeface="NVIDIA Sans" panose="020B0503020203020204" pitchFamily="34" charset="0"/>
                <a:ea typeface="+mn-ea"/>
                <a:cs typeface="NVIDIA Sans" panose="020B0503020203020204" pitchFamily="34" charset="0"/>
              </a:defRPr>
            </a:lvl1pPr>
            <a:lvl2pPr marL="1371600" indent="-457200" algn="l" defTabSz="2743200" rtl="0" eaLnBrk="1" latinLnBrk="0" hangingPunct="1">
              <a:lnSpc>
                <a:spcPct val="90000"/>
              </a:lnSpc>
              <a:spcBef>
                <a:spcPts val="1500"/>
              </a:spcBef>
              <a:buClr>
                <a:schemeClr val="tx2"/>
              </a:buClr>
              <a:buFont typeface="NVIDIA Sans" panose="020B0503020203020204" pitchFamily="34" charset="0"/>
              <a:buChar char="•"/>
              <a:defRPr sz="4000" kern="1200">
                <a:solidFill>
                  <a:schemeClr val="bg1"/>
                </a:solidFill>
                <a:latin typeface="NVIDIA Sans" panose="020B0503020203020204" pitchFamily="34" charset="0"/>
                <a:ea typeface="+mn-ea"/>
                <a:cs typeface="NVIDIA Sans" panose="020B0503020203020204" pitchFamily="34" charset="0"/>
              </a:defRPr>
            </a:lvl2pPr>
            <a:lvl3pPr marL="2286000" indent="-457200" algn="l" defTabSz="2743200" rtl="0" eaLnBrk="1" latinLnBrk="0" hangingPunct="1">
              <a:lnSpc>
                <a:spcPct val="90000"/>
              </a:lnSpc>
              <a:spcBef>
                <a:spcPts val="1500"/>
              </a:spcBef>
              <a:buClr>
                <a:schemeClr val="tx2"/>
              </a:buClr>
              <a:buFont typeface="NVIDIA Sans" panose="020B0503020203020204" pitchFamily="34" charset="0"/>
              <a:buChar char="•"/>
              <a:defRPr sz="3600" kern="1200">
                <a:solidFill>
                  <a:schemeClr val="bg1"/>
                </a:solidFill>
                <a:latin typeface="NVIDIA Sans" panose="020B0503020203020204" pitchFamily="34" charset="0"/>
                <a:ea typeface="+mn-ea"/>
                <a:cs typeface="NVIDIA Sans" panose="020B0503020203020204" pitchFamily="34" charset="0"/>
              </a:defRPr>
            </a:lvl3pPr>
            <a:lvl4pPr marL="3200400" indent="-457200" algn="l" defTabSz="2743200" rtl="0" eaLnBrk="1" latinLnBrk="0" hangingPunct="1">
              <a:lnSpc>
                <a:spcPct val="90000"/>
              </a:lnSpc>
              <a:spcBef>
                <a:spcPts val="1500"/>
              </a:spcBef>
              <a:buClr>
                <a:schemeClr val="tx2"/>
              </a:buClr>
              <a:buFont typeface="NVIDIA Sans" panose="020B0503020203020204" pitchFamily="34" charset="0"/>
              <a:buChar char="•"/>
              <a:defRPr sz="3200" kern="1200">
                <a:solidFill>
                  <a:schemeClr val="bg1"/>
                </a:solidFill>
                <a:latin typeface="NVIDIA Sans" panose="020B0503020203020204" pitchFamily="34" charset="0"/>
                <a:ea typeface="+mn-ea"/>
                <a:cs typeface="NVIDIA Sans" panose="020B0503020203020204" pitchFamily="34" charset="0"/>
              </a:defRPr>
            </a:lvl4pPr>
            <a:lvl5pPr marL="4054475" indent="-396875" algn="l" defTabSz="2743200" rtl="0" eaLnBrk="1" latinLnBrk="0" hangingPunct="1">
              <a:lnSpc>
                <a:spcPct val="90000"/>
              </a:lnSpc>
              <a:spcBef>
                <a:spcPts val="1500"/>
              </a:spcBef>
              <a:buClr>
                <a:schemeClr val="tx2"/>
              </a:buClr>
              <a:buFont typeface="NVIDIA Sans" panose="020B0503020203020204" pitchFamily="34" charset="0"/>
              <a:buChar char="•"/>
              <a:defRPr sz="2800" kern="1200">
                <a:solidFill>
                  <a:schemeClr val="bg1"/>
                </a:solidFill>
                <a:latin typeface="NVIDIA Sans" panose="020B0503020203020204" pitchFamily="34" charset="0"/>
                <a:ea typeface="+mn-ea"/>
                <a:cs typeface="NVIDIA Sans" panose="020B0503020203020204" pitchFamily="34" charset="0"/>
              </a:defRPr>
            </a:lvl5pPr>
            <a:lvl6pPr marL="75438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6pPr>
            <a:lvl7pPr marL="89154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7pPr>
            <a:lvl8pPr marL="102870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8pPr>
            <a:lvl9pPr marL="11658600" indent="-685800" algn="l" defTabSz="2743200" rtl="0" eaLnBrk="1" latinLnBrk="0" hangingPunct="1">
              <a:lnSpc>
                <a:spcPct val="90000"/>
              </a:lnSpc>
              <a:spcBef>
                <a:spcPts val="1500"/>
              </a:spcBef>
              <a:buFont typeface="NVIDIA Sans" panose="020B0503020203020204" pitchFamily="34" charset="0"/>
              <a:buChar char="•"/>
              <a:defRPr sz="5400" kern="1200">
                <a:solidFill>
                  <a:schemeClr val="tx1"/>
                </a:solidFill>
                <a:latin typeface="+mn-lt"/>
                <a:ea typeface="+mn-ea"/>
                <a:cs typeface="+mn-cs"/>
              </a:defRPr>
            </a:lvl9pPr>
          </a:lstStyle>
          <a:p>
            <a:r>
              <a:rPr lang="en-US" sz="5400"/>
              <a:t>Version with iterators needs </a:t>
            </a:r>
            <a:r>
              <a:rPr lang="en-US" sz="5400" b="1">
                <a:solidFill>
                  <a:schemeClr val="tx2"/>
                </a:solidFill>
              </a:rPr>
              <a:t>30%</a:t>
            </a:r>
            <a:r>
              <a:rPr lang="en-US" sz="5400"/>
              <a:t> less memory </a:t>
            </a:r>
          </a:p>
          <a:p>
            <a:endParaRPr lang="en-US" sz="5400">
              <a:solidFill>
                <a:srgbClr val="FF0000"/>
              </a:solidFill>
            </a:endParaRPr>
          </a:p>
        </p:txBody>
      </p:sp>
    </p:spTree>
    <p:extLst>
      <p:ext uri="{BB962C8B-B14F-4D97-AF65-F5344CB8AC3E}">
        <p14:creationId xmlns:p14="http://schemas.microsoft.com/office/powerpoint/2010/main" val="303153024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F647B-EE1D-FE5F-4047-75A440F3E9B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D63CD1E-BB75-8BDF-218D-F8140AB96700}"/>
              </a:ext>
            </a:extLst>
          </p:cNvPr>
          <p:cNvSpPr>
            <a:spLocks noGrp="1"/>
          </p:cNvSpPr>
          <p:nvPr>
            <p:ph type="title"/>
          </p:nvPr>
        </p:nvSpPr>
        <p:spPr/>
        <p:txBody>
          <a:bodyPr/>
          <a:lstStyle/>
          <a:p>
            <a:r>
              <a:rPr lang="en-US"/>
              <a:t>Exercise: Computing Variance</a:t>
            </a:r>
          </a:p>
        </p:txBody>
      </p:sp>
      <p:sp>
        <p:nvSpPr>
          <p:cNvPr id="2" name="Text Placeholder 1">
            <a:extLst>
              <a:ext uri="{FF2B5EF4-FFF2-40B4-BE49-F238E27FC236}">
                <a16:creationId xmlns:a16="http://schemas.microsoft.com/office/drawing/2014/main" id="{7892E717-22BB-A96C-0035-77A765DC03CA}"/>
              </a:ext>
            </a:extLst>
          </p:cNvPr>
          <p:cNvSpPr>
            <a:spLocks noGrp="1"/>
          </p:cNvSpPr>
          <p:nvPr>
            <p:ph type="body" sz="quarter" idx="10"/>
          </p:nvPr>
        </p:nvSpPr>
        <p:spPr/>
        <p:txBody>
          <a:bodyPr/>
          <a:lstStyle/>
          <a:p>
            <a:r>
              <a:rPr lang="en-US"/>
              <a:t>10 minutes</a:t>
            </a:r>
          </a:p>
        </p:txBody>
      </p:sp>
      <p:sp>
        <p:nvSpPr>
          <p:cNvPr id="7" name="TextBox 6">
            <a:extLst>
              <a:ext uri="{FF2B5EF4-FFF2-40B4-BE49-F238E27FC236}">
                <a16:creationId xmlns:a16="http://schemas.microsoft.com/office/drawing/2014/main" id="{4DCD0270-B9F4-E8A1-AA71-B3F02EEF1211}"/>
              </a:ext>
            </a:extLst>
          </p:cNvPr>
          <p:cNvSpPr txBox="1"/>
          <p:nvPr/>
        </p:nvSpPr>
        <p:spPr>
          <a:xfrm>
            <a:off x="4034790" y="4159394"/>
            <a:ext cx="28506420" cy="2123658"/>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change the code below so that dereferencing </a:t>
            </a:r>
            <a:r>
              <a:rPr lang="en-US" sz="6600" kern="0" err="1">
                <a:solidFill>
                  <a:srgbClr val="001080"/>
                </a:solidFill>
                <a:effectLst/>
                <a:latin typeface="Roboto Mono" pitchFamily="49" charset="0"/>
                <a:ea typeface="Roboto Mono" pitchFamily="49" charset="0"/>
                <a:cs typeface="Times New Roman" panose="02020603050405020304" pitchFamily="18" charset="0"/>
              </a:rPr>
              <a:t>squared_differences</a:t>
            </a:r>
            <a:r>
              <a:rPr lang="en-US" sz="6600" kern="0">
                <a:solidFill>
                  <a:srgbClr val="3B3B3B"/>
                </a:solidFill>
                <a:effectLst/>
                <a:latin typeface="Roboto Mono" pitchFamily="49" charset="0"/>
                <a:ea typeface="Roboto Mono" pitchFamily="49" charset="0"/>
                <a:cs typeface="Times New Roman" panose="02020603050405020304" pitchFamily="18" charset="0"/>
              </a:rPr>
              <a:t> </a:t>
            </a:r>
            <a:r>
              <a:rPr lang="en-US" sz="6600">
                <a:solidFill>
                  <a:schemeClr val="bg1"/>
                </a:solidFill>
                <a:latin typeface="NVIDIA Sans" panose="020B0503020203020204" pitchFamily="34" charset="0"/>
                <a:cs typeface="NVIDIA Sans" panose="020B0503020203020204" pitchFamily="34" charset="0"/>
              </a:rPr>
              <a:t>returns (x[</a:t>
            </a:r>
            <a:r>
              <a:rPr lang="en-US" sz="6600" err="1">
                <a:solidFill>
                  <a:schemeClr val="bg1"/>
                </a:solidFill>
                <a:latin typeface="NVIDIA Sans" panose="020B0503020203020204" pitchFamily="34" charset="0"/>
                <a:cs typeface="NVIDIA Sans" panose="020B0503020203020204" pitchFamily="34" charset="0"/>
              </a:rPr>
              <a:t>i</a:t>
            </a:r>
            <a:r>
              <a:rPr lang="en-US" sz="6600">
                <a:solidFill>
                  <a:schemeClr val="bg1"/>
                </a:solidFill>
                <a:latin typeface="NVIDIA Sans" panose="020B0503020203020204" pitchFamily="34" charset="0"/>
                <a:cs typeface="NVIDIA Sans" panose="020B0503020203020204" pitchFamily="34" charset="0"/>
              </a:rPr>
              <a:t>] - mean) * (x[</a:t>
            </a:r>
            <a:r>
              <a:rPr lang="en-US" sz="6600" err="1">
                <a:solidFill>
                  <a:schemeClr val="bg1"/>
                </a:solidFill>
                <a:latin typeface="NVIDIA Sans" panose="020B0503020203020204" pitchFamily="34" charset="0"/>
                <a:cs typeface="NVIDIA Sans" panose="020B0503020203020204" pitchFamily="34" charset="0"/>
              </a:rPr>
              <a:t>i</a:t>
            </a:r>
            <a:r>
              <a:rPr lang="en-US" sz="6600">
                <a:solidFill>
                  <a:schemeClr val="bg1"/>
                </a:solidFill>
                <a:latin typeface="NVIDIA Sans" panose="020B0503020203020204" pitchFamily="34" charset="0"/>
                <a:cs typeface="NVIDIA Sans" panose="020B0503020203020204" pitchFamily="34" charset="0"/>
              </a:rPr>
              <a:t>] - mean)</a:t>
            </a:r>
          </a:p>
        </p:txBody>
      </p:sp>
      <p:sp>
        <p:nvSpPr>
          <p:cNvPr id="3" name="TextBox 2">
            <a:extLst>
              <a:ext uri="{FF2B5EF4-FFF2-40B4-BE49-F238E27FC236}">
                <a16:creationId xmlns:a16="http://schemas.microsoft.com/office/drawing/2014/main" id="{BB71F8DB-5D46-36BC-173F-97BCE5A2E11F}"/>
              </a:ext>
            </a:extLst>
          </p:cNvPr>
          <p:cNvSpPr txBox="1"/>
          <p:nvPr/>
        </p:nvSpPr>
        <p:spPr>
          <a:xfrm>
            <a:off x="6057900" y="8387699"/>
            <a:ext cx="24460200" cy="7540526"/>
          </a:xfrm>
          <a:prstGeom prst="rect">
            <a:avLst/>
          </a:prstGeom>
          <a:noFill/>
        </p:spPr>
        <p:txBody>
          <a:bodyPr wrap="square">
            <a:spAutoFit/>
          </a:bodyPr>
          <a:lstStyle/>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795E26"/>
                </a:solidFill>
                <a:effectLst/>
                <a:latin typeface="Roboto Mono" pitchFamily="49" charset="0"/>
                <a:ea typeface="Roboto Mono" pitchFamily="49" charset="0"/>
                <a:cs typeface="Times New Roman" panose="02020603050405020304" pitchFamily="18" charset="0"/>
              </a:rPr>
              <a:t>variance</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const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universal_vector</a:t>
            </a:r>
            <a:r>
              <a:rPr lang="en-US" sz="4400" kern="0">
                <a:solidFill>
                  <a:srgbClr val="3B3B3B"/>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&gt; </a:t>
            </a:r>
            <a:r>
              <a:rPr lang="en-US" sz="4400" kern="0">
                <a:solidFill>
                  <a:srgbClr val="0000FF"/>
                </a:solidFill>
                <a:effectLst/>
                <a:latin typeface="Roboto Mono" pitchFamily="49" charset="0"/>
                <a:ea typeface="Roboto Mono" pitchFamily="49" charset="0"/>
                <a:cs typeface="Times New Roman" panose="02020603050405020304" pitchFamily="18" charset="0"/>
              </a:rPr>
              <a:t>&amp;</a:t>
            </a:r>
            <a:r>
              <a:rPr lang="en-US" sz="4400" kern="0">
                <a:solidFill>
                  <a:srgbClr val="001080"/>
                </a:solidFill>
                <a:effectLst/>
                <a:latin typeface="Roboto Mono" pitchFamily="49" charset="0"/>
                <a:ea typeface="Roboto Mono" pitchFamily="49" charset="0"/>
                <a:cs typeface="Times New Roman" panose="02020603050405020304" pitchFamily="18" charset="0"/>
              </a:rPr>
              <a:t>x</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mean</a:t>
            </a:r>
            <a:r>
              <a:rPr lang="en-US" sz="44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auto</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squared_differences</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FF0000"/>
                </a:solidFill>
                <a:latin typeface="Roboto Mono" pitchFamily="49" charset="0"/>
                <a:ea typeface="Roboto Mono" pitchFamily="49" charset="0"/>
                <a:cs typeface="Times New Roman" panose="02020603050405020304" pitchFamily="18" charset="0"/>
              </a:rPr>
              <a:t>...</a:t>
            </a:r>
            <a:endParaRPr lang="en-US" sz="4400" kern="100">
              <a:solidFill>
                <a:srgbClr val="FF0000"/>
              </a:solidFill>
              <a:effectLst/>
              <a:latin typeface="Roboto Mono" pitchFamily="49" charset="0"/>
              <a:ea typeface="Roboto Mono" pitchFamily="49" charset="0"/>
              <a:cs typeface="Times New Roman" panose="02020603050405020304" pitchFamily="18" charset="0"/>
            </a:endParaRPr>
          </a:p>
          <a:p>
            <a:pPr marL="0" marR="0"/>
            <a:endParaRPr lang="en-US" sz="44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4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4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400" kern="0">
              <a:solidFill>
                <a:srgbClr val="3B3B3B"/>
              </a:solidFill>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reduce</a:t>
            </a:r>
            <a:r>
              <a:rPr lang="en-US" sz="4400" kern="0">
                <a:solidFill>
                  <a:srgbClr val="3B3B3B"/>
                </a:solidFill>
                <a:effectLst/>
                <a:latin typeface="Roboto Mono" pitchFamily="49" charset="0"/>
                <a:ea typeface="Roboto Mono" pitchFamily="49" charset="0"/>
                <a:cs typeface="Times New Roman" panose="02020603050405020304" pitchFamily="18" charset="0"/>
              </a:rPr>
              <a:t>(</a:t>
            </a:r>
          </a:p>
          <a:p>
            <a:pPr marL="0" marR="0"/>
            <a:r>
              <a:rPr lang="en-US" sz="4400" kern="0">
                <a:solidFill>
                  <a:srgbClr val="3B3B3B"/>
                </a:solidFill>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70C1"/>
                </a:solidFill>
                <a:effectLst/>
                <a:latin typeface="Roboto Mono" pitchFamily="49" charset="0"/>
                <a:ea typeface="Roboto Mono" pitchFamily="49" charset="0"/>
                <a:cs typeface="Times New Roman" panose="02020603050405020304" pitchFamily="18" charset="0"/>
              </a:rPr>
              <a:t>device</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squared_differences</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100">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squared_differences</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x</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size</a:t>
            </a:r>
            <a:r>
              <a:rPr lang="en-US" sz="4400" kern="0">
                <a:solidFill>
                  <a:srgbClr val="3B3B3B"/>
                </a:solidFill>
                <a:effectLst/>
                <a:latin typeface="Roboto Mono" pitchFamily="49" charset="0"/>
                <a:ea typeface="Roboto Mono" pitchFamily="49" charset="0"/>
                <a:cs typeface="Times New Roman" panose="02020603050405020304" pitchFamily="18" charset="0"/>
              </a:rPr>
              <a:t>()</a:t>
            </a:r>
          </a:p>
          <a:p>
            <a:pPr marL="0" marR="0"/>
            <a:r>
              <a:rPr lang="en-US" sz="4400" kern="0">
                <a:solidFill>
                  <a:srgbClr val="3B3B3B"/>
                </a:solidFill>
                <a:latin typeface="Roboto Mono" pitchFamily="49" charset="0"/>
                <a:ea typeface="Roboto Mono" pitchFamily="49" charset="0"/>
                <a:cs typeface="Times New Roman" panose="02020603050405020304" pitchFamily="18" charset="0"/>
              </a:rPr>
              <a:t>  </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100">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x</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size</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p:txBody>
      </p:sp>
      <p:sp>
        <p:nvSpPr>
          <p:cNvPr id="5" name="TextBox 4">
            <a:extLst>
              <a:ext uri="{FF2B5EF4-FFF2-40B4-BE49-F238E27FC236}">
                <a16:creationId xmlns:a16="http://schemas.microsoft.com/office/drawing/2014/main" id="{3EA2AE38-6DD2-DDE4-C51E-B090328177C1}"/>
              </a:ext>
            </a:extLst>
          </p:cNvPr>
          <p:cNvSpPr txBox="1"/>
          <p:nvPr/>
        </p:nvSpPr>
        <p:spPr>
          <a:xfrm>
            <a:off x="5901065" y="18032872"/>
            <a:ext cx="24773870" cy="769441"/>
          </a:xfrm>
          <a:prstGeom prst="rect">
            <a:avLst/>
          </a:prstGeom>
          <a:noFill/>
        </p:spPr>
        <p:txBody>
          <a:bodyPr wrap="square">
            <a:spAutoFit/>
          </a:bodyPr>
          <a:lstStyle/>
          <a:p>
            <a:pPr algn="ctr"/>
            <a:r>
              <a:rPr lang="en-US" sz="4400">
                <a:solidFill>
                  <a:schemeClr val="accent4"/>
                </a:solidFill>
                <a:latin typeface="Roboto Mono" pitchFamily="49" charset="0"/>
                <a:ea typeface="Roboto Mono" pitchFamily="49" charset="0"/>
              </a:rPr>
              <a:t>01.03-Extending-Algorithms/01.03.02-Exercise-Computing-Variance.ipynb</a:t>
            </a:r>
          </a:p>
        </p:txBody>
      </p:sp>
      <p:graphicFrame>
        <p:nvGraphicFramePr>
          <p:cNvPr id="6" name="Table 5">
            <a:extLst>
              <a:ext uri="{FF2B5EF4-FFF2-40B4-BE49-F238E27FC236}">
                <a16:creationId xmlns:a16="http://schemas.microsoft.com/office/drawing/2014/main" id="{FE24BE19-F7DC-9A88-6D49-DAB71D64A515}"/>
              </a:ext>
            </a:extLst>
          </p:cNvPr>
          <p:cNvGraphicFramePr>
            <a:graphicFrameLocks noGrp="1"/>
          </p:cNvGraphicFramePr>
          <p:nvPr>
            <p:extLst>
              <p:ext uri="{D42A27DB-BD31-4B8C-83A1-F6EECF244321}">
                <p14:modId xmlns:p14="http://schemas.microsoft.com/office/powerpoint/2010/main" val="2863251414"/>
              </p:ext>
            </p:extLst>
          </p:nvPr>
        </p:nvGraphicFramePr>
        <p:xfrm>
          <a:off x="948267" y="17167688"/>
          <a:ext cx="4673600" cy="2621280"/>
        </p:xfrm>
        <a:graphic>
          <a:graphicData uri="http://schemas.openxmlformats.org/drawingml/2006/table">
            <a:tbl>
              <a:tblPr firstRow="1" bandRow="1">
                <a:tableStyleId>{073A0DAA-6AF3-43AB-8588-CEC1D06C72B9}</a:tableStyleId>
              </a:tblPr>
              <a:tblGrid>
                <a:gridCol w="2336800">
                  <a:extLst>
                    <a:ext uri="{9D8B030D-6E8A-4147-A177-3AD203B41FA5}">
                      <a16:colId xmlns:a16="http://schemas.microsoft.com/office/drawing/2014/main" val="1799311622"/>
                    </a:ext>
                  </a:extLst>
                </a:gridCol>
                <a:gridCol w="2336800">
                  <a:extLst>
                    <a:ext uri="{9D8B030D-6E8A-4147-A177-3AD203B41FA5}">
                      <a16:colId xmlns:a16="http://schemas.microsoft.com/office/drawing/2014/main" val="76245477"/>
                    </a:ext>
                  </a:extLst>
                </a:gridCol>
              </a:tblGrid>
              <a:tr h="1047836">
                <a:tc>
                  <a:txBody>
                    <a:bodyPr/>
                    <a:lstStyle/>
                    <a:p>
                      <a:pPr algn="ct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183452"/>
                  </a:ext>
                </a:extLst>
              </a:tr>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b="1">
                          <a:solidFill>
                            <a:srgbClr val="FF0000"/>
                          </a:solidFill>
                          <a:latin typeface="Roboto Mono" pitchFamily="49" charset="0"/>
                          <a:ea typeface="Roboto Mono" pitchFamily="49" charset="0"/>
                          <a:cs typeface="NVIDIA Sans" panose="020B0503020203020204" pitchFamily="34" charset="0"/>
                        </a:rPr>
                        <a:t>2</a:t>
                      </a:r>
                      <a:r>
                        <a:rPr lang="en-US" sz="7200" b="1">
                          <a:solidFill>
                            <a:schemeClr val="accent6"/>
                          </a:solidFill>
                          <a:latin typeface="Roboto Mono" pitchFamily="49" charset="0"/>
                          <a:ea typeface="Roboto Mono" pitchFamily="49" charset="0"/>
                          <a:cs typeface="NVIDIA Sans" panose="020B0503020203020204" pitchFamily="34" charset="0"/>
                        </a:rPr>
                        <a:t>N</a:t>
                      </a:r>
                      <a:endParaRPr lang="en-US" sz="7200">
                        <a:solidFill>
                          <a:schemeClr val="accent6"/>
                        </a:solidFill>
                        <a:latin typeface="Roboto Mono" pitchFamily="49" charset="0"/>
                        <a:ea typeface="Roboto Mono"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200" b="1">
                          <a:solidFill>
                            <a:srgbClr val="FF0000"/>
                          </a:solidFill>
                          <a:latin typeface="Roboto Mono" pitchFamily="49" charset="0"/>
                          <a:ea typeface="Roboto Mono" pitchFamily="49" charset="0"/>
                          <a:cs typeface="NVIDIA Sans" panose="020B0503020203020204" pitchFamily="34" charset="0"/>
                        </a:rPr>
                        <a:t>N</a:t>
                      </a:r>
                      <a:endParaRPr lang="en-US" sz="7200">
                        <a:solidFill>
                          <a:srgbClr val="FF0000"/>
                        </a:solidFill>
                        <a:latin typeface="Roboto Mono" pitchFamily="49" charset="0"/>
                        <a:ea typeface="Roboto Mono" pitchFamily="49" charset="0"/>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6703859"/>
                  </a:ext>
                </a:extLst>
              </a:tr>
            </a:tbl>
          </a:graphicData>
        </a:graphic>
      </p:graphicFrame>
    </p:spTree>
    <p:extLst>
      <p:ext uri="{BB962C8B-B14F-4D97-AF65-F5344CB8AC3E}">
        <p14:creationId xmlns:p14="http://schemas.microsoft.com/office/powerpoint/2010/main" val="390738609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A432E6-816D-2FC8-C9B8-73D81681364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EC23957-1BDC-3116-8E50-DC530A9C349A}"/>
              </a:ext>
            </a:extLst>
          </p:cNvPr>
          <p:cNvSpPr>
            <a:spLocks noGrp="1"/>
          </p:cNvSpPr>
          <p:nvPr>
            <p:ph type="title"/>
          </p:nvPr>
        </p:nvSpPr>
        <p:spPr/>
        <p:txBody>
          <a:bodyPr/>
          <a:lstStyle/>
          <a:p>
            <a:r>
              <a:rPr lang="en-US"/>
              <a:t>Why GPU Programming?</a:t>
            </a:r>
          </a:p>
        </p:txBody>
      </p:sp>
      <p:sp>
        <p:nvSpPr>
          <p:cNvPr id="8" name="TextBox 7">
            <a:extLst>
              <a:ext uri="{FF2B5EF4-FFF2-40B4-BE49-F238E27FC236}">
                <a16:creationId xmlns:a16="http://schemas.microsoft.com/office/drawing/2014/main" id="{42B576B7-AD59-8FCC-0F7C-D9D816C9851A}"/>
              </a:ext>
            </a:extLst>
          </p:cNvPr>
          <p:cNvSpPr txBox="1"/>
          <p:nvPr/>
        </p:nvSpPr>
        <p:spPr>
          <a:xfrm>
            <a:off x="19404724" y="5545973"/>
            <a:ext cx="16890124" cy="10248960"/>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6600">
                <a:solidFill>
                  <a:schemeClr val="accent5"/>
                </a:solidFill>
                <a:latin typeface="NVIDIA Sans" panose="020B0503020203020204" pitchFamily="34" charset="0"/>
                <a:cs typeface="NVIDIA Sans" panose="020B0503020203020204" pitchFamily="34" charset="0"/>
              </a:rPr>
              <a:t>Single-threaded </a:t>
            </a:r>
            <a:r>
              <a:rPr lang="en-US" sz="6600" b="1">
                <a:solidFill>
                  <a:schemeClr val="accent5"/>
                </a:solidFill>
                <a:latin typeface="NVIDIA Sans" panose="020B0503020203020204" pitchFamily="34" charset="0"/>
                <a:cs typeface="NVIDIA Sans" panose="020B0503020203020204" pitchFamily="34" charset="0"/>
              </a:rPr>
              <a:t>CPU</a:t>
            </a:r>
            <a:r>
              <a:rPr lang="en-US" sz="6600">
                <a:solidFill>
                  <a:schemeClr val="accent5"/>
                </a:solidFill>
                <a:latin typeface="NVIDIA Sans" panose="020B0503020203020204" pitchFamily="34" charset="0"/>
                <a:cs typeface="NVIDIA Sans" panose="020B0503020203020204" pitchFamily="34" charset="0"/>
              </a:rPr>
              <a:t> code is 150x faster than multi-threaded one (and 200x faster than</a:t>
            </a:r>
            <a:r>
              <a:rPr lang="en-US" sz="6600" b="1">
                <a:solidFill>
                  <a:schemeClr val="accent5"/>
                </a:solidFill>
                <a:latin typeface="NVIDIA Sans" panose="020B0503020203020204" pitchFamily="34" charset="0"/>
                <a:cs typeface="NVIDIA Sans" panose="020B0503020203020204" pitchFamily="34" charset="0"/>
              </a:rPr>
              <a:t> GPU</a:t>
            </a:r>
            <a:r>
              <a:rPr lang="en-US" sz="6600">
                <a:solidFill>
                  <a:schemeClr val="accent5"/>
                </a:solidFill>
                <a:latin typeface="NVIDIA Sans" panose="020B0503020203020204" pitchFamily="34" charset="0"/>
                <a:cs typeface="NVIDIA Sans" panose="020B0503020203020204" pitchFamily="34" charset="0"/>
              </a:rPr>
              <a:t>) when simulating 512 objects</a:t>
            </a:r>
          </a:p>
          <a:p>
            <a:pPr>
              <a:buClr>
                <a:schemeClr val="tx2"/>
              </a:buClr>
            </a:pPr>
            <a:endParaRPr lang="en-US" sz="6600">
              <a:solidFill>
                <a:schemeClr val="bg1"/>
              </a:solidFill>
              <a:latin typeface="NVIDIA Sans" panose="020B0503020203020204" pitchFamily="34" charset="0"/>
              <a:cs typeface="NVIDIA Sans" panose="020B0503020203020204" pitchFamily="34" charset="0"/>
            </a:endParaRPr>
          </a:p>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But as problem size grows, multi-threaded code overcomes limitations of a single thread, making it a better option when simulating 64k elements</a:t>
            </a:r>
          </a:p>
          <a:p>
            <a:pPr marL="571500" indent="-571500">
              <a:buClr>
                <a:schemeClr val="tx2"/>
              </a:buClr>
              <a:buFont typeface="Arial" panose="020B0604020202020204" pitchFamily="34" charset="0"/>
              <a:buChar char="•"/>
            </a:pPr>
            <a:endParaRPr lang="en-US" sz="6600">
              <a:solidFill>
                <a:schemeClr val="bg1"/>
              </a:solidFill>
              <a:latin typeface="NVIDIA Sans" panose="020B0503020203020204" pitchFamily="34" charset="0"/>
              <a:cs typeface="NVIDIA Sans" panose="020B0503020203020204" pitchFamily="34" charset="0"/>
            </a:endParaRPr>
          </a:p>
        </p:txBody>
      </p:sp>
      <p:graphicFrame>
        <p:nvGraphicFramePr>
          <p:cNvPr id="3" name="Chart 2">
            <a:extLst>
              <a:ext uri="{FF2B5EF4-FFF2-40B4-BE49-F238E27FC236}">
                <a16:creationId xmlns:a16="http://schemas.microsoft.com/office/drawing/2014/main" id="{5067A500-3A7F-542E-6ECC-9AF48ACD69D4}"/>
              </a:ext>
            </a:extLst>
          </p:cNvPr>
          <p:cNvGraphicFramePr/>
          <p:nvPr>
            <p:extLst>
              <p:ext uri="{D42A27DB-BD31-4B8C-83A1-F6EECF244321}">
                <p14:modId xmlns:p14="http://schemas.microsoft.com/office/powerpoint/2010/main" val="3498764410"/>
              </p:ext>
            </p:extLst>
          </p:nvPr>
        </p:nvGraphicFramePr>
        <p:xfrm>
          <a:off x="1397876" y="3184633"/>
          <a:ext cx="16890124" cy="1577499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38330397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E985C7-40BE-F9B9-4222-94826E85F80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F2C28BE-BE7B-8CD6-348D-85E8BE8E8845}"/>
              </a:ext>
            </a:extLst>
          </p:cNvPr>
          <p:cNvSpPr>
            <a:spLocks noGrp="1"/>
          </p:cNvSpPr>
          <p:nvPr>
            <p:ph type="title"/>
          </p:nvPr>
        </p:nvSpPr>
        <p:spPr/>
        <p:txBody>
          <a:bodyPr/>
          <a:lstStyle/>
          <a:p>
            <a:r>
              <a:rPr lang="en-US"/>
              <a:t>Exercise: Computing Variance</a:t>
            </a:r>
          </a:p>
        </p:txBody>
      </p:sp>
      <p:sp>
        <p:nvSpPr>
          <p:cNvPr id="2" name="Text Placeholder 1">
            <a:extLst>
              <a:ext uri="{FF2B5EF4-FFF2-40B4-BE49-F238E27FC236}">
                <a16:creationId xmlns:a16="http://schemas.microsoft.com/office/drawing/2014/main" id="{7DF41AF4-277B-BB65-915C-5F56AF58B7C0}"/>
              </a:ext>
            </a:extLst>
          </p:cNvPr>
          <p:cNvSpPr>
            <a:spLocks noGrp="1"/>
          </p:cNvSpPr>
          <p:nvPr>
            <p:ph type="body" sz="quarter" idx="10"/>
          </p:nvPr>
        </p:nvSpPr>
        <p:spPr/>
        <p:txBody>
          <a:bodyPr/>
          <a:lstStyle/>
          <a:p>
            <a:r>
              <a:rPr lang="en-US"/>
              <a:t>Solution</a:t>
            </a:r>
          </a:p>
        </p:txBody>
      </p:sp>
      <p:sp>
        <p:nvSpPr>
          <p:cNvPr id="3" name="TextBox 2">
            <a:extLst>
              <a:ext uri="{FF2B5EF4-FFF2-40B4-BE49-F238E27FC236}">
                <a16:creationId xmlns:a16="http://schemas.microsoft.com/office/drawing/2014/main" id="{58561BCE-5993-97E4-6521-7C47AF06C7D3}"/>
              </a:ext>
            </a:extLst>
          </p:cNvPr>
          <p:cNvSpPr txBox="1"/>
          <p:nvPr/>
        </p:nvSpPr>
        <p:spPr>
          <a:xfrm>
            <a:off x="6057900" y="8387699"/>
            <a:ext cx="24460200" cy="7540526"/>
          </a:xfrm>
          <a:prstGeom prst="rect">
            <a:avLst/>
          </a:prstGeom>
          <a:noFill/>
        </p:spPr>
        <p:txBody>
          <a:bodyPr wrap="square">
            <a:spAutoFit/>
          </a:bodyPr>
          <a:lstStyle/>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float variance(const thrust::</a:t>
            </a:r>
            <a:r>
              <a:rPr lang="en-US" sz="4400" kern="0" err="1">
                <a:solidFill>
                  <a:schemeClr val="accent5"/>
                </a:solidFill>
                <a:effectLst/>
                <a:latin typeface="Roboto Mono" pitchFamily="49" charset="0"/>
                <a:ea typeface="Roboto Mono" pitchFamily="49" charset="0"/>
                <a:cs typeface="Times New Roman" panose="02020603050405020304" pitchFamily="18" charset="0"/>
              </a:rPr>
              <a:t>universal_vector</a:t>
            </a:r>
            <a:r>
              <a:rPr lang="en-US" sz="4400" kern="0">
                <a:solidFill>
                  <a:schemeClr val="accent5"/>
                </a:solidFill>
                <a:effectLst/>
                <a:latin typeface="Roboto Mono" pitchFamily="49" charset="0"/>
                <a:ea typeface="Roboto Mono" pitchFamily="49" charset="0"/>
                <a:cs typeface="Times New Roman" panose="02020603050405020304" pitchFamily="18" charset="0"/>
              </a:rPr>
              <a:t>&lt;float&gt; &amp;x, float mean) </a:t>
            </a: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auto</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squared_differences</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make_transform_iterator</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x</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begin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mean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__host__</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__device__</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value</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value</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mean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value</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mean</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chemeClr val="accent5"/>
                </a:solidFill>
                <a:effectLst/>
                <a:latin typeface="Roboto Mono" pitchFamily="49" charset="0"/>
                <a:ea typeface="Roboto Mono" pitchFamily="49" charset="0"/>
                <a:cs typeface="Times New Roman" panose="02020603050405020304" pitchFamily="18" charset="0"/>
              </a:rPr>
              <a:t>return thrust::reduce(</a:t>
            </a:r>
          </a:p>
          <a:p>
            <a:pPr marL="0" marR="0"/>
            <a:r>
              <a:rPr lang="en-US" sz="4400" kern="0">
                <a:solidFill>
                  <a:schemeClr val="accent5"/>
                </a:solidFill>
                <a:latin typeface="Roboto Mono" pitchFamily="49" charset="0"/>
                <a:ea typeface="Roboto Mono" pitchFamily="49" charset="0"/>
                <a:cs typeface="Times New Roman" panose="02020603050405020304" pitchFamily="18" charset="0"/>
              </a:rPr>
              <a:t>    </a:t>
            </a:r>
            <a:r>
              <a:rPr lang="en-US" sz="4400" kern="0">
                <a:solidFill>
                  <a:schemeClr val="accent5"/>
                </a:solidFill>
                <a:effectLst/>
                <a:latin typeface="Roboto Mono" pitchFamily="49" charset="0"/>
                <a:ea typeface="Roboto Mono" pitchFamily="49" charset="0"/>
                <a:cs typeface="Times New Roman" panose="02020603050405020304" pitchFamily="18" charset="0"/>
              </a:rPr>
              <a:t>thrust::device, </a:t>
            </a:r>
            <a:r>
              <a:rPr lang="en-US" sz="4400" kern="0" err="1">
                <a:solidFill>
                  <a:schemeClr val="accent5"/>
                </a:solidFill>
                <a:effectLst/>
                <a:latin typeface="Roboto Mono" pitchFamily="49" charset="0"/>
                <a:ea typeface="Roboto Mono" pitchFamily="49" charset="0"/>
                <a:cs typeface="Times New Roman" panose="02020603050405020304" pitchFamily="18" charset="0"/>
              </a:rPr>
              <a:t>squared_differences</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4400" kern="100">
                <a:solidFill>
                  <a:schemeClr val="accent5"/>
                </a:solidFill>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squared_differences</a:t>
            </a:r>
            <a:r>
              <a:rPr lang="en-US" sz="4400" kern="0">
                <a:solidFill>
                  <a:schemeClr val="accent5"/>
                </a:solidFill>
                <a:effectLst/>
                <a:latin typeface="Roboto Mono" pitchFamily="49" charset="0"/>
                <a:ea typeface="Roboto Mono" pitchFamily="49" charset="0"/>
                <a:cs typeface="Times New Roman" panose="02020603050405020304" pitchFamily="18" charset="0"/>
              </a:rPr>
              <a:t> + </a:t>
            </a:r>
            <a:r>
              <a:rPr lang="en-US" sz="4400" kern="0" err="1">
                <a:solidFill>
                  <a:schemeClr val="accent5"/>
                </a:solidFill>
                <a:effectLst/>
                <a:latin typeface="Roboto Mono" pitchFamily="49" charset="0"/>
                <a:ea typeface="Roboto Mono" pitchFamily="49" charset="0"/>
                <a:cs typeface="Times New Roman" panose="02020603050405020304" pitchFamily="18" charset="0"/>
              </a:rPr>
              <a:t>x.size</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p>
          <a:p>
            <a:pPr marL="0" marR="0"/>
            <a:r>
              <a:rPr lang="en-US" sz="4400" kern="0">
                <a:solidFill>
                  <a:schemeClr val="accent5"/>
                </a:solidFill>
                <a:latin typeface="Roboto Mono" pitchFamily="49" charset="0"/>
                <a:ea typeface="Roboto Mono" pitchFamily="49" charset="0"/>
                <a:cs typeface="Times New Roman" panose="02020603050405020304" pitchFamily="18" charset="0"/>
              </a:rPr>
              <a:t>  </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10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x.size</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p:txBody>
      </p:sp>
      <p:graphicFrame>
        <p:nvGraphicFramePr>
          <p:cNvPr id="5" name="Table 4">
            <a:extLst>
              <a:ext uri="{FF2B5EF4-FFF2-40B4-BE49-F238E27FC236}">
                <a16:creationId xmlns:a16="http://schemas.microsoft.com/office/drawing/2014/main" id="{44C785F8-776C-9823-3E87-F9D6A2D022E9}"/>
              </a:ext>
            </a:extLst>
          </p:cNvPr>
          <p:cNvGraphicFramePr>
            <a:graphicFrameLocks noGrp="1"/>
          </p:cNvGraphicFramePr>
          <p:nvPr>
            <p:extLst>
              <p:ext uri="{D42A27DB-BD31-4B8C-83A1-F6EECF244321}">
                <p14:modId xmlns:p14="http://schemas.microsoft.com/office/powerpoint/2010/main" val="199043204"/>
              </p:ext>
            </p:extLst>
          </p:nvPr>
        </p:nvGraphicFramePr>
        <p:xfrm>
          <a:off x="948267" y="17167688"/>
          <a:ext cx="4673600" cy="2621280"/>
        </p:xfrm>
        <a:graphic>
          <a:graphicData uri="http://schemas.openxmlformats.org/drawingml/2006/table">
            <a:tbl>
              <a:tblPr firstRow="1" bandRow="1">
                <a:tableStyleId>{073A0DAA-6AF3-43AB-8588-CEC1D06C72B9}</a:tableStyleId>
              </a:tblPr>
              <a:tblGrid>
                <a:gridCol w="2336800">
                  <a:extLst>
                    <a:ext uri="{9D8B030D-6E8A-4147-A177-3AD203B41FA5}">
                      <a16:colId xmlns:a16="http://schemas.microsoft.com/office/drawing/2014/main" val="1799311622"/>
                    </a:ext>
                  </a:extLst>
                </a:gridCol>
                <a:gridCol w="2336800">
                  <a:extLst>
                    <a:ext uri="{9D8B030D-6E8A-4147-A177-3AD203B41FA5}">
                      <a16:colId xmlns:a16="http://schemas.microsoft.com/office/drawing/2014/main" val="76245477"/>
                    </a:ext>
                  </a:extLst>
                </a:gridCol>
              </a:tblGrid>
              <a:tr h="1047836">
                <a:tc>
                  <a:txBody>
                    <a:bodyPr/>
                    <a:lstStyle/>
                    <a:p>
                      <a:pPr algn="ct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8800">
                          <a:solidFill>
                            <a:schemeClr val="bg1"/>
                          </a:solidFill>
                          <a:latin typeface="NVIDIA Sans" panose="020B0503020203020204" pitchFamily="34" charset="0"/>
                          <a:cs typeface="NVIDIA Sans" panose="020B0503020203020204" pitchFamily="34" charset="0"/>
                        </a:rPr>
                        <a:t>✏️</a:t>
                      </a:r>
                      <a:endParaRPr lang="en-US" sz="8800"/>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06183452"/>
                  </a:ext>
                </a:extLst>
              </a:tr>
              <a:tr h="1047836">
                <a:tc>
                  <a:txBody>
                    <a:bodyPr/>
                    <a:lstStyle/>
                    <a:p>
                      <a:pPr marL="0" marR="0" lvl="0" indent="0" algn="ctr" defTabSz="2743200" rtl="0" eaLnBrk="1" fontAlgn="auto" latinLnBrk="0" hangingPunct="1">
                        <a:lnSpc>
                          <a:spcPct val="100000"/>
                        </a:lnSpc>
                        <a:spcBef>
                          <a:spcPts val="0"/>
                        </a:spcBef>
                        <a:spcAft>
                          <a:spcPts val="0"/>
                        </a:spcAft>
                        <a:buClrTx/>
                        <a:buSzTx/>
                        <a:buFontTx/>
                        <a:buNone/>
                        <a:tabLst/>
                        <a:defRPr/>
                      </a:pPr>
                      <a:r>
                        <a:rPr lang="en-US" sz="7200" b="1">
                          <a:solidFill>
                            <a:schemeClr val="tx2"/>
                          </a:solidFill>
                          <a:latin typeface="Roboto Mono" pitchFamily="49" charset="0"/>
                          <a:ea typeface="Roboto Mono" pitchFamily="49" charset="0"/>
                          <a:cs typeface="NVIDIA Sans" panose="020B0503020203020204" pitchFamily="34" charset="0"/>
                        </a:rPr>
                        <a:t>N</a:t>
                      </a:r>
                      <a:endParaRPr lang="en-US" sz="7200">
                        <a:solidFill>
                          <a:schemeClr val="tx2"/>
                        </a:solidFill>
                        <a:latin typeface="Roboto Mono" pitchFamily="49" charset="0"/>
                        <a:ea typeface="Roboto Mono" pitchFamily="49" charset="0"/>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7200" b="1">
                          <a:solidFill>
                            <a:schemeClr val="tx2"/>
                          </a:solidFill>
                          <a:latin typeface="Roboto Mono" pitchFamily="49" charset="0"/>
                          <a:ea typeface="Roboto Mono" pitchFamily="49" charset="0"/>
                          <a:cs typeface="NVIDIA Sans" panose="020B0503020203020204" pitchFamily="34" charset="0"/>
                        </a:rPr>
                        <a:t>1</a:t>
                      </a:r>
                      <a:endParaRPr lang="en-US" sz="7200">
                        <a:solidFill>
                          <a:schemeClr val="accent6"/>
                        </a:solidFill>
                        <a:latin typeface="Roboto Mono" pitchFamily="49" charset="0"/>
                        <a:ea typeface="Roboto Mono" pitchFamily="49" charset="0"/>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76703859"/>
                  </a:ext>
                </a:extLst>
              </a:tr>
            </a:tbl>
          </a:graphicData>
        </a:graphic>
      </p:graphicFrame>
    </p:spTree>
    <p:extLst>
      <p:ext uri="{BB962C8B-B14F-4D97-AF65-F5344CB8AC3E}">
        <p14:creationId xmlns:p14="http://schemas.microsoft.com/office/powerpoint/2010/main" val="134853859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23DCA-54C9-F169-B7D6-72C5EE214AC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3954BE8-1662-FD05-AE1F-C13A441188FF}"/>
              </a:ext>
            </a:extLst>
          </p:cNvPr>
          <p:cNvSpPr>
            <a:spLocks noGrp="1"/>
          </p:cNvSpPr>
          <p:nvPr>
            <p:ph type="title"/>
          </p:nvPr>
        </p:nvSpPr>
        <p:spPr/>
        <p:txBody>
          <a:bodyPr/>
          <a:lstStyle/>
          <a:p>
            <a:r>
              <a:rPr lang="en-US"/>
              <a:t>Heat Equation</a:t>
            </a:r>
          </a:p>
        </p:txBody>
      </p:sp>
      <p:pic>
        <p:nvPicPr>
          <p:cNvPr id="3" name="Picture 2" descr="A diagram of a grid with a yellow square&#10;&#10;Description automatically generated with medium confidence">
            <a:extLst>
              <a:ext uri="{FF2B5EF4-FFF2-40B4-BE49-F238E27FC236}">
                <a16:creationId xmlns:a16="http://schemas.microsoft.com/office/drawing/2014/main" id="{D15625B3-3B6B-13F8-7637-A2A40BA329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19656" y="2956035"/>
            <a:ext cx="22183107" cy="17096855"/>
          </a:xfrm>
          <a:prstGeom prst="rect">
            <a:avLst/>
          </a:prstGeom>
        </p:spPr>
      </p:pic>
      <p:sp>
        <p:nvSpPr>
          <p:cNvPr id="7" name="TextBox 6">
            <a:extLst>
              <a:ext uri="{FF2B5EF4-FFF2-40B4-BE49-F238E27FC236}">
                <a16:creationId xmlns:a16="http://schemas.microsoft.com/office/drawing/2014/main" id="{D25A79F1-5080-8AEF-D32F-857271BABA6B}"/>
              </a:ext>
            </a:extLst>
          </p:cNvPr>
          <p:cNvSpPr txBox="1"/>
          <p:nvPr/>
        </p:nvSpPr>
        <p:spPr>
          <a:xfrm>
            <a:off x="2116348" y="5918317"/>
            <a:ext cx="11503308" cy="11172289"/>
          </a:xfrm>
          <a:prstGeom prst="rect">
            <a:avLst/>
          </a:prstGeom>
          <a:noFill/>
        </p:spPr>
        <p:txBody>
          <a:bodyPr wrap="square" rtlCol="0">
            <a:spAutoFit/>
          </a:bodyPr>
          <a:lstStyle/>
          <a:p>
            <a:pPr>
              <a:buClr>
                <a:schemeClr val="tx2"/>
              </a:buCl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Let’s implement an actual heat equation simulator</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Neighbors now affect next state of a given cell</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This pattern is called stencil</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We’ll organize cells into a two-dimensional matrix</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411719866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5DCE8-882A-E9EA-309B-B9F7C92C9A4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0F7CADF-C1F0-C40A-888F-F2AF6F7B4EC3}"/>
              </a:ext>
            </a:extLst>
          </p:cNvPr>
          <p:cNvSpPr>
            <a:spLocks noGrp="1"/>
          </p:cNvSpPr>
          <p:nvPr>
            <p:ph type="title"/>
          </p:nvPr>
        </p:nvSpPr>
        <p:spPr/>
        <p:txBody>
          <a:bodyPr/>
          <a:lstStyle/>
          <a:p>
            <a:r>
              <a:rPr lang="en-US"/>
              <a:t>Implementing Stencil Pattern</a:t>
            </a:r>
          </a:p>
        </p:txBody>
      </p:sp>
      <p:sp>
        <p:nvSpPr>
          <p:cNvPr id="6" name="TextBox 5">
            <a:extLst>
              <a:ext uri="{FF2B5EF4-FFF2-40B4-BE49-F238E27FC236}">
                <a16:creationId xmlns:a16="http://schemas.microsoft.com/office/drawing/2014/main" id="{0CDB0A81-4544-AC28-2CED-C2FE9E269577}"/>
              </a:ext>
            </a:extLst>
          </p:cNvPr>
          <p:cNvSpPr txBox="1"/>
          <p:nvPr/>
        </p:nvSpPr>
        <p:spPr>
          <a:xfrm>
            <a:off x="1177208" y="2630626"/>
            <a:ext cx="23473492" cy="14250055"/>
          </a:xfrm>
          <a:prstGeom prst="rect">
            <a:avLst/>
          </a:prstGeom>
          <a:noFill/>
        </p:spPr>
        <p:txBody>
          <a:bodyPr wrap="square">
            <a:spAutoFit/>
          </a:bodyPr>
          <a:lstStyle/>
          <a:p>
            <a:pPr marL="0" marR="0"/>
            <a:endParaRPr lang="en-US" sz="4000" kern="0">
              <a:solidFill>
                <a:srgbClr val="0000FF"/>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FF"/>
                </a:solidFill>
                <a:effectLst/>
                <a:latin typeface="Roboto Mono" pitchFamily="49" charset="0"/>
                <a:ea typeface="Roboto Mono" pitchFamily="49" charset="0"/>
                <a:cs typeface="Times New Roman" panose="02020603050405020304" pitchFamily="18" charset="0"/>
              </a:rPr>
              <a:t>float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d2tdx2</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1</a:t>
            </a:r>
            <a:r>
              <a:rPr lang="en-US" sz="40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000" kern="0">
                <a:solidFill>
                  <a:srgbClr val="3B3B3B"/>
                </a:solidFill>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2</a:t>
            </a:r>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1</a:t>
            </a:r>
            <a:r>
              <a:rPr lang="en-US" sz="4000" kern="0">
                <a:solidFill>
                  <a:srgbClr val="3B3B3B"/>
                </a:solidFill>
                <a:effectLst/>
                <a:latin typeface="Roboto Mono" pitchFamily="49" charset="0"/>
                <a:ea typeface="Roboto Mono" pitchFamily="49" charset="0"/>
                <a:cs typeface="Times New Roman" panose="02020603050405020304" pitchFamily="18" charset="0"/>
              </a:rPr>
              <a:t>];</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FF"/>
                </a:solidFill>
                <a:effectLst/>
                <a:latin typeface="Roboto Mono" pitchFamily="49" charset="0"/>
                <a:ea typeface="Roboto Mono" pitchFamily="49" charset="0"/>
                <a:cs typeface="Times New Roman" panose="02020603050405020304" pitchFamily="18" charset="0"/>
              </a:rPr>
              <a:t>float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d2tdy2</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1</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000" kern="0">
                <a:solidFill>
                  <a:srgbClr val="3B3B3B"/>
                </a:solidFill>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2</a:t>
            </a:r>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1</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AF00DB"/>
                </a:solidFill>
                <a:effectLst/>
                <a:latin typeface="Roboto Mono" pitchFamily="49" charset="0"/>
                <a:ea typeface="Roboto Mono" pitchFamily="49" charset="0"/>
                <a:cs typeface="Times New Roman" panose="02020603050405020304" pitchFamily="18" charset="0"/>
              </a:rPr>
              <a:t>return</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0.2f</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d2tdx2</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d2tdy2</a:t>
            </a:r>
            <a:r>
              <a:rPr lang="en-US" sz="4000" kern="0">
                <a:solidFill>
                  <a:srgbClr val="3B3B3B"/>
                </a:solidFill>
                <a:effectLst/>
                <a:latin typeface="Roboto Mono" pitchFamily="49" charset="0"/>
                <a:ea typeface="Roboto Mono" pitchFamily="49" charset="0"/>
                <a:cs typeface="Times New Roman" panose="02020603050405020304" pitchFamily="18" charset="0"/>
              </a:rPr>
              <a:t>);</a:t>
            </a:r>
            <a:endParaRPr lang="en-US" sz="4000" kern="100">
              <a:effectLst/>
              <a:latin typeface="Roboto Mono" pitchFamily="49" charset="0"/>
              <a:ea typeface="Roboto Mono" pitchFamily="49" charset="0"/>
              <a:cs typeface="Times New Roman" panose="02020603050405020304" pitchFamily="18" charset="0"/>
            </a:endParaRPr>
          </a:p>
        </p:txBody>
      </p:sp>
      <p:pic>
        <p:nvPicPr>
          <p:cNvPr id="3" name="Picture 2" descr="A diagram of a grid with a yellow square&#10;&#10;Description automatically generated with medium confidence">
            <a:extLst>
              <a:ext uri="{FF2B5EF4-FFF2-40B4-BE49-F238E27FC236}">
                <a16:creationId xmlns:a16="http://schemas.microsoft.com/office/drawing/2014/main" id="{6CB345A6-D403-9CE6-8372-7CF4B9A54D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21297" y="3693318"/>
            <a:ext cx="14902680" cy="11485721"/>
          </a:xfrm>
          <a:prstGeom prst="rect">
            <a:avLst/>
          </a:prstGeom>
        </p:spPr>
      </p:pic>
      <p:sp>
        <p:nvSpPr>
          <p:cNvPr id="5" name="TextBox 4">
            <a:extLst>
              <a:ext uri="{FF2B5EF4-FFF2-40B4-BE49-F238E27FC236}">
                <a16:creationId xmlns:a16="http://schemas.microsoft.com/office/drawing/2014/main" id="{30D125B6-EDFA-D79E-58E2-DCEB68775AE9}"/>
              </a:ext>
            </a:extLst>
          </p:cNvPr>
          <p:cNvSpPr txBox="1"/>
          <p:nvPr/>
        </p:nvSpPr>
        <p:spPr>
          <a:xfrm>
            <a:off x="3533668" y="4169508"/>
            <a:ext cx="13921036" cy="3785652"/>
          </a:xfrm>
          <a:prstGeom prst="rect">
            <a:avLst/>
          </a:prstGeom>
          <a:noFill/>
        </p:spPr>
        <p:txBody>
          <a:bodyPr wrap="square" rtlCol="0">
            <a:spAutoFit/>
          </a:bodyPr>
          <a:lstStyle/>
          <a:p>
            <a:pPr>
              <a:buClr>
                <a:schemeClr val="tx2"/>
              </a:buCl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Don’t worry about the exact formula</a:t>
            </a: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Instead, consider access pattern</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17507694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6B136C-C42D-9CF5-CFA0-7292A826B6A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DA09C32-6FA5-9740-0E9D-12D0A31C32D0}"/>
              </a:ext>
            </a:extLst>
          </p:cNvPr>
          <p:cNvSpPr>
            <a:spLocks noGrp="1"/>
          </p:cNvSpPr>
          <p:nvPr>
            <p:ph type="title"/>
          </p:nvPr>
        </p:nvSpPr>
        <p:spPr/>
        <p:txBody>
          <a:bodyPr/>
          <a:lstStyle/>
          <a:p>
            <a:r>
              <a:rPr lang="en-US"/>
              <a:t>Implementing Stencil Pattern</a:t>
            </a:r>
          </a:p>
        </p:txBody>
      </p:sp>
      <p:sp>
        <p:nvSpPr>
          <p:cNvPr id="6" name="TextBox 5">
            <a:extLst>
              <a:ext uri="{FF2B5EF4-FFF2-40B4-BE49-F238E27FC236}">
                <a16:creationId xmlns:a16="http://schemas.microsoft.com/office/drawing/2014/main" id="{03C8B320-E349-8972-A04F-F78589B70675}"/>
              </a:ext>
            </a:extLst>
          </p:cNvPr>
          <p:cNvSpPr txBox="1"/>
          <p:nvPr/>
        </p:nvSpPr>
        <p:spPr>
          <a:xfrm>
            <a:off x="1177208" y="2630626"/>
            <a:ext cx="23473492" cy="14250055"/>
          </a:xfrm>
          <a:prstGeom prst="rect">
            <a:avLst/>
          </a:prstGeom>
          <a:noFill/>
        </p:spPr>
        <p:txBody>
          <a:bodyPr wrap="square">
            <a:spAutoFit/>
          </a:bodyPr>
          <a:lstStyle/>
          <a:p>
            <a:pPr marL="0" marR="0"/>
            <a:endParaRPr lang="en-US" sz="4000" kern="0">
              <a:solidFill>
                <a:srgbClr val="0000FF"/>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float d2tdx2 =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1</a:t>
            </a:r>
            <a:r>
              <a:rPr lang="en-US" sz="40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2</a:t>
            </a:r>
          </a:p>
          <a:p>
            <a:pPr marL="0" marR="0"/>
            <a:r>
              <a:rPr lang="en-US" sz="4000" kern="0">
                <a:solidFill>
                  <a:srgbClr val="3B3B3B"/>
                </a:solidFill>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1</a:t>
            </a:r>
            <a:r>
              <a:rPr lang="en-US" sz="4000" kern="0">
                <a:solidFill>
                  <a:srgbClr val="3B3B3B"/>
                </a:solidFill>
                <a:effectLst/>
                <a:latin typeface="Roboto Mono" pitchFamily="49" charset="0"/>
                <a:ea typeface="Roboto Mono" pitchFamily="49" charset="0"/>
                <a:cs typeface="Times New Roman" panose="02020603050405020304" pitchFamily="18" charset="0"/>
              </a:rPr>
              <a:t>];</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float d2tdy2 =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- 1) * width + column] </a:t>
            </a:r>
          </a:p>
          <a:p>
            <a:pPr marL="0" marR="0"/>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2</a:t>
            </a:r>
          </a:p>
          <a:p>
            <a:pPr marL="0" marR="0"/>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+ 1) * width + column];</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return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+ 0.2f * (d2tdx2 + d2tdy2);</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p:txBody>
      </p:sp>
      <p:pic>
        <p:nvPicPr>
          <p:cNvPr id="5" name="Picture 4" descr="A grids with a yellow dot and blue dot&#10;&#10;Description automatically generated with medium confidence">
            <a:extLst>
              <a:ext uri="{FF2B5EF4-FFF2-40B4-BE49-F238E27FC236}">
                <a16:creationId xmlns:a16="http://schemas.microsoft.com/office/drawing/2014/main" id="{352E2BD8-015B-9DA3-5C45-F250671E79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21296" y="3693318"/>
            <a:ext cx="14902679" cy="11485720"/>
          </a:xfrm>
          <a:prstGeom prst="rect">
            <a:avLst/>
          </a:prstGeom>
        </p:spPr>
      </p:pic>
      <p:sp>
        <p:nvSpPr>
          <p:cNvPr id="8" name="TextBox 7">
            <a:extLst>
              <a:ext uri="{FF2B5EF4-FFF2-40B4-BE49-F238E27FC236}">
                <a16:creationId xmlns:a16="http://schemas.microsoft.com/office/drawing/2014/main" id="{F58CD47A-F3E5-4929-2471-AE52973F15F1}"/>
              </a:ext>
            </a:extLst>
          </p:cNvPr>
          <p:cNvSpPr txBox="1"/>
          <p:nvPr/>
        </p:nvSpPr>
        <p:spPr>
          <a:xfrm>
            <a:off x="3533668" y="4169508"/>
            <a:ext cx="13921036" cy="4708981"/>
          </a:xfrm>
          <a:prstGeom prst="rect">
            <a:avLst/>
          </a:prstGeom>
          <a:noFill/>
        </p:spPr>
        <p:txBody>
          <a:bodyPr wrap="square" rtlCol="0">
            <a:spAutoFit/>
          </a:bodyPr>
          <a:lstStyle/>
          <a:p>
            <a:pPr>
              <a:buClr>
                <a:schemeClr val="tx2"/>
              </a:buCl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accent5"/>
                </a:solidFill>
                <a:latin typeface="NVIDIA Sans" panose="020B0503020203020204" pitchFamily="34" charset="0"/>
                <a:cs typeface="NVIDIA Sans" panose="020B0503020203020204" pitchFamily="34" charset="0"/>
              </a:rPr>
              <a:t>Don’t worry about the exact formula</a:t>
            </a:r>
          </a:p>
          <a:p>
            <a:pPr marL="685800" indent="-685800">
              <a:buClr>
                <a:schemeClr val="tx2"/>
              </a:buClr>
              <a:buFont typeface="Arial" panose="020B0604020202020204" pitchFamily="34" charset="0"/>
              <a:buChar char="•"/>
            </a:pPr>
            <a:r>
              <a:rPr lang="en-US" sz="6000">
                <a:solidFill>
                  <a:schemeClr val="accent5"/>
                </a:solidFill>
                <a:latin typeface="NVIDIA Sans" panose="020B0503020203020204" pitchFamily="34" charset="0"/>
                <a:cs typeface="NVIDIA Sans" panose="020B0503020203020204" pitchFamily="34" charset="0"/>
              </a:rPr>
              <a:t>Instead, consider access pattern</a:t>
            </a:r>
          </a:p>
          <a:p>
            <a:pPr marL="1143000" lvl="1"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We need values from left and right</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60562912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CFF37A-6A60-F69B-8D3B-E0F11ABF86A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7E228E4-3285-57B3-4EA8-C53DD6F9B724}"/>
              </a:ext>
            </a:extLst>
          </p:cNvPr>
          <p:cNvSpPr>
            <a:spLocks noGrp="1"/>
          </p:cNvSpPr>
          <p:nvPr>
            <p:ph type="title"/>
          </p:nvPr>
        </p:nvSpPr>
        <p:spPr/>
        <p:txBody>
          <a:bodyPr/>
          <a:lstStyle/>
          <a:p>
            <a:r>
              <a:rPr lang="en-US"/>
              <a:t>Implementing Stencil Pattern</a:t>
            </a:r>
          </a:p>
        </p:txBody>
      </p:sp>
      <p:sp>
        <p:nvSpPr>
          <p:cNvPr id="6" name="TextBox 5">
            <a:extLst>
              <a:ext uri="{FF2B5EF4-FFF2-40B4-BE49-F238E27FC236}">
                <a16:creationId xmlns:a16="http://schemas.microsoft.com/office/drawing/2014/main" id="{80500793-96C9-74F6-43E2-7BFC69FF8AD3}"/>
              </a:ext>
            </a:extLst>
          </p:cNvPr>
          <p:cNvSpPr txBox="1"/>
          <p:nvPr/>
        </p:nvSpPr>
        <p:spPr>
          <a:xfrm>
            <a:off x="1177208" y="2630626"/>
            <a:ext cx="23473492" cy="14250055"/>
          </a:xfrm>
          <a:prstGeom prst="rect">
            <a:avLst/>
          </a:prstGeom>
          <a:noFill/>
        </p:spPr>
        <p:txBody>
          <a:bodyPr wrap="square">
            <a:spAutoFit/>
          </a:bodyPr>
          <a:lstStyle/>
          <a:p>
            <a:pPr marL="0" marR="0"/>
            <a:endParaRPr lang="en-US" sz="4000" kern="0">
              <a:solidFill>
                <a:srgbClr val="0000FF"/>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chemeClr val="accent5"/>
              </a:solidFill>
              <a:latin typeface="Roboto Mono" pitchFamily="49" charset="0"/>
              <a:ea typeface="Roboto Mono" pitchFamily="49" charset="0"/>
              <a:cs typeface="Times New Roman" panose="02020603050405020304" pitchFamily="18" charset="0"/>
            </a:endParaRPr>
          </a:p>
          <a:p>
            <a:pPr marL="0" marR="0"/>
            <a:endParaRPr lang="en-US" sz="4000" kern="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float d2tdx2 =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- 1] </a:t>
            </a:r>
          </a:p>
          <a:p>
            <a:pPr marL="0" marR="0"/>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2</a:t>
            </a:r>
          </a:p>
          <a:p>
            <a:pPr marL="0" marR="0"/>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+ 1];</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float d2tdy2 =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1</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000" kern="0">
                <a:solidFill>
                  <a:srgbClr val="3B3B3B"/>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2</a:t>
            </a:r>
          </a:p>
          <a:p>
            <a:pPr marL="0" marR="0"/>
            <a:r>
              <a:rPr lang="en-US" sz="4000" kern="0">
                <a:solidFill>
                  <a:srgbClr val="3B3B3B"/>
                </a:solidFill>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1</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return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+ 0.2f * (d2tdx2 + d2tdy2);</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p:txBody>
      </p:sp>
      <p:pic>
        <p:nvPicPr>
          <p:cNvPr id="5" name="Picture 4" descr="A diagram of a grid with a yellow square in the middle&#10;&#10;Description automatically generated with medium confidence">
            <a:extLst>
              <a:ext uri="{FF2B5EF4-FFF2-40B4-BE49-F238E27FC236}">
                <a16:creationId xmlns:a16="http://schemas.microsoft.com/office/drawing/2014/main" id="{FFE7CE48-EF2E-CE67-2EB4-8ABE6A4040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21296" y="3693318"/>
            <a:ext cx="14902679" cy="11485720"/>
          </a:xfrm>
          <a:prstGeom prst="rect">
            <a:avLst/>
          </a:prstGeom>
        </p:spPr>
      </p:pic>
      <p:sp>
        <p:nvSpPr>
          <p:cNvPr id="7" name="TextBox 6">
            <a:extLst>
              <a:ext uri="{FF2B5EF4-FFF2-40B4-BE49-F238E27FC236}">
                <a16:creationId xmlns:a16="http://schemas.microsoft.com/office/drawing/2014/main" id="{F635BAC4-E8D3-DE35-F413-0B1684426AEB}"/>
              </a:ext>
            </a:extLst>
          </p:cNvPr>
          <p:cNvSpPr txBox="1"/>
          <p:nvPr/>
        </p:nvSpPr>
        <p:spPr>
          <a:xfrm>
            <a:off x="3533668" y="4169508"/>
            <a:ext cx="14754332" cy="5632311"/>
          </a:xfrm>
          <a:prstGeom prst="rect">
            <a:avLst/>
          </a:prstGeom>
          <a:noFill/>
        </p:spPr>
        <p:txBody>
          <a:bodyPr wrap="square" rtlCol="0">
            <a:spAutoFit/>
          </a:bodyPr>
          <a:lstStyle/>
          <a:p>
            <a:pPr>
              <a:buClr>
                <a:schemeClr val="tx2"/>
              </a:buCl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accent5"/>
                </a:solidFill>
                <a:latin typeface="NVIDIA Sans" panose="020B0503020203020204" pitchFamily="34" charset="0"/>
                <a:cs typeface="NVIDIA Sans" panose="020B0503020203020204" pitchFamily="34" charset="0"/>
              </a:rPr>
              <a:t>Don’t worry about the exact formula</a:t>
            </a:r>
          </a:p>
          <a:p>
            <a:pPr marL="685800" indent="-685800">
              <a:buClr>
                <a:schemeClr val="tx2"/>
              </a:buClr>
              <a:buFont typeface="Arial" panose="020B0604020202020204" pitchFamily="34" charset="0"/>
              <a:buChar char="•"/>
            </a:pPr>
            <a:r>
              <a:rPr lang="en-US" sz="6000">
                <a:solidFill>
                  <a:schemeClr val="accent5"/>
                </a:solidFill>
                <a:latin typeface="NVIDIA Sans" panose="020B0503020203020204" pitchFamily="34" charset="0"/>
                <a:cs typeface="NVIDIA Sans" panose="020B0503020203020204" pitchFamily="34" charset="0"/>
              </a:rPr>
              <a:t>Instead, consider access pattern</a:t>
            </a:r>
          </a:p>
          <a:p>
            <a:pPr marL="1143000" lvl="1" indent="-685800">
              <a:buClr>
                <a:schemeClr val="tx2"/>
              </a:buClr>
              <a:buFont typeface="Arial" panose="020B0604020202020204" pitchFamily="34" charset="0"/>
              <a:buChar char="•"/>
            </a:pPr>
            <a:r>
              <a:rPr lang="en-US" sz="6000">
                <a:solidFill>
                  <a:schemeClr val="accent5"/>
                </a:solidFill>
                <a:latin typeface="NVIDIA Sans" panose="020B0503020203020204" pitchFamily="34" charset="0"/>
                <a:cs typeface="NVIDIA Sans" panose="020B0503020203020204" pitchFamily="34" charset="0"/>
              </a:rPr>
              <a:t>We need values from left and right</a:t>
            </a:r>
          </a:p>
          <a:p>
            <a:pPr marL="1143000" lvl="1"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We need values from top and bottom</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76249510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323E9E-7811-4DA5-96B9-667F2CA350FF}"/>
            </a:ext>
          </a:extLst>
        </p:cNvPr>
        <p:cNvGrpSpPr/>
        <p:nvPr/>
      </p:nvGrpSpPr>
      <p:grpSpPr>
        <a:xfrm>
          <a:off x="0" y="0"/>
          <a:ext cx="0" cy="0"/>
          <a:chOff x="0" y="0"/>
          <a:chExt cx="0" cy="0"/>
        </a:xfrm>
      </p:grpSpPr>
      <p:pic>
        <p:nvPicPr>
          <p:cNvPr id="5" name="Picture 4" descr="A grids with a blue dot and a yellow square&#10;&#10;Description automatically generated with medium confidence">
            <a:extLst>
              <a:ext uri="{FF2B5EF4-FFF2-40B4-BE49-F238E27FC236}">
                <a16:creationId xmlns:a16="http://schemas.microsoft.com/office/drawing/2014/main" id="{BA37FF93-5189-CC6E-693A-38F5D1F357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21296" y="3693318"/>
            <a:ext cx="14902679" cy="11485720"/>
          </a:xfrm>
          <a:prstGeom prst="rect">
            <a:avLst/>
          </a:prstGeom>
        </p:spPr>
      </p:pic>
      <p:sp>
        <p:nvSpPr>
          <p:cNvPr id="4" name="Title 3">
            <a:extLst>
              <a:ext uri="{FF2B5EF4-FFF2-40B4-BE49-F238E27FC236}">
                <a16:creationId xmlns:a16="http://schemas.microsoft.com/office/drawing/2014/main" id="{3E1F5AA8-CDA6-F3AD-3FAB-C8C5A064A174}"/>
              </a:ext>
            </a:extLst>
          </p:cNvPr>
          <p:cNvSpPr>
            <a:spLocks noGrp="1"/>
          </p:cNvSpPr>
          <p:nvPr>
            <p:ph type="title"/>
          </p:nvPr>
        </p:nvSpPr>
        <p:spPr/>
        <p:txBody>
          <a:bodyPr/>
          <a:lstStyle/>
          <a:p>
            <a:r>
              <a:rPr lang="en-US"/>
              <a:t>Implementing Stencil Pattern</a:t>
            </a:r>
          </a:p>
        </p:txBody>
      </p:sp>
      <p:sp>
        <p:nvSpPr>
          <p:cNvPr id="6" name="TextBox 5">
            <a:extLst>
              <a:ext uri="{FF2B5EF4-FFF2-40B4-BE49-F238E27FC236}">
                <a16:creationId xmlns:a16="http://schemas.microsoft.com/office/drawing/2014/main" id="{90F99A69-6DB8-FCA4-8087-3B8479C6F3E5}"/>
              </a:ext>
            </a:extLst>
          </p:cNvPr>
          <p:cNvSpPr txBox="1"/>
          <p:nvPr/>
        </p:nvSpPr>
        <p:spPr>
          <a:xfrm>
            <a:off x="1177208" y="2630626"/>
            <a:ext cx="23473492" cy="14250055"/>
          </a:xfrm>
          <a:prstGeom prst="rect">
            <a:avLst/>
          </a:prstGeom>
          <a:noFill/>
        </p:spPr>
        <p:txBody>
          <a:bodyPr wrap="square">
            <a:spAutoFit/>
          </a:bodyPr>
          <a:lstStyle/>
          <a:p>
            <a:pPr marL="0" marR="0"/>
            <a:endParaRPr lang="en-US" sz="4000" kern="0">
              <a:solidFill>
                <a:srgbClr val="0000FF"/>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latin typeface="Roboto Mono" pitchFamily="49" charset="0"/>
              <a:ea typeface="Roboto Mono" pitchFamily="49" charset="0"/>
              <a:cs typeface="Times New Roman" panose="02020603050405020304" pitchFamily="18" charset="0"/>
            </a:endParaRPr>
          </a:p>
          <a:p>
            <a:pPr marL="0" marR="0"/>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float d2tdx2 =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- 1] </a:t>
            </a:r>
          </a:p>
          <a:p>
            <a:pPr marL="0" marR="0"/>
            <a:r>
              <a:rPr lang="en-US" sz="4000" kern="0">
                <a:solidFill>
                  <a:srgbClr val="3B3B3B"/>
                </a:solidFill>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2</a:t>
            </a:r>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+ 1];</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float d2tdy2 =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- 1) * width + column] </a:t>
            </a:r>
          </a:p>
          <a:p>
            <a:pPr marL="0" marR="0"/>
            <a:r>
              <a:rPr lang="en-US" sz="4000" kern="0">
                <a:solidFill>
                  <a:srgbClr val="3B3B3B"/>
                </a:solidFill>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2</a:t>
            </a:r>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+ 1) * width + column];</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return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+ 0.2f * (d2tdx2 + d2tdy2);</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p:txBody>
      </p:sp>
      <p:sp>
        <p:nvSpPr>
          <p:cNvPr id="7" name="TextBox 6">
            <a:extLst>
              <a:ext uri="{FF2B5EF4-FFF2-40B4-BE49-F238E27FC236}">
                <a16:creationId xmlns:a16="http://schemas.microsoft.com/office/drawing/2014/main" id="{1D620548-B91D-D166-09E3-01CD519C2268}"/>
              </a:ext>
            </a:extLst>
          </p:cNvPr>
          <p:cNvSpPr txBox="1"/>
          <p:nvPr/>
        </p:nvSpPr>
        <p:spPr>
          <a:xfrm>
            <a:off x="3533668" y="4169508"/>
            <a:ext cx="14754332" cy="6555641"/>
          </a:xfrm>
          <a:prstGeom prst="rect">
            <a:avLst/>
          </a:prstGeom>
          <a:noFill/>
        </p:spPr>
        <p:txBody>
          <a:bodyPr wrap="square" rtlCol="0">
            <a:spAutoFit/>
          </a:bodyPr>
          <a:lstStyle/>
          <a:p>
            <a:pPr>
              <a:buClr>
                <a:schemeClr val="tx2"/>
              </a:buCl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accent5"/>
                </a:solidFill>
                <a:latin typeface="NVIDIA Sans" panose="020B0503020203020204" pitchFamily="34" charset="0"/>
                <a:cs typeface="NVIDIA Sans" panose="020B0503020203020204" pitchFamily="34" charset="0"/>
              </a:rPr>
              <a:t>Don’t worry about the exact formula</a:t>
            </a:r>
          </a:p>
          <a:p>
            <a:pPr marL="685800" indent="-685800">
              <a:buClr>
                <a:schemeClr val="tx2"/>
              </a:buClr>
              <a:buFont typeface="Arial" panose="020B0604020202020204" pitchFamily="34" charset="0"/>
              <a:buChar char="•"/>
            </a:pPr>
            <a:r>
              <a:rPr lang="en-US" sz="6000">
                <a:solidFill>
                  <a:schemeClr val="accent5"/>
                </a:solidFill>
                <a:latin typeface="NVIDIA Sans" panose="020B0503020203020204" pitchFamily="34" charset="0"/>
                <a:cs typeface="NVIDIA Sans" panose="020B0503020203020204" pitchFamily="34" charset="0"/>
              </a:rPr>
              <a:t>Instead, consider access pattern</a:t>
            </a:r>
          </a:p>
          <a:p>
            <a:pPr marL="1143000" lvl="1" indent="-685800">
              <a:buClr>
                <a:schemeClr val="tx2"/>
              </a:buClr>
              <a:buFont typeface="Arial" panose="020B0604020202020204" pitchFamily="34" charset="0"/>
              <a:buChar char="•"/>
            </a:pPr>
            <a:r>
              <a:rPr lang="en-US" sz="6000">
                <a:solidFill>
                  <a:schemeClr val="accent5"/>
                </a:solidFill>
                <a:latin typeface="NVIDIA Sans" panose="020B0503020203020204" pitchFamily="34" charset="0"/>
                <a:cs typeface="NVIDIA Sans" panose="020B0503020203020204" pitchFamily="34" charset="0"/>
              </a:rPr>
              <a:t>We need values from left and right</a:t>
            </a:r>
          </a:p>
          <a:p>
            <a:pPr marL="1143000" lvl="1" indent="-685800">
              <a:buClr>
                <a:schemeClr val="tx2"/>
              </a:buClr>
              <a:buFont typeface="Arial" panose="020B0604020202020204" pitchFamily="34" charset="0"/>
              <a:buChar char="•"/>
            </a:pPr>
            <a:r>
              <a:rPr lang="en-US" sz="6000">
                <a:solidFill>
                  <a:schemeClr val="accent5"/>
                </a:solidFill>
                <a:latin typeface="NVIDIA Sans" panose="020B0503020203020204" pitchFamily="34" charset="0"/>
                <a:cs typeface="NVIDIA Sans" panose="020B0503020203020204" pitchFamily="34" charset="0"/>
              </a:rPr>
              <a:t>We need values from top and bottom</a:t>
            </a:r>
          </a:p>
          <a:p>
            <a:pPr marL="1143000" lvl="1"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We need value of the current cell</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29767240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C2322-EC9A-D08A-B5C6-10DD2CC9AD4B}"/>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007FE90-1CBA-2946-AA98-2F63AAC7984D}"/>
              </a:ext>
            </a:extLst>
          </p:cNvPr>
          <p:cNvSpPr>
            <a:spLocks noGrp="1"/>
          </p:cNvSpPr>
          <p:nvPr>
            <p:ph type="title"/>
          </p:nvPr>
        </p:nvSpPr>
        <p:spPr>
          <a:xfrm>
            <a:off x="2514600" y="0"/>
            <a:ext cx="31546800" cy="1991359"/>
          </a:xfrm>
        </p:spPr>
        <p:txBody>
          <a:bodyPr/>
          <a:lstStyle/>
          <a:p>
            <a:r>
              <a:rPr lang="en-US"/>
              <a:t>Boundary Conditions</a:t>
            </a:r>
          </a:p>
        </p:txBody>
      </p:sp>
      <p:sp>
        <p:nvSpPr>
          <p:cNvPr id="6" name="TextBox 5">
            <a:extLst>
              <a:ext uri="{FF2B5EF4-FFF2-40B4-BE49-F238E27FC236}">
                <a16:creationId xmlns:a16="http://schemas.microsoft.com/office/drawing/2014/main" id="{F7512B3D-48B6-7CCD-8AD4-08E1CA367D24}"/>
              </a:ext>
            </a:extLst>
          </p:cNvPr>
          <p:cNvSpPr txBox="1"/>
          <p:nvPr/>
        </p:nvSpPr>
        <p:spPr>
          <a:xfrm>
            <a:off x="1177208" y="2630626"/>
            <a:ext cx="23473492" cy="16712267"/>
          </a:xfrm>
          <a:prstGeom prst="rect">
            <a:avLst/>
          </a:prstGeom>
          <a:noFill/>
        </p:spPr>
        <p:txBody>
          <a:bodyPr wrap="square">
            <a:spAutoFit/>
          </a:bodyPr>
          <a:lstStyle/>
          <a:p>
            <a:pPr marL="0" marR="0"/>
            <a:endParaRPr lang="en-US" sz="4000" kern="0">
              <a:solidFill>
                <a:srgbClr val="0000FF"/>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0000FF"/>
              </a:solidFill>
              <a:latin typeface="Roboto Mono" pitchFamily="49" charset="0"/>
              <a:ea typeface="Roboto Mono" pitchFamily="49" charset="0"/>
              <a:cs typeface="Times New Roman" panose="02020603050405020304" pitchFamily="18" charset="0"/>
            </a:endParaRPr>
          </a:p>
          <a:p>
            <a:pPr marL="0" marR="0"/>
            <a:endParaRPr lang="en-US" sz="4000" kern="0">
              <a:solidFill>
                <a:srgbClr val="0000FF"/>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0000FF"/>
              </a:solidFill>
              <a:latin typeface="Roboto Mono" pitchFamily="49" charset="0"/>
              <a:ea typeface="Roboto Mono" pitchFamily="49" charset="0"/>
              <a:cs typeface="Times New Roman" panose="02020603050405020304" pitchFamily="18" charset="0"/>
            </a:endParaRPr>
          </a:p>
          <a:p>
            <a:pPr marL="0" marR="0"/>
            <a:endParaRPr lang="en-US" sz="4000" kern="0">
              <a:solidFill>
                <a:srgbClr val="0000FF"/>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0000FF"/>
              </a:solidFill>
              <a:latin typeface="Roboto Mono" pitchFamily="49" charset="0"/>
              <a:ea typeface="Roboto Mono" pitchFamily="49" charset="0"/>
              <a:cs typeface="Times New Roman" panose="02020603050405020304" pitchFamily="18" charset="0"/>
            </a:endParaRPr>
          </a:p>
          <a:p>
            <a:pPr marL="0" marR="0"/>
            <a:endParaRPr lang="en-US" sz="4000" kern="0">
              <a:solidFill>
                <a:srgbClr val="0000FF"/>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0000FF"/>
              </a:solidFill>
              <a:latin typeface="Roboto Mono" pitchFamily="49" charset="0"/>
              <a:ea typeface="Roboto Mono" pitchFamily="49" charset="0"/>
              <a:cs typeface="Times New Roman" panose="02020603050405020304" pitchFamily="18" charset="0"/>
            </a:endParaRPr>
          </a:p>
          <a:p>
            <a:pPr marL="0" marR="0"/>
            <a:endParaRPr lang="en-US" sz="4000" kern="0">
              <a:solidFill>
                <a:srgbClr val="0000FF"/>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0000FF"/>
              </a:solidFill>
              <a:latin typeface="Roboto Mono" pitchFamily="49" charset="0"/>
              <a:ea typeface="Roboto Mono" pitchFamily="49" charset="0"/>
              <a:cs typeface="Times New Roman" panose="02020603050405020304" pitchFamily="18" charset="0"/>
            </a:endParaRPr>
          </a:p>
          <a:p>
            <a:pPr marL="0" marR="0"/>
            <a:endParaRPr lang="en-US" sz="4000" kern="0">
              <a:solidFill>
                <a:srgbClr val="0000FF"/>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0000FF"/>
              </a:solidFill>
              <a:latin typeface="Roboto Mono" pitchFamily="49" charset="0"/>
              <a:ea typeface="Roboto Mono" pitchFamily="49" charset="0"/>
              <a:cs typeface="Times New Roman" panose="02020603050405020304" pitchFamily="18" charset="0"/>
            </a:endParaRPr>
          </a:p>
          <a:p>
            <a:pPr marL="0" marR="0"/>
            <a:endParaRPr lang="en-US" sz="4000" kern="0">
              <a:solidFill>
                <a:srgbClr val="0000FF"/>
              </a:solidFill>
              <a:latin typeface="Roboto Mono" pitchFamily="49" charset="0"/>
              <a:ea typeface="Roboto Mono" pitchFamily="49" charset="0"/>
              <a:cs typeface="Times New Roman" panose="02020603050405020304" pitchFamily="18" charset="0"/>
            </a:endParaRPr>
          </a:p>
          <a:p>
            <a:pPr marL="0" marR="0"/>
            <a:endParaRPr lang="en-US" sz="4000" kern="0">
              <a:solidFill>
                <a:srgbClr val="0000FF"/>
              </a:solidFill>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AF00DB"/>
                </a:solidFill>
                <a:effectLst/>
                <a:latin typeface="Roboto Mono" pitchFamily="49" charset="0"/>
                <a:ea typeface="Roboto Mono" pitchFamily="49" charset="0"/>
                <a:cs typeface="Times New Roman" panose="02020603050405020304" pitchFamily="18" charset="0"/>
              </a:rPr>
              <a:t>if</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&gt;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0</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&amp;&amp;</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&gt;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0</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&amp;&amp;</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&lt;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height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1</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&amp;&amp;</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&lt;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1</a:t>
            </a:r>
            <a:r>
              <a:rPr lang="en-US" sz="4000" kern="0">
                <a:solidFill>
                  <a:srgbClr val="3B3B3B"/>
                </a:solidFill>
                <a:effectLst/>
                <a:latin typeface="Roboto Mono" pitchFamily="49" charset="0"/>
                <a:ea typeface="Roboto Mono" pitchFamily="49" charset="0"/>
                <a:cs typeface="Times New Roman" panose="02020603050405020304" pitchFamily="18" charset="0"/>
              </a:rPr>
              <a:t>) {</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float d2tdx2 =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- 1] </a:t>
            </a:r>
          </a:p>
          <a:p>
            <a:pPr marL="0" marR="0"/>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2</a:t>
            </a:r>
          </a:p>
          <a:p>
            <a:pPr marL="0" marR="0"/>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+ 1];</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float d2tdy2 =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- 1) * width + column] </a:t>
            </a:r>
          </a:p>
          <a:p>
            <a:pPr marL="0" marR="0"/>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2</a:t>
            </a:r>
          </a:p>
          <a:p>
            <a:pPr marL="0" marR="0"/>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+ 1) * width + column];</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return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+ 0.2f * (d2tdx2 + d2tdy2);          </a:t>
            </a:r>
          </a:p>
          <a:p>
            <a:pPr marL="0" marR="0"/>
            <a:r>
              <a:rPr lang="en-US" sz="4000" kern="0">
                <a:solidFill>
                  <a:srgbClr val="3B3B3B"/>
                </a:solidFill>
                <a:latin typeface="Roboto Mono" pitchFamily="49" charset="0"/>
                <a:ea typeface="Roboto Mono" pitchFamily="49" charset="0"/>
                <a:cs typeface="Times New Roman" panose="02020603050405020304" pitchFamily="18" charset="0"/>
              </a:rPr>
              <a:t>      </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AF00DB"/>
                </a:solidFill>
                <a:effectLst/>
                <a:latin typeface="Roboto Mono" pitchFamily="49" charset="0"/>
                <a:ea typeface="Roboto Mono" pitchFamily="49" charset="0"/>
                <a:cs typeface="Times New Roman" panose="02020603050405020304" pitchFamily="18" charset="0"/>
              </a:rPr>
              <a:t>else</a:t>
            </a:r>
            <a:r>
              <a:rPr lang="en-US" sz="4000" kern="0">
                <a:solidFill>
                  <a:srgbClr val="3B3B3B"/>
                </a:solidFill>
                <a:effectLst/>
                <a:latin typeface="Roboto Mono" pitchFamily="49" charset="0"/>
                <a:ea typeface="Roboto Mono" pitchFamily="49" charset="0"/>
                <a:cs typeface="Times New Roman" panose="02020603050405020304" pitchFamily="18" charset="0"/>
              </a:rPr>
              <a:t> {</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AF00DB"/>
                </a:solidFill>
                <a:effectLst/>
                <a:latin typeface="Roboto Mono" pitchFamily="49" charset="0"/>
                <a:ea typeface="Roboto Mono" pitchFamily="49" charset="0"/>
                <a:cs typeface="Times New Roman" panose="02020603050405020304" pitchFamily="18" charset="0"/>
              </a:rPr>
              <a:t>return</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endParaRPr lang="en-US" sz="4000" kern="100">
              <a:effectLst/>
              <a:latin typeface="Roboto Mono" pitchFamily="49" charset="0"/>
              <a:ea typeface="Roboto Mono" pitchFamily="49" charset="0"/>
              <a:cs typeface="Times New Roman" panose="02020603050405020304" pitchFamily="18" charset="0"/>
            </a:endParaRPr>
          </a:p>
        </p:txBody>
      </p:sp>
      <p:sp>
        <p:nvSpPr>
          <p:cNvPr id="5" name="TextBox 4">
            <a:extLst>
              <a:ext uri="{FF2B5EF4-FFF2-40B4-BE49-F238E27FC236}">
                <a16:creationId xmlns:a16="http://schemas.microsoft.com/office/drawing/2014/main" id="{2B560134-E798-C3AD-34B2-B3D86BB48AED}"/>
              </a:ext>
            </a:extLst>
          </p:cNvPr>
          <p:cNvSpPr txBox="1"/>
          <p:nvPr/>
        </p:nvSpPr>
        <p:spPr>
          <a:xfrm>
            <a:off x="3533668" y="4169508"/>
            <a:ext cx="13921036" cy="5632311"/>
          </a:xfrm>
          <a:prstGeom prst="rect">
            <a:avLst/>
          </a:prstGeom>
          <a:noFill/>
        </p:spPr>
        <p:txBody>
          <a:bodyPr wrap="square" rtlCol="0">
            <a:spAutoFit/>
          </a:bodyPr>
          <a:lstStyle/>
          <a:p>
            <a:pPr>
              <a:buClr>
                <a:schemeClr val="tx2"/>
              </a:buCl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Our grid is not infinite</a:t>
            </a: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Not all cells have neighbors</a:t>
            </a: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Let’s handle boundary conditions</a:t>
            </a: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Cells on boundary will be constant</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p:txBody>
      </p:sp>
      <p:pic>
        <p:nvPicPr>
          <p:cNvPr id="8" name="Picture 7" descr="A diagram of a grid with lines and dots&#10;&#10;Description automatically generated with medium confidence">
            <a:extLst>
              <a:ext uri="{FF2B5EF4-FFF2-40B4-BE49-F238E27FC236}">
                <a16:creationId xmlns:a16="http://schemas.microsoft.com/office/drawing/2014/main" id="{95C1D1CD-4B15-D99C-713B-27453154FF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121298" y="2614792"/>
            <a:ext cx="12355396" cy="8741742"/>
          </a:xfrm>
          <a:prstGeom prst="rect">
            <a:avLst/>
          </a:prstGeom>
        </p:spPr>
      </p:pic>
    </p:spTree>
    <p:extLst>
      <p:ext uri="{BB962C8B-B14F-4D97-AF65-F5344CB8AC3E}">
        <p14:creationId xmlns:p14="http://schemas.microsoft.com/office/powerpoint/2010/main" val="89434824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8EA73E-0688-42BF-20F3-552625B0EE8A}"/>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1BD3D93-8BE0-28AE-A916-731AABA20875}"/>
              </a:ext>
            </a:extLst>
          </p:cNvPr>
          <p:cNvSpPr>
            <a:spLocks noGrp="1"/>
          </p:cNvSpPr>
          <p:nvPr>
            <p:ph type="title"/>
          </p:nvPr>
        </p:nvSpPr>
        <p:spPr/>
        <p:txBody>
          <a:bodyPr/>
          <a:lstStyle/>
          <a:p>
            <a:r>
              <a:rPr lang="en-US"/>
              <a:t>Implementing Stencil Pattern</a:t>
            </a:r>
          </a:p>
        </p:txBody>
      </p:sp>
      <p:sp>
        <p:nvSpPr>
          <p:cNvPr id="6" name="TextBox 5">
            <a:extLst>
              <a:ext uri="{FF2B5EF4-FFF2-40B4-BE49-F238E27FC236}">
                <a16:creationId xmlns:a16="http://schemas.microsoft.com/office/drawing/2014/main" id="{7CC77277-6E4C-9F8D-810F-2C24DC2BAF92}"/>
              </a:ext>
            </a:extLst>
          </p:cNvPr>
          <p:cNvSpPr txBox="1"/>
          <p:nvPr/>
        </p:nvSpPr>
        <p:spPr>
          <a:xfrm>
            <a:off x="1177208" y="2630626"/>
            <a:ext cx="23473492" cy="16712267"/>
          </a:xfrm>
          <a:prstGeom prst="rect">
            <a:avLst/>
          </a:prstGeom>
          <a:noFill/>
        </p:spPr>
        <p:txBody>
          <a:bodyPr wrap="square">
            <a:spAutoFit/>
          </a:bodyPr>
          <a:lstStyle/>
          <a:p>
            <a:pPr marL="0" marR="0"/>
            <a:endParaRPr lang="en-US" sz="4000" kern="0">
              <a:solidFill>
                <a:srgbClr val="0000FF"/>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0000FF"/>
              </a:solidFill>
              <a:latin typeface="Roboto Mono" pitchFamily="49" charset="0"/>
              <a:ea typeface="Roboto Mono" pitchFamily="49" charset="0"/>
              <a:cs typeface="Times New Roman" panose="02020603050405020304" pitchFamily="18" charset="0"/>
            </a:endParaRPr>
          </a:p>
          <a:p>
            <a:pPr marL="0" marR="0"/>
            <a:endParaRPr lang="en-US" sz="4000" kern="0">
              <a:solidFill>
                <a:srgbClr val="0000FF"/>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0000FF"/>
              </a:solidFill>
              <a:latin typeface="Roboto Mono" pitchFamily="49" charset="0"/>
              <a:ea typeface="Roboto Mono" pitchFamily="49" charset="0"/>
              <a:cs typeface="Times New Roman" panose="02020603050405020304" pitchFamily="18" charset="0"/>
            </a:endParaRPr>
          </a:p>
          <a:p>
            <a:pPr marL="0" marR="0"/>
            <a:endParaRPr lang="en-US" sz="4000" kern="0">
              <a:solidFill>
                <a:srgbClr val="0000FF"/>
              </a:solidFill>
              <a:effectLst/>
              <a:latin typeface="Roboto Mono" pitchFamily="49" charset="0"/>
              <a:ea typeface="Roboto Mono" pitchFamily="49" charset="0"/>
              <a:cs typeface="Times New Roman" panose="02020603050405020304" pitchFamily="18" charset="0"/>
            </a:endParaRPr>
          </a:p>
          <a:p>
            <a:pPr marL="0" marR="0"/>
            <a:endParaRPr lang="en-US" sz="4000" kern="0">
              <a:solidFill>
                <a:srgbClr val="0000FF"/>
              </a:solidFill>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267F99"/>
                </a:solidFill>
                <a:effectLst/>
                <a:latin typeface="Roboto Mono" pitchFamily="49" charset="0"/>
                <a:ea typeface="Roboto Mono" pitchFamily="49" charset="0"/>
                <a:cs typeface="Times New Roman" panose="02020603050405020304" pitchFamily="18" charset="0"/>
              </a:rPr>
              <a:t>auto</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effectLst/>
                <a:latin typeface="Roboto Mono" pitchFamily="49" charset="0"/>
                <a:ea typeface="Roboto Mono" pitchFamily="49" charset="0"/>
                <a:cs typeface="Times New Roman" panose="02020603050405020304" pitchFamily="18" charset="0"/>
              </a:rPr>
              <a:t>cell_indices</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267F99"/>
                </a:solidFill>
                <a:effectLst/>
                <a:latin typeface="Roboto Mono" pitchFamily="49" charset="0"/>
                <a:ea typeface="Roboto Mono" pitchFamily="49" charset="0"/>
                <a:cs typeface="Times New Roman" panose="02020603050405020304" pitchFamily="18" charset="0"/>
              </a:rPr>
              <a:t>thrust</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err="1">
                <a:solidFill>
                  <a:srgbClr val="795E26"/>
                </a:solidFill>
                <a:effectLst/>
                <a:latin typeface="Roboto Mono" pitchFamily="49" charset="0"/>
                <a:ea typeface="Roboto Mono" pitchFamily="49" charset="0"/>
                <a:cs typeface="Times New Roman" panose="02020603050405020304" pitchFamily="18" charset="0"/>
              </a:rPr>
              <a:t>make_counting_iterator</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98658"/>
                </a:solidFill>
                <a:effectLst/>
                <a:latin typeface="Roboto Mono" pitchFamily="49" charset="0"/>
                <a:ea typeface="Roboto Mono" pitchFamily="49" charset="0"/>
                <a:cs typeface="Times New Roman" panose="02020603050405020304" pitchFamily="18" charset="0"/>
              </a:rPr>
              <a:t>0</a:t>
            </a:r>
            <a:r>
              <a:rPr lang="en-US" sz="4000" kern="0">
                <a:solidFill>
                  <a:srgbClr val="3B3B3B"/>
                </a:solidFill>
                <a:effectLst/>
                <a:latin typeface="Roboto Mono" pitchFamily="49" charset="0"/>
                <a:ea typeface="Roboto Mono" pitchFamily="49" charset="0"/>
                <a:cs typeface="Times New Roman" panose="02020603050405020304" pitchFamily="18" charset="0"/>
              </a:rPr>
              <a:t>);</a:t>
            </a:r>
          </a:p>
          <a:p>
            <a:pPr marL="0" marR="0"/>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267F99"/>
                </a:solidFill>
                <a:effectLst/>
                <a:latin typeface="Roboto Mono" pitchFamily="49" charset="0"/>
                <a:ea typeface="Roboto Mono" pitchFamily="49" charset="0"/>
                <a:cs typeface="Times New Roman" panose="02020603050405020304" pitchFamily="18" charset="0"/>
              </a:rPr>
              <a:t>thrust</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795E26"/>
                </a:solidFill>
                <a:effectLst/>
                <a:latin typeface="Roboto Mono" pitchFamily="49" charset="0"/>
                <a:ea typeface="Roboto Mono" pitchFamily="49" charset="0"/>
                <a:cs typeface="Times New Roman" panose="02020603050405020304" pitchFamily="18" charset="0"/>
              </a:rPr>
              <a:t>transform</a:t>
            </a:r>
            <a:r>
              <a:rPr lang="en-US" sz="4000" kern="0">
                <a:solidFill>
                  <a:srgbClr val="3B3B3B"/>
                </a:solidFill>
                <a:effectLst/>
                <a:latin typeface="Roboto Mono" pitchFamily="49" charset="0"/>
                <a:ea typeface="Roboto Mono" pitchFamily="49" charset="0"/>
                <a:cs typeface="Times New Roman" panose="02020603050405020304" pitchFamily="18" charset="0"/>
              </a:rPr>
              <a:t>(</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267F99"/>
                </a:solidFill>
                <a:effectLst/>
                <a:latin typeface="Roboto Mono" pitchFamily="49" charset="0"/>
                <a:ea typeface="Roboto Mono" pitchFamily="49" charset="0"/>
                <a:cs typeface="Times New Roman" panose="02020603050405020304" pitchFamily="18" charset="0"/>
              </a:rPr>
              <a:t>thrust</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70C1"/>
                </a:solidFill>
                <a:effectLst/>
                <a:latin typeface="Roboto Mono" pitchFamily="49" charset="0"/>
                <a:ea typeface="Roboto Mono" pitchFamily="49" charset="0"/>
                <a:cs typeface="Times New Roman" panose="02020603050405020304" pitchFamily="18" charset="0"/>
              </a:rPr>
              <a:t>device</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effectLst/>
                <a:latin typeface="Roboto Mono" pitchFamily="49" charset="0"/>
                <a:ea typeface="Roboto Mono" pitchFamily="49" charset="0"/>
                <a:cs typeface="Times New Roman" panose="02020603050405020304" pitchFamily="18" charset="0"/>
              </a:rPr>
              <a:t>cell_indices</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effectLst/>
                <a:latin typeface="Roboto Mono" pitchFamily="49" charset="0"/>
                <a:ea typeface="Roboto Mono" pitchFamily="49" charset="0"/>
                <a:cs typeface="Times New Roman" panose="02020603050405020304" pitchFamily="18" charset="0"/>
              </a:rPr>
              <a:t>cell_indices</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effectLst/>
                <a:latin typeface="Roboto Mono" pitchFamily="49" charset="0"/>
                <a:ea typeface="Roboto Mono" pitchFamily="49" charset="0"/>
                <a:cs typeface="Times New Roman" panose="02020603050405020304" pitchFamily="18" charset="0"/>
              </a:rPr>
              <a:t>in</a:t>
            </a:r>
            <a:r>
              <a:rPr lang="en-US" sz="4000" kern="0" err="1">
                <a:solidFill>
                  <a:srgbClr val="3B3B3B"/>
                </a:solidFill>
                <a:effectLst/>
                <a:latin typeface="Roboto Mono" pitchFamily="49" charset="0"/>
                <a:ea typeface="Roboto Mono" pitchFamily="49" charset="0"/>
                <a:cs typeface="Times New Roman" panose="02020603050405020304" pitchFamily="18" charset="0"/>
              </a:rPr>
              <a:t>.</a:t>
            </a:r>
            <a:r>
              <a:rPr lang="en-US" sz="4000" kern="0" err="1">
                <a:solidFill>
                  <a:srgbClr val="795E26"/>
                </a:solidFill>
                <a:effectLst/>
                <a:latin typeface="Roboto Mono" pitchFamily="49" charset="0"/>
                <a:ea typeface="Roboto Mono" pitchFamily="49" charset="0"/>
                <a:cs typeface="Times New Roman" panose="02020603050405020304" pitchFamily="18" charset="0"/>
              </a:rPr>
              <a:t>size</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effectLst/>
                <a:latin typeface="Roboto Mono" pitchFamily="49" charset="0"/>
                <a:ea typeface="Roboto Mono" pitchFamily="49" charset="0"/>
                <a:cs typeface="Times New Roman" panose="02020603050405020304" pitchFamily="18" charset="0"/>
              </a:rPr>
              <a:t>out</a:t>
            </a:r>
            <a:r>
              <a:rPr lang="en-US" sz="4000" kern="0" err="1">
                <a:solidFill>
                  <a:srgbClr val="3B3B3B"/>
                </a:solidFill>
                <a:effectLst/>
                <a:latin typeface="Roboto Mono" pitchFamily="49" charset="0"/>
                <a:ea typeface="Roboto Mono" pitchFamily="49" charset="0"/>
                <a:cs typeface="Times New Roman" panose="02020603050405020304" pitchFamily="18" charset="0"/>
              </a:rPr>
              <a:t>.</a:t>
            </a:r>
            <a:r>
              <a:rPr lang="en-US" sz="4000" kern="0" err="1">
                <a:solidFill>
                  <a:srgbClr val="795E26"/>
                </a:solidFill>
                <a:effectLst/>
                <a:latin typeface="Roboto Mono" pitchFamily="49" charset="0"/>
                <a:ea typeface="Roboto Mono" pitchFamily="49" charset="0"/>
                <a:cs typeface="Times New Roman" panose="02020603050405020304" pitchFamily="18" charset="0"/>
              </a:rPr>
              <a:t>begin</a:t>
            </a:r>
            <a:r>
              <a:rPr lang="en-US" sz="4000" kern="0">
                <a:solidFill>
                  <a:srgbClr val="3B3B3B"/>
                </a:solidFill>
                <a:effectLst/>
                <a:latin typeface="Roboto Mono" pitchFamily="49" charset="0"/>
                <a:ea typeface="Roboto Mono" pitchFamily="49" charset="0"/>
                <a:cs typeface="Times New Roman" panose="02020603050405020304" pitchFamily="18" charset="0"/>
              </a:rPr>
              <a:t>(),</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height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FF"/>
                </a:solidFill>
                <a:effectLst/>
                <a:latin typeface="Roboto Mono" pitchFamily="49" charset="0"/>
                <a:ea typeface="Roboto Mono" pitchFamily="49" charset="0"/>
                <a:cs typeface="Times New Roman" panose="02020603050405020304" pitchFamily="18" charset="0"/>
              </a:rPr>
              <a:t>__host__</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FF"/>
                </a:solidFill>
                <a:effectLst/>
                <a:latin typeface="Roboto Mono" pitchFamily="49" charset="0"/>
                <a:ea typeface="Roboto Mono" pitchFamily="49" charset="0"/>
                <a:cs typeface="Times New Roman" panose="02020603050405020304" pitchFamily="18" charset="0"/>
              </a:rPr>
              <a:t>__device__</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00FF"/>
                </a:solidFill>
                <a:effectLst/>
                <a:latin typeface="Roboto Mono" pitchFamily="49" charset="0"/>
                <a:ea typeface="Roboto Mono" pitchFamily="49" charset="0"/>
                <a:cs typeface="Times New Roman" panose="02020603050405020304" pitchFamily="18" charset="0"/>
              </a:rPr>
              <a:t>int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id</a:t>
            </a:r>
            <a:r>
              <a:rPr lang="en-US" sz="4000" kern="0">
                <a:solidFill>
                  <a:srgbClr val="3B3B3B"/>
                </a:solidFill>
                <a:effectLst/>
                <a:latin typeface="Roboto Mono" pitchFamily="49" charset="0"/>
                <a:ea typeface="Roboto Mono" pitchFamily="49" charset="0"/>
                <a:cs typeface="Times New Roman" panose="02020603050405020304" pitchFamily="18" charset="0"/>
              </a:rPr>
              <a:t>) {</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FF"/>
                </a:solidFill>
                <a:effectLst/>
                <a:latin typeface="Roboto Mono" pitchFamily="49" charset="0"/>
                <a:ea typeface="Roboto Mono" pitchFamily="49" charset="0"/>
                <a:cs typeface="Times New Roman" panose="02020603050405020304" pitchFamily="18" charset="0"/>
              </a:rPr>
              <a:t>int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id</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FF"/>
                </a:solidFill>
                <a:effectLst/>
                <a:latin typeface="Roboto Mono" pitchFamily="49" charset="0"/>
                <a:ea typeface="Roboto Mono" pitchFamily="49" charset="0"/>
                <a:cs typeface="Times New Roman" panose="02020603050405020304" pitchFamily="18" charset="0"/>
              </a:rPr>
              <a:t>int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id</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if (row &gt; 0 &amp;&amp; column &gt; 0 &amp;&amp; row &lt; height - 1 &amp;&amp; column &lt; width - 1) {</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float d2tdx2 =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- 1] </a:t>
            </a:r>
          </a:p>
          <a:p>
            <a:pPr marL="0" marR="0"/>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2</a:t>
            </a:r>
          </a:p>
          <a:p>
            <a:pPr marL="0" marR="0"/>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+ 1];</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float d2tdy2 =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- 1) * width + column] </a:t>
            </a:r>
          </a:p>
          <a:p>
            <a:pPr marL="0" marR="0"/>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2</a:t>
            </a:r>
          </a:p>
          <a:p>
            <a:pPr marL="0" marR="0"/>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+ 1) * width + column];</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return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+ 0.2f * (d2tdx2 + d2tdy2);</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 else {</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return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endParaRPr lang="en-US" sz="4000" kern="100">
              <a:effectLst/>
              <a:latin typeface="Roboto Mono" pitchFamily="49" charset="0"/>
              <a:ea typeface="Roboto Mono" pitchFamily="49" charset="0"/>
              <a:cs typeface="Times New Roman" panose="02020603050405020304" pitchFamily="18" charset="0"/>
            </a:endParaRPr>
          </a:p>
        </p:txBody>
      </p:sp>
      <p:sp>
        <p:nvSpPr>
          <p:cNvPr id="3" name="TextBox 2">
            <a:extLst>
              <a:ext uri="{FF2B5EF4-FFF2-40B4-BE49-F238E27FC236}">
                <a16:creationId xmlns:a16="http://schemas.microsoft.com/office/drawing/2014/main" id="{D7C217AE-D45D-2E7E-588B-7E69C7F921A1}"/>
              </a:ext>
            </a:extLst>
          </p:cNvPr>
          <p:cNvSpPr txBox="1"/>
          <p:nvPr/>
        </p:nvSpPr>
        <p:spPr>
          <a:xfrm>
            <a:off x="1177208" y="2630626"/>
            <a:ext cx="16027422" cy="3785652"/>
          </a:xfrm>
          <a:prstGeom prst="rect">
            <a:avLst/>
          </a:prstGeom>
          <a:noFill/>
        </p:spPr>
        <p:txBody>
          <a:bodyPr wrap="square" rtlCol="0">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We can now:</a:t>
            </a: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capture pointer to previous temperatures,</a:t>
            </a: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and transform cell indices to new values</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p:txBody>
      </p:sp>
      <p:cxnSp>
        <p:nvCxnSpPr>
          <p:cNvPr id="8" name="Straight Connector 7">
            <a:extLst>
              <a:ext uri="{FF2B5EF4-FFF2-40B4-BE49-F238E27FC236}">
                <a16:creationId xmlns:a16="http://schemas.microsoft.com/office/drawing/2014/main" id="{14B017E3-2728-DB76-43A1-3176AA255E2A}"/>
              </a:ext>
            </a:extLst>
          </p:cNvPr>
          <p:cNvCxnSpPr/>
          <p:nvPr/>
        </p:nvCxnSpPr>
        <p:spPr>
          <a:xfrm>
            <a:off x="10760528" y="9470571"/>
            <a:ext cx="0" cy="102870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F4904329-4C05-9408-991D-6CFA1D6CFAE0}"/>
              </a:ext>
            </a:extLst>
          </p:cNvPr>
          <p:cNvSpPr txBox="1"/>
          <p:nvPr/>
        </p:nvSpPr>
        <p:spPr>
          <a:xfrm>
            <a:off x="11065458" y="9477089"/>
            <a:ext cx="22230622" cy="1015663"/>
          </a:xfrm>
          <a:prstGeom prst="rect">
            <a:avLst/>
          </a:prstGeom>
          <a:noFill/>
        </p:spPr>
        <p:txBody>
          <a:bodyPr wrap="square" rtlCol="0">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Convert the single, flattened cell index into 2D coordinates</a:t>
            </a:r>
          </a:p>
        </p:txBody>
      </p:sp>
    </p:spTree>
    <p:extLst>
      <p:ext uri="{BB962C8B-B14F-4D97-AF65-F5344CB8AC3E}">
        <p14:creationId xmlns:p14="http://schemas.microsoft.com/office/powerpoint/2010/main" val="190989006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1DBD49-91FB-7B35-6BB8-C66C39C697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E18E435-C69F-EA9C-2156-B26838C7FE32}"/>
              </a:ext>
            </a:extLst>
          </p:cNvPr>
          <p:cNvSpPr>
            <a:spLocks noGrp="1"/>
          </p:cNvSpPr>
          <p:nvPr>
            <p:ph type="title"/>
          </p:nvPr>
        </p:nvSpPr>
        <p:spPr>
          <a:xfrm>
            <a:off x="2514600" y="0"/>
            <a:ext cx="31546800" cy="1938993"/>
          </a:xfrm>
        </p:spPr>
        <p:txBody>
          <a:bodyPr/>
          <a:lstStyle/>
          <a:p>
            <a:r>
              <a:rPr lang="en-US"/>
              <a:t>Converting Thrust Pointers to Raw Pointers</a:t>
            </a:r>
          </a:p>
        </p:txBody>
      </p:sp>
      <p:sp>
        <p:nvSpPr>
          <p:cNvPr id="6" name="TextBox 5">
            <a:extLst>
              <a:ext uri="{FF2B5EF4-FFF2-40B4-BE49-F238E27FC236}">
                <a16:creationId xmlns:a16="http://schemas.microsoft.com/office/drawing/2014/main" id="{2DA2C4E0-D78E-F3BD-5E1B-2CE23E581B8E}"/>
              </a:ext>
            </a:extLst>
          </p:cNvPr>
          <p:cNvSpPr txBox="1"/>
          <p:nvPr/>
        </p:nvSpPr>
        <p:spPr>
          <a:xfrm>
            <a:off x="1177208" y="2630626"/>
            <a:ext cx="23473492" cy="17943374"/>
          </a:xfrm>
          <a:prstGeom prst="rect">
            <a:avLst/>
          </a:prstGeom>
          <a:noFill/>
        </p:spPr>
        <p:txBody>
          <a:bodyPr wrap="square">
            <a:spAutoFit/>
          </a:bodyPr>
          <a:lstStyle/>
          <a:p>
            <a:pPr marL="0" marR="0"/>
            <a:r>
              <a:rPr lang="en-US" sz="4000" kern="0">
                <a:solidFill>
                  <a:srgbClr val="0000FF"/>
                </a:solidFill>
                <a:effectLst/>
                <a:latin typeface="Roboto Mono" pitchFamily="49" charset="0"/>
                <a:ea typeface="Roboto Mono" pitchFamily="49" charset="0"/>
                <a:cs typeface="Times New Roman" panose="02020603050405020304" pitchFamily="18" charset="0"/>
              </a:rPr>
              <a:t>void</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795E26"/>
                </a:solidFill>
                <a:effectLst/>
                <a:latin typeface="Roboto Mono" pitchFamily="49" charset="0"/>
                <a:ea typeface="Roboto Mono" pitchFamily="49" charset="0"/>
                <a:cs typeface="Times New Roman" panose="02020603050405020304" pitchFamily="18" charset="0"/>
              </a:rPr>
              <a:t>simulate</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00FF"/>
                </a:solidFill>
                <a:effectLst/>
                <a:latin typeface="Roboto Mono" pitchFamily="49" charset="0"/>
                <a:ea typeface="Roboto Mono" pitchFamily="49" charset="0"/>
                <a:cs typeface="Times New Roman" panose="02020603050405020304" pitchFamily="18" charset="0"/>
              </a:rPr>
              <a:t>int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height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FF"/>
                </a:solidFill>
                <a:effectLst/>
                <a:latin typeface="Roboto Mono" pitchFamily="49" charset="0"/>
                <a:ea typeface="Roboto Mono" pitchFamily="49" charset="0"/>
                <a:cs typeface="Times New Roman" panose="02020603050405020304" pitchFamily="18" charset="0"/>
              </a:rPr>
              <a:t>int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FF"/>
                </a:solidFill>
                <a:effectLst/>
                <a:latin typeface="Roboto Mono" pitchFamily="49" charset="0"/>
                <a:ea typeface="Roboto Mono" pitchFamily="49" charset="0"/>
                <a:cs typeface="Times New Roman" panose="02020603050405020304" pitchFamily="18" charset="0"/>
              </a:rPr>
              <a:t>const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267F99"/>
                </a:solidFill>
                <a:effectLst/>
                <a:latin typeface="Roboto Mono" pitchFamily="49" charset="0"/>
                <a:ea typeface="Roboto Mono" pitchFamily="49" charset="0"/>
                <a:cs typeface="Times New Roman" panose="02020603050405020304" pitchFamily="18" charset="0"/>
              </a:rPr>
              <a:t>thrust</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err="1">
                <a:solidFill>
                  <a:srgbClr val="267F99"/>
                </a:solidFill>
                <a:effectLst/>
                <a:latin typeface="Roboto Mono" pitchFamily="49" charset="0"/>
                <a:ea typeface="Roboto Mono" pitchFamily="49" charset="0"/>
                <a:cs typeface="Times New Roman" panose="02020603050405020304" pitchFamily="18" charset="0"/>
              </a:rPr>
              <a:t>universal_vector</a:t>
            </a:r>
            <a:r>
              <a:rPr lang="en-US" sz="4000" kern="0">
                <a:solidFill>
                  <a:srgbClr val="3B3B3B"/>
                </a:solidFill>
                <a:effectLst/>
                <a:latin typeface="Roboto Mono" pitchFamily="49" charset="0"/>
                <a:ea typeface="Roboto Mono" pitchFamily="49" charset="0"/>
                <a:cs typeface="Times New Roman" panose="02020603050405020304" pitchFamily="18" charset="0"/>
              </a:rPr>
              <a:t>&lt;</a:t>
            </a:r>
            <a:r>
              <a:rPr lang="en-US" sz="4000" kern="0">
                <a:solidFill>
                  <a:srgbClr val="0000FF"/>
                </a:solidFill>
                <a:effectLst/>
                <a:latin typeface="Roboto Mono" pitchFamily="49" charset="0"/>
                <a:ea typeface="Roboto Mono" pitchFamily="49" charset="0"/>
                <a:cs typeface="Times New Roman" panose="02020603050405020304" pitchFamily="18" charset="0"/>
              </a:rPr>
              <a:t>float</a:t>
            </a:r>
            <a:r>
              <a:rPr lang="en-US" sz="4000" kern="0">
                <a:solidFill>
                  <a:srgbClr val="3B3B3B"/>
                </a:solidFill>
                <a:effectLst/>
                <a:latin typeface="Roboto Mono" pitchFamily="49" charset="0"/>
                <a:ea typeface="Roboto Mono" pitchFamily="49" charset="0"/>
                <a:cs typeface="Times New Roman" panose="02020603050405020304" pitchFamily="18" charset="0"/>
              </a:rPr>
              <a:t>&gt; </a:t>
            </a:r>
            <a:r>
              <a:rPr lang="en-US" sz="4000" kern="0">
                <a:solidFill>
                  <a:srgbClr val="0000FF"/>
                </a:solidFill>
                <a:effectLst/>
                <a:latin typeface="Roboto Mono" pitchFamily="49" charset="0"/>
                <a:ea typeface="Roboto Mono" pitchFamily="49" charset="0"/>
                <a:cs typeface="Times New Roman" panose="02020603050405020304" pitchFamily="18" charset="0"/>
              </a:rPr>
              <a:t>&amp;</a:t>
            </a:r>
            <a:r>
              <a:rPr lang="en-US" sz="4000" kern="0">
                <a:solidFill>
                  <a:srgbClr val="001080"/>
                </a:solidFill>
                <a:effectLst/>
                <a:latin typeface="Roboto Mono" pitchFamily="49" charset="0"/>
                <a:ea typeface="Roboto Mono" pitchFamily="49" charset="0"/>
                <a:cs typeface="Times New Roman" panose="02020603050405020304" pitchFamily="18" charset="0"/>
              </a:rPr>
              <a:t>in</a:t>
            </a:r>
            <a:r>
              <a:rPr lang="en-US" sz="4000" kern="0">
                <a:solidFill>
                  <a:srgbClr val="3B3B3B"/>
                </a:solidFill>
                <a:effectLst/>
                <a:latin typeface="Roboto Mono" pitchFamily="49" charset="0"/>
                <a:ea typeface="Roboto Mono" pitchFamily="49" charset="0"/>
                <a:cs typeface="Times New Roman" panose="02020603050405020304" pitchFamily="18" charset="0"/>
              </a:rPr>
              <a:t>,</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267F99"/>
                </a:solidFill>
                <a:effectLst/>
                <a:latin typeface="Roboto Mono" pitchFamily="49" charset="0"/>
                <a:ea typeface="Roboto Mono" pitchFamily="49" charset="0"/>
                <a:cs typeface="Times New Roman" panose="02020603050405020304" pitchFamily="18" charset="0"/>
              </a:rPr>
              <a:t>thrust</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err="1">
                <a:solidFill>
                  <a:srgbClr val="267F99"/>
                </a:solidFill>
                <a:effectLst/>
                <a:latin typeface="Roboto Mono" pitchFamily="49" charset="0"/>
                <a:ea typeface="Roboto Mono" pitchFamily="49" charset="0"/>
                <a:cs typeface="Times New Roman" panose="02020603050405020304" pitchFamily="18" charset="0"/>
              </a:rPr>
              <a:t>universal_vector</a:t>
            </a:r>
            <a:r>
              <a:rPr lang="en-US" sz="4000" kern="0">
                <a:solidFill>
                  <a:srgbClr val="3B3B3B"/>
                </a:solidFill>
                <a:effectLst/>
                <a:latin typeface="Roboto Mono" pitchFamily="49" charset="0"/>
                <a:ea typeface="Roboto Mono" pitchFamily="49" charset="0"/>
                <a:cs typeface="Times New Roman" panose="02020603050405020304" pitchFamily="18" charset="0"/>
              </a:rPr>
              <a:t>&lt;</a:t>
            </a:r>
            <a:r>
              <a:rPr lang="en-US" sz="4000" kern="0">
                <a:solidFill>
                  <a:srgbClr val="0000FF"/>
                </a:solidFill>
                <a:effectLst/>
                <a:latin typeface="Roboto Mono" pitchFamily="49" charset="0"/>
                <a:ea typeface="Roboto Mono" pitchFamily="49" charset="0"/>
                <a:cs typeface="Times New Roman" panose="02020603050405020304" pitchFamily="18" charset="0"/>
              </a:rPr>
              <a:t>float</a:t>
            </a:r>
            <a:r>
              <a:rPr lang="en-US" sz="4000" kern="0">
                <a:solidFill>
                  <a:srgbClr val="3B3B3B"/>
                </a:solidFill>
                <a:effectLst/>
                <a:latin typeface="Roboto Mono" pitchFamily="49" charset="0"/>
                <a:ea typeface="Roboto Mono" pitchFamily="49" charset="0"/>
                <a:cs typeface="Times New Roman" panose="02020603050405020304" pitchFamily="18" charset="0"/>
              </a:rPr>
              <a:t>&gt; </a:t>
            </a:r>
            <a:r>
              <a:rPr lang="en-US" sz="4000" kern="0">
                <a:solidFill>
                  <a:srgbClr val="0000FF"/>
                </a:solidFill>
                <a:effectLst/>
                <a:latin typeface="Roboto Mono" pitchFamily="49" charset="0"/>
                <a:ea typeface="Roboto Mono" pitchFamily="49" charset="0"/>
                <a:cs typeface="Times New Roman" panose="02020603050405020304" pitchFamily="18" charset="0"/>
              </a:rPr>
              <a:t>&amp;</a:t>
            </a:r>
            <a:r>
              <a:rPr lang="en-US" sz="4000" kern="0">
                <a:solidFill>
                  <a:srgbClr val="001080"/>
                </a:solidFill>
                <a:effectLst/>
                <a:latin typeface="Roboto Mono" pitchFamily="49" charset="0"/>
                <a:ea typeface="Roboto Mono" pitchFamily="49" charset="0"/>
                <a:cs typeface="Times New Roman" panose="02020603050405020304" pitchFamily="18" charset="0"/>
              </a:rPr>
              <a:t>out</a:t>
            </a:r>
            <a:r>
              <a:rPr lang="en-US" sz="4000" kern="0">
                <a:solidFill>
                  <a:srgbClr val="3B3B3B"/>
                </a:solidFill>
                <a:effectLst/>
                <a:latin typeface="Roboto Mono" pitchFamily="49" charset="0"/>
                <a:ea typeface="Roboto Mono" pitchFamily="49" charset="0"/>
                <a:cs typeface="Times New Roman" panose="02020603050405020304" pitchFamily="18" charset="0"/>
              </a:rPr>
              <a:t>) </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FF"/>
                </a:solidFill>
                <a:effectLst/>
                <a:latin typeface="Roboto Mono" pitchFamily="49" charset="0"/>
                <a:ea typeface="Roboto Mono" pitchFamily="49" charset="0"/>
                <a:cs typeface="Times New Roman" panose="02020603050405020304" pitchFamily="18" charset="0"/>
              </a:rPr>
              <a:t>const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FF"/>
                </a:solidFill>
                <a:effectLst/>
                <a:latin typeface="Roboto Mono" pitchFamily="49" charset="0"/>
                <a:ea typeface="Roboto Mono" pitchFamily="49" charset="0"/>
                <a:cs typeface="Times New Roman" panose="02020603050405020304" pitchFamily="18" charset="0"/>
              </a:rPr>
              <a:t>float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001080"/>
                </a:solidFill>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267F99"/>
                </a:solidFill>
                <a:effectLst/>
                <a:latin typeface="Roboto Mono" pitchFamily="49" charset="0"/>
                <a:ea typeface="Roboto Mono" pitchFamily="49" charset="0"/>
                <a:cs typeface="Times New Roman" panose="02020603050405020304" pitchFamily="18" charset="0"/>
              </a:rPr>
              <a:t>thrust</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err="1">
                <a:solidFill>
                  <a:srgbClr val="795E26"/>
                </a:solidFill>
                <a:effectLst/>
                <a:latin typeface="Roboto Mono" pitchFamily="49" charset="0"/>
                <a:ea typeface="Roboto Mono" pitchFamily="49" charset="0"/>
                <a:cs typeface="Times New Roman" panose="02020603050405020304" pitchFamily="18" charset="0"/>
              </a:rPr>
              <a:t>raw_pointer_cast</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err="1">
                <a:solidFill>
                  <a:srgbClr val="001080"/>
                </a:solidFill>
                <a:effectLst/>
                <a:latin typeface="Roboto Mono" pitchFamily="49" charset="0"/>
                <a:ea typeface="Roboto Mono" pitchFamily="49" charset="0"/>
                <a:cs typeface="Times New Roman" panose="02020603050405020304" pitchFamily="18" charset="0"/>
              </a:rPr>
              <a:t>in</a:t>
            </a:r>
            <a:r>
              <a:rPr lang="en-US" sz="4000" kern="0" err="1">
                <a:solidFill>
                  <a:srgbClr val="3B3B3B"/>
                </a:solidFill>
                <a:effectLst/>
                <a:latin typeface="Roboto Mono" pitchFamily="49" charset="0"/>
                <a:ea typeface="Roboto Mono" pitchFamily="49" charset="0"/>
                <a:cs typeface="Times New Roman" panose="02020603050405020304" pitchFamily="18" charset="0"/>
              </a:rPr>
              <a:t>.</a:t>
            </a:r>
            <a:r>
              <a:rPr lang="en-US" sz="4000" kern="0" err="1">
                <a:solidFill>
                  <a:srgbClr val="795E26"/>
                </a:solidFill>
                <a:effectLst/>
                <a:latin typeface="Roboto Mono" pitchFamily="49" charset="0"/>
                <a:ea typeface="Roboto Mono" pitchFamily="49" charset="0"/>
                <a:cs typeface="Times New Roman" panose="02020603050405020304" pitchFamily="18" charset="0"/>
              </a:rPr>
              <a:t>data</a:t>
            </a:r>
            <a:r>
              <a:rPr lang="en-US" sz="4000" kern="0">
                <a:solidFill>
                  <a:srgbClr val="3B3B3B"/>
                </a:solidFill>
                <a:effectLst/>
                <a:latin typeface="Roboto Mono" pitchFamily="49" charset="0"/>
                <a:ea typeface="Roboto Mono" pitchFamily="49" charset="0"/>
                <a:cs typeface="Times New Roman" panose="02020603050405020304" pitchFamily="18" charset="0"/>
              </a:rPr>
              <a:t>());</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auto </a:t>
            </a:r>
            <a:r>
              <a:rPr lang="en-US" sz="4000" kern="0" err="1">
                <a:solidFill>
                  <a:schemeClr val="accent5"/>
                </a:solidFill>
                <a:effectLst/>
                <a:latin typeface="Roboto Mono" pitchFamily="49" charset="0"/>
                <a:ea typeface="Roboto Mono" pitchFamily="49" charset="0"/>
                <a:cs typeface="Times New Roman" panose="02020603050405020304" pitchFamily="18" charset="0"/>
              </a:rPr>
              <a:t>cell_indices</a:t>
            </a:r>
            <a:r>
              <a:rPr lang="en-US" sz="4000" kern="0">
                <a:solidFill>
                  <a:schemeClr val="accent5"/>
                </a:solidFill>
                <a:effectLst/>
                <a:latin typeface="Roboto Mono" pitchFamily="49" charset="0"/>
                <a:ea typeface="Roboto Mono" pitchFamily="49" charset="0"/>
                <a:cs typeface="Times New Roman" panose="02020603050405020304" pitchFamily="18" charset="0"/>
              </a:rPr>
              <a:t> = thrust::</a:t>
            </a:r>
            <a:r>
              <a:rPr lang="en-US" sz="4000" kern="0" err="1">
                <a:solidFill>
                  <a:schemeClr val="accent5"/>
                </a:solidFill>
                <a:effectLst/>
                <a:latin typeface="Roboto Mono" pitchFamily="49" charset="0"/>
                <a:ea typeface="Roboto Mono" pitchFamily="49" charset="0"/>
                <a:cs typeface="Times New Roman" panose="02020603050405020304" pitchFamily="18" charset="0"/>
              </a:rPr>
              <a:t>make_counting_iterator</a:t>
            </a:r>
            <a:r>
              <a:rPr lang="en-US" sz="4000" kern="0">
                <a:solidFill>
                  <a:schemeClr val="accent5"/>
                </a:solidFill>
                <a:effectLst/>
                <a:latin typeface="Roboto Mono" pitchFamily="49" charset="0"/>
                <a:ea typeface="Roboto Mono" pitchFamily="49" charset="0"/>
                <a:cs typeface="Times New Roman" panose="02020603050405020304" pitchFamily="18" charset="0"/>
              </a:rPr>
              <a:t>(0);</a:t>
            </a:r>
          </a:p>
          <a:p>
            <a:pPr marL="0" marR="0"/>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thrust::transform(</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thrust::device, </a:t>
            </a:r>
            <a:r>
              <a:rPr lang="en-US" sz="4000" kern="0" err="1">
                <a:solidFill>
                  <a:schemeClr val="accent5"/>
                </a:solidFill>
                <a:effectLst/>
                <a:latin typeface="Roboto Mono" pitchFamily="49" charset="0"/>
                <a:ea typeface="Roboto Mono" pitchFamily="49" charset="0"/>
                <a:cs typeface="Times New Roman" panose="02020603050405020304" pitchFamily="18" charset="0"/>
              </a:rPr>
              <a:t>cell_indices</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effectLst/>
                <a:latin typeface="Roboto Mono" pitchFamily="49" charset="0"/>
                <a:ea typeface="Roboto Mono" pitchFamily="49" charset="0"/>
                <a:cs typeface="Times New Roman" panose="02020603050405020304" pitchFamily="18" charset="0"/>
              </a:rPr>
              <a:t>cell_indices</a:t>
            </a:r>
            <a:r>
              <a:rPr lang="en-US" sz="4000" kern="0">
                <a:solidFill>
                  <a:schemeClr val="accent5"/>
                </a:solidFill>
                <a:effectLst/>
                <a:latin typeface="Roboto Mono" pitchFamily="49" charset="0"/>
                <a:ea typeface="Roboto Mono" pitchFamily="49" charset="0"/>
                <a:cs typeface="Times New Roman" panose="02020603050405020304" pitchFamily="18" charset="0"/>
              </a:rPr>
              <a:t> + </a:t>
            </a:r>
            <a:r>
              <a:rPr lang="en-US" sz="4000" kern="0" err="1">
                <a:solidFill>
                  <a:schemeClr val="accent5"/>
                </a:solidFill>
                <a:effectLst/>
                <a:latin typeface="Roboto Mono" pitchFamily="49" charset="0"/>
                <a:ea typeface="Roboto Mono" pitchFamily="49" charset="0"/>
                <a:cs typeface="Times New Roman" panose="02020603050405020304" pitchFamily="18" charset="0"/>
              </a:rPr>
              <a:t>in.size</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effectLst/>
                <a:latin typeface="Roboto Mono" pitchFamily="49" charset="0"/>
                <a:ea typeface="Roboto Mono" pitchFamily="49" charset="0"/>
                <a:cs typeface="Times New Roman" panose="02020603050405020304" pitchFamily="18" charset="0"/>
              </a:rPr>
              <a:t>out.begin</a:t>
            </a:r>
            <a:r>
              <a:rPr lang="en-US" sz="4000" kern="0">
                <a:solidFill>
                  <a:schemeClr val="accent5"/>
                </a:solidFill>
                <a:effectLst/>
                <a:latin typeface="Roboto Mono" pitchFamily="49" charset="0"/>
                <a:ea typeface="Roboto Mono" pitchFamily="49" charset="0"/>
                <a:cs typeface="Times New Roman" panose="02020603050405020304" pitchFamily="18" charset="0"/>
              </a:rPr>
              <a:t>(),</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 height, width] __host__ __device__(int id) {</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int column = id % width;</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int row = id / width;</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if (row &gt; 0 &amp;&amp; column &gt; 0 &amp;&amp; row &lt; height - 1 &amp;&amp; column &lt; width - 1) {</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float d2tdx2 =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- 1] </a:t>
            </a:r>
          </a:p>
          <a:p>
            <a:pPr marL="0" marR="0"/>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2</a:t>
            </a:r>
          </a:p>
          <a:p>
            <a:pPr marL="0" marR="0"/>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+ 1];</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float d2tdy2 =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- 1) * width + column] </a:t>
            </a:r>
          </a:p>
          <a:p>
            <a:pPr marL="0" marR="0"/>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2</a:t>
            </a:r>
          </a:p>
          <a:p>
            <a:pPr marL="0" marR="0"/>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+ 1) * width + column];</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return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+ 0.2f * (d2tdx2 + d2tdy2);</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 else {</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return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5361D170-2D4F-B3D5-D92F-FF10D3CCB300}"/>
              </a:ext>
            </a:extLst>
          </p:cNvPr>
          <p:cNvCxnSpPr/>
          <p:nvPr/>
        </p:nvCxnSpPr>
        <p:spPr>
          <a:xfrm>
            <a:off x="19859923" y="4943176"/>
            <a:ext cx="0" cy="102870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0AC563BA-1F73-981F-E370-C56C4A2D8227}"/>
              </a:ext>
            </a:extLst>
          </p:cNvPr>
          <p:cNvSpPr txBox="1"/>
          <p:nvPr/>
        </p:nvSpPr>
        <p:spPr>
          <a:xfrm>
            <a:off x="20164854" y="4949694"/>
            <a:ext cx="13896546" cy="1015663"/>
          </a:xfrm>
          <a:prstGeom prst="rect">
            <a:avLst/>
          </a:prstGeom>
          <a:noFill/>
        </p:spPr>
        <p:txBody>
          <a:bodyPr wrap="square" rtlCol="0">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Get raw pointer from Thrust container</a:t>
            </a:r>
          </a:p>
        </p:txBody>
      </p:sp>
      <p:sp>
        <p:nvSpPr>
          <p:cNvPr id="7" name="Rectangle 6">
            <a:extLst>
              <a:ext uri="{FF2B5EF4-FFF2-40B4-BE49-F238E27FC236}">
                <a16:creationId xmlns:a16="http://schemas.microsoft.com/office/drawing/2014/main" id="{D194B6A7-7A92-BD62-0005-87CE8D5ACFEE}"/>
              </a:ext>
            </a:extLst>
          </p:cNvPr>
          <p:cNvSpPr/>
          <p:nvPr/>
        </p:nvSpPr>
        <p:spPr>
          <a:xfrm>
            <a:off x="680935" y="6303523"/>
            <a:ext cx="33380405" cy="13852188"/>
          </a:xfrm>
          <a:prstGeom prst="rect">
            <a:avLst/>
          </a:prstGeom>
          <a:gradFill flip="none" rotWithShape="1">
            <a:gsLst>
              <a:gs pos="0">
                <a:schemeClr val="accent5">
                  <a:lumMod val="0"/>
                  <a:lumOff val="100000"/>
                  <a:alpha val="0"/>
                </a:schemeClr>
              </a:gs>
              <a:gs pos="39000">
                <a:schemeClr val="accent5">
                  <a:lumMod val="0"/>
                  <a:lumOff val="10000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 name="TextBox 1">
            <a:extLst>
              <a:ext uri="{FF2B5EF4-FFF2-40B4-BE49-F238E27FC236}">
                <a16:creationId xmlns:a16="http://schemas.microsoft.com/office/drawing/2014/main" id="{E761006C-1336-4F1A-7AAC-244A170A9F8E}"/>
              </a:ext>
            </a:extLst>
          </p:cNvPr>
          <p:cNvSpPr txBox="1"/>
          <p:nvPr/>
        </p:nvSpPr>
        <p:spPr>
          <a:xfrm>
            <a:off x="2678510" y="15582952"/>
            <a:ext cx="10590018" cy="3785652"/>
          </a:xfrm>
          <a:prstGeom prst="rect">
            <a:avLst/>
          </a:prstGeom>
          <a:noFill/>
        </p:spPr>
        <p:txBody>
          <a:bodyPr wrap="square" rtlCol="0">
            <a:spAutoFit/>
          </a:bodyPr>
          <a:lstStyle/>
          <a:p>
            <a:pPr>
              <a:buClr>
                <a:schemeClr val="tx2"/>
              </a:buClr>
            </a:pPr>
            <a:r>
              <a:rPr lang="en-US" sz="6000" b="0">
                <a:solidFill>
                  <a:srgbClr val="267F99"/>
                </a:solidFill>
                <a:effectLst/>
                <a:latin typeface="Roboto Mono" pitchFamily="49" charset="0"/>
                <a:ea typeface="Roboto Mono" pitchFamily="49" charset="0"/>
              </a:rPr>
              <a:t>std</a:t>
            </a:r>
            <a:r>
              <a:rPr lang="en-US" sz="6000" b="0">
                <a:solidFill>
                  <a:srgbClr val="3B3B3B"/>
                </a:solidFill>
                <a:effectLst/>
                <a:latin typeface="Roboto Mono" pitchFamily="49" charset="0"/>
                <a:ea typeface="Roboto Mono" pitchFamily="49" charset="0"/>
              </a:rPr>
              <a:t>::</a:t>
            </a:r>
            <a:r>
              <a:rPr lang="en-US" sz="6000" b="0">
                <a:solidFill>
                  <a:srgbClr val="267F99"/>
                </a:solidFill>
                <a:effectLst/>
                <a:latin typeface="Roboto Mono" pitchFamily="49" charset="0"/>
                <a:ea typeface="Roboto Mono" pitchFamily="49" charset="0"/>
              </a:rPr>
              <a:t>vector</a:t>
            </a:r>
            <a:r>
              <a:rPr lang="en-US" sz="6000" b="0">
                <a:solidFill>
                  <a:srgbClr val="3B3B3B"/>
                </a:solidFill>
                <a:effectLst/>
                <a:latin typeface="Roboto Mono" pitchFamily="49" charset="0"/>
                <a:ea typeface="Roboto Mono" pitchFamily="49" charset="0"/>
              </a:rPr>
              <a:t>::</a:t>
            </a:r>
            <a:r>
              <a:rPr lang="en-US" sz="6000" b="0">
                <a:solidFill>
                  <a:srgbClr val="795E26"/>
                </a:solidFill>
                <a:effectLst/>
                <a:latin typeface="Roboto Mono" pitchFamily="49" charset="0"/>
                <a:ea typeface="Roboto Mono" pitchFamily="49" charset="0"/>
              </a:rPr>
              <a:t>data</a:t>
            </a:r>
            <a:r>
              <a:rPr lang="en-US" sz="6000" b="0">
                <a:solidFill>
                  <a:srgbClr val="3B3B3B"/>
                </a:solidFill>
                <a:effectLst/>
                <a:latin typeface="Roboto Mono" pitchFamily="49" charset="0"/>
                <a:ea typeface="Roboto Mono" pitchFamily="49" charset="0"/>
              </a:rPr>
              <a:t>()</a:t>
            </a: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returns a </a:t>
            </a:r>
            <a:r>
              <a:rPr lang="en-US" sz="6000" i="1">
                <a:solidFill>
                  <a:schemeClr val="bg1"/>
                </a:solidFill>
                <a:latin typeface="NVIDIA Sans" panose="020B0503020203020204" pitchFamily="34" charset="0"/>
                <a:cs typeface="NVIDIA Sans" panose="020B0503020203020204" pitchFamily="34" charset="0"/>
              </a:rPr>
              <a:t>raw pointer</a:t>
            </a: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Because some interfaces require raw pointers</a:t>
            </a:r>
          </a:p>
        </p:txBody>
      </p:sp>
      <p:sp>
        <p:nvSpPr>
          <p:cNvPr id="10" name="TextBox 9">
            <a:extLst>
              <a:ext uri="{FF2B5EF4-FFF2-40B4-BE49-F238E27FC236}">
                <a16:creationId xmlns:a16="http://schemas.microsoft.com/office/drawing/2014/main" id="{AC5870C8-BA87-E755-24CB-77D8A9E2BBB5}"/>
              </a:ext>
            </a:extLst>
          </p:cNvPr>
          <p:cNvSpPr txBox="1"/>
          <p:nvPr/>
        </p:nvSpPr>
        <p:spPr>
          <a:xfrm>
            <a:off x="2830910" y="11682927"/>
            <a:ext cx="9227009" cy="2008820"/>
          </a:xfrm>
          <a:prstGeom prst="rect">
            <a:avLst/>
          </a:prstGeom>
          <a:noFill/>
        </p:spPr>
        <p:txBody>
          <a:bodyPr wrap="square">
            <a:spAutoFit/>
          </a:bodyPr>
          <a:lstStyle/>
          <a:p>
            <a:pPr>
              <a:lnSpc>
                <a:spcPct val="150000"/>
              </a:lnSpc>
            </a:pPr>
            <a:r>
              <a:rPr lang="en-US" sz="4400" b="0">
                <a:solidFill>
                  <a:srgbClr val="267F99"/>
                </a:solidFill>
                <a:effectLst/>
                <a:latin typeface="Roboto Mono" pitchFamily="49" charset="0"/>
                <a:ea typeface="Roboto Mono" pitchFamily="49" charset="0"/>
              </a:rPr>
              <a:t>std</a:t>
            </a:r>
            <a:r>
              <a:rPr lang="en-US" sz="4400" b="0">
                <a:solidFill>
                  <a:srgbClr val="3B3B3B"/>
                </a:solidFill>
                <a:effectLst/>
                <a:latin typeface="Roboto Mono" pitchFamily="49" charset="0"/>
                <a:ea typeface="Roboto Mono" pitchFamily="49" charset="0"/>
              </a:rPr>
              <a:t>::</a:t>
            </a:r>
            <a:r>
              <a:rPr lang="en-US" sz="4400" b="0">
                <a:solidFill>
                  <a:srgbClr val="267F99"/>
                </a:solidFill>
                <a:effectLst/>
                <a:latin typeface="Roboto Mono" pitchFamily="49" charset="0"/>
                <a:ea typeface="Roboto Mono" pitchFamily="49" charset="0"/>
              </a:rPr>
              <a:t>vector</a:t>
            </a:r>
            <a:r>
              <a:rPr lang="en-US" sz="4400" b="0">
                <a:solidFill>
                  <a:srgbClr val="000000"/>
                </a:solidFill>
                <a:effectLst/>
                <a:latin typeface="Roboto Mono" pitchFamily="49" charset="0"/>
                <a:ea typeface="Roboto Mono" pitchFamily="49" charset="0"/>
              </a:rPr>
              <a:t>&lt;</a:t>
            </a:r>
            <a:r>
              <a:rPr lang="en-US" sz="4400" b="0">
                <a:solidFill>
                  <a:srgbClr val="0000FF"/>
                </a:solidFill>
                <a:effectLst/>
                <a:latin typeface="Roboto Mono" pitchFamily="49" charset="0"/>
                <a:ea typeface="Roboto Mono" pitchFamily="49" charset="0"/>
              </a:rPr>
              <a:t>int</a:t>
            </a:r>
            <a:r>
              <a:rPr lang="en-US" sz="4400" b="0">
                <a:solidFill>
                  <a:srgbClr val="000000"/>
                </a:solidFill>
                <a:effectLst/>
                <a:latin typeface="Roboto Mono" pitchFamily="49" charset="0"/>
                <a:ea typeface="Roboto Mono" pitchFamily="49" charset="0"/>
              </a:rPr>
              <a:t>&gt;</a:t>
            </a:r>
            <a:r>
              <a:rPr lang="en-US" sz="4400" b="0">
                <a:solidFill>
                  <a:srgbClr val="3B3B3B"/>
                </a:solidFill>
                <a:effectLst/>
                <a:latin typeface="Roboto Mono" pitchFamily="49" charset="0"/>
                <a:ea typeface="Roboto Mono" pitchFamily="49" charset="0"/>
              </a:rPr>
              <a:t> </a:t>
            </a:r>
            <a:r>
              <a:rPr lang="en-US" sz="4400" b="0" err="1">
                <a:solidFill>
                  <a:srgbClr val="001080"/>
                </a:solidFill>
                <a:effectLst/>
                <a:latin typeface="Roboto Mono" pitchFamily="49" charset="0"/>
                <a:ea typeface="Roboto Mono" pitchFamily="49" charset="0"/>
              </a:rPr>
              <a:t>vec</a:t>
            </a:r>
            <a:r>
              <a:rPr lang="en-US" sz="4400" b="0">
                <a:solidFill>
                  <a:srgbClr val="3B3B3B"/>
                </a:solidFill>
                <a:effectLst/>
                <a:latin typeface="Roboto Mono" pitchFamily="49" charset="0"/>
                <a:ea typeface="Roboto Mono" pitchFamily="49" charset="0"/>
              </a:rPr>
              <a:t>(</a:t>
            </a:r>
            <a:r>
              <a:rPr lang="en-US" sz="4400" b="0">
                <a:solidFill>
                  <a:srgbClr val="098658"/>
                </a:solidFill>
                <a:effectLst/>
                <a:latin typeface="Roboto Mono" pitchFamily="49" charset="0"/>
                <a:ea typeface="Roboto Mono" pitchFamily="49" charset="0"/>
              </a:rPr>
              <a:t>42</a:t>
            </a:r>
            <a:r>
              <a:rPr lang="en-US" sz="4400" b="0">
                <a:solidFill>
                  <a:srgbClr val="3B3B3B"/>
                </a:solidFill>
                <a:effectLst/>
                <a:latin typeface="Roboto Mono" pitchFamily="49" charset="0"/>
                <a:ea typeface="Roboto Mono" pitchFamily="49" charset="0"/>
              </a:rPr>
              <a:t>);</a:t>
            </a:r>
          </a:p>
          <a:p>
            <a:pPr>
              <a:lnSpc>
                <a:spcPct val="150000"/>
              </a:lnSpc>
            </a:pPr>
            <a:r>
              <a:rPr lang="en-US" sz="4400" b="0">
                <a:solidFill>
                  <a:srgbClr val="0000FF"/>
                </a:solidFill>
                <a:effectLst/>
                <a:latin typeface="Roboto Mono" pitchFamily="49" charset="0"/>
                <a:ea typeface="Roboto Mono" pitchFamily="49" charset="0"/>
              </a:rPr>
              <a:t>int</a:t>
            </a:r>
            <a:r>
              <a:rPr lang="en-US" sz="4400" b="0">
                <a:solidFill>
                  <a:srgbClr val="3B3B3B"/>
                </a:solidFill>
                <a:effectLst/>
                <a:latin typeface="Roboto Mono" pitchFamily="49" charset="0"/>
                <a:ea typeface="Roboto Mono" pitchFamily="49" charset="0"/>
              </a:rPr>
              <a:t> </a:t>
            </a:r>
            <a:r>
              <a:rPr lang="en-US" sz="4400" b="0">
                <a:solidFill>
                  <a:srgbClr val="000000"/>
                </a:solidFill>
                <a:effectLst/>
                <a:latin typeface="Roboto Mono" pitchFamily="49" charset="0"/>
                <a:ea typeface="Roboto Mono" pitchFamily="49" charset="0"/>
              </a:rPr>
              <a:t>*</a:t>
            </a:r>
            <a:r>
              <a:rPr lang="en-US" sz="4400" b="0">
                <a:solidFill>
                  <a:srgbClr val="001080"/>
                </a:solidFill>
                <a:effectLst/>
                <a:latin typeface="Roboto Mono" pitchFamily="49" charset="0"/>
                <a:ea typeface="Roboto Mono" pitchFamily="49" charset="0"/>
              </a:rPr>
              <a:t>data</a:t>
            </a:r>
            <a:r>
              <a:rPr lang="en-US" sz="4400" b="0">
                <a:solidFill>
                  <a:srgbClr val="3B3B3B"/>
                </a:solidFill>
                <a:effectLst/>
                <a:latin typeface="Roboto Mono" pitchFamily="49" charset="0"/>
                <a:ea typeface="Roboto Mono" pitchFamily="49" charset="0"/>
              </a:rPr>
              <a:t> </a:t>
            </a:r>
            <a:r>
              <a:rPr lang="en-US" sz="4400" b="0">
                <a:solidFill>
                  <a:srgbClr val="000000"/>
                </a:solidFill>
                <a:effectLst/>
                <a:latin typeface="Roboto Mono" pitchFamily="49" charset="0"/>
                <a:ea typeface="Roboto Mono" pitchFamily="49" charset="0"/>
              </a:rPr>
              <a:t>=</a:t>
            </a:r>
            <a:r>
              <a:rPr lang="en-US" sz="4400" b="0">
                <a:solidFill>
                  <a:srgbClr val="3B3B3B"/>
                </a:solidFill>
                <a:effectLst/>
                <a:latin typeface="Roboto Mono" pitchFamily="49" charset="0"/>
                <a:ea typeface="Roboto Mono" pitchFamily="49" charset="0"/>
              </a:rPr>
              <a:t> </a:t>
            </a:r>
            <a:r>
              <a:rPr lang="en-US" sz="4400" b="0" err="1">
                <a:solidFill>
                  <a:srgbClr val="001080"/>
                </a:solidFill>
                <a:effectLst/>
                <a:latin typeface="Roboto Mono" pitchFamily="49" charset="0"/>
                <a:ea typeface="Roboto Mono" pitchFamily="49" charset="0"/>
              </a:rPr>
              <a:t>vec</a:t>
            </a:r>
            <a:r>
              <a:rPr lang="en-US" sz="4400" b="0" err="1">
                <a:solidFill>
                  <a:srgbClr val="3B3B3B"/>
                </a:solidFill>
                <a:effectLst/>
                <a:latin typeface="Roboto Mono" pitchFamily="49" charset="0"/>
                <a:ea typeface="Roboto Mono" pitchFamily="49" charset="0"/>
              </a:rPr>
              <a:t>.</a:t>
            </a:r>
            <a:r>
              <a:rPr lang="en-US" sz="4400" b="0" err="1">
                <a:solidFill>
                  <a:srgbClr val="795E26"/>
                </a:solidFill>
                <a:effectLst/>
                <a:latin typeface="Roboto Mono" pitchFamily="49" charset="0"/>
                <a:ea typeface="Roboto Mono" pitchFamily="49" charset="0"/>
              </a:rPr>
              <a:t>data</a:t>
            </a:r>
            <a:r>
              <a:rPr lang="en-US" sz="4400" b="0">
                <a:solidFill>
                  <a:srgbClr val="3B3B3B"/>
                </a:solidFill>
                <a:effectLst/>
                <a:latin typeface="Roboto Mono" pitchFamily="49" charset="0"/>
                <a:ea typeface="Roboto Mono" pitchFamily="49" charset="0"/>
              </a:rPr>
              <a:t>();</a:t>
            </a:r>
          </a:p>
        </p:txBody>
      </p:sp>
      <p:sp>
        <p:nvSpPr>
          <p:cNvPr id="12" name="TextBox 11">
            <a:extLst>
              <a:ext uri="{FF2B5EF4-FFF2-40B4-BE49-F238E27FC236}">
                <a16:creationId xmlns:a16="http://schemas.microsoft.com/office/drawing/2014/main" id="{5161A5F0-EF23-B444-6868-AB87581AE7A7}"/>
              </a:ext>
            </a:extLst>
          </p:cNvPr>
          <p:cNvSpPr txBox="1"/>
          <p:nvPr/>
        </p:nvSpPr>
        <p:spPr>
          <a:xfrm>
            <a:off x="14980595" y="11682927"/>
            <a:ext cx="20423814" cy="3024482"/>
          </a:xfrm>
          <a:prstGeom prst="rect">
            <a:avLst/>
          </a:prstGeom>
          <a:noFill/>
        </p:spPr>
        <p:txBody>
          <a:bodyPr wrap="square">
            <a:spAutoFit/>
          </a:bodyPr>
          <a:lstStyle/>
          <a:p>
            <a:pPr>
              <a:lnSpc>
                <a:spcPct val="150000"/>
              </a:lnSpc>
            </a:pPr>
            <a:r>
              <a:rPr lang="en-US" sz="4400" b="0">
                <a:solidFill>
                  <a:srgbClr val="267F99"/>
                </a:solidFill>
                <a:effectLst/>
                <a:latin typeface="Roboto Mono" pitchFamily="49" charset="0"/>
                <a:ea typeface="Roboto Mono" pitchFamily="49" charset="0"/>
              </a:rPr>
              <a:t>thrust</a:t>
            </a:r>
            <a:r>
              <a:rPr lang="en-US" sz="4400" b="0">
                <a:solidFill>
                  <a:srgbClr val="3B3B3B"/>
                </a:solidFill>
                <a:effectLst/>
                <a:latin typeface="Roboto Mono" pitchFamily="49" charset="0"/>
                <a:ea typeface="Roboto Mono" pitchFamily="49" charset="0"/>
              </a:rPr>
              <a:t>::</a:t>
            </a:r>
            <a:r>
              <a:rPr lang="en-US" sz="4400" b="0" err="1">
                <a:solidFill>
                  <a:srgbClr val="267F99"/>
                </a:solidFill>
                <a:effectLst/>
                <a:latin typeface="Roboto Mono" pitchFamily="49" charset="0"/>
                <a:ea typeface="Roboto Mono" pitchFamily="49" charset="0"/>
              </a:rPr>
              <a:t>universal_vector</a:t>
            </a:r>
            <a:r>
              <a:rPr lang="en-US" sz="4400" b="0">
                <a:solidFill>
                  <a:srgbClr val="000000"/>
                </a:solidFill>
                <a:effectLst/>
                <a:latin typeface="Roboto Mono" pitchFamily="49" charset="0"/>
                <a:ea typeface="Roboto Mono" pitchFamily="49" charset="0"/>
              </a:rPr>
              <a:t>&lt;</a:t>
            </a:r>
            <a:r>
              <a:rPr lang="en-US" sz="4400" b="0">
                <a:solidFill>
                  <a:srgbClr val="0000FF"/>
                </a:solidFill>
                <a:effectLst/>
                <a:latin typeface="Roboto Mono" pitchFamily="49" charset="0"/>
                <a:ea typeface="Roboto Mono" pitchFamily="49" charset="0"/>
              </a:rPr>
              <a:t>int</a:t>
            </a:r>
            <a:r>
              <a:rPr lang="en-US" sz="4400" b="0">
                <a:solidFill>
                  <a:srgbClr val="000000"/>
                </a:solidFill>
                <a:effectLst/>
                <a:latin typeface="Roboto Mono" pitchFamily="49" charset="0"/>
                <a:ea typeface="Roboto Mono" pitchFamily="49" charset="0"/>
              </a:rPr>
              <a:t>&gt;</a:t>
            </a:r>
            <a:r>
              <a:rPr lang="en-US" sz="4400" b="0">
                <a:solidFill>
                  <a:srgbClr val="3B3B3B"/>
                </a:solidFill>
                <a:effectLst/>
                <a:latin typeface="Roboto Mono" pitchFamily="49" charset="0"/>
                <a:ea typeface="Roboto Mono" pitchFamily="49" charset="0"/>
              </a:rPr>
              <a:t> </a:t>
            </a:r>
            <a:r>
              <a:rPr lang="en-US" sz="4400" b="0" err="1">
                <a:solidFill>
                  <a:srgbClr val="001080"/>
                </a:solidFill>
                <a:effectLst/>
                <a:latin typeface="Roboto Mono" pitchFamily="49" charset="0"/>
                <a:ea typeface="Roboto Mono" pitchFamily="49" charset="0"/>
              </a:rPr>
              <a:t>vec</a:t>
            </a:r>
            <a:r>
              <a:rPr lang="en-US" sz="4400" b="0">
                <a:solidFill>
                  <a:srgbClr val="3B3B3B"/>
                </a:solidFill>
                <a:effectLst/>
                <a:latin typeface="Roboto Mono" pitchFamily="49" charset="0"/>
                <a:ea typeface="Roboto Mono" pitchFamily="49" charset="0"/>
              </a:rPr>
              <a:t>(</a:t>
            </a:r>
            <a:r>
              <a:rPr lang="en-US" sz="4400" b="0">
                <a:solidFill>
                  <a:srgbClr val="098658"/>
                </a:solidFill>
                <a:effectLst/>
                <a:latin typeface="Roboto Mono" pitchFamily="49" charset="0"/>
                <a:ea typeface="Roboto Mono" pitchFamily="49" charset="0"/>
              </a:rPr>
              <a:t>42</a:t>
            </a:r>
            <a:r>
              <a:rPr lang="en-US" sz="4400" b="0">
                <a:solidFill>
                  <a:srgbClr val="3B3B3B"/>
                </a:solidFill>
                <a:effectLst/>
                <a:latin typeface="Roboto Mono" pitchFamily="49" charset="0"/>
                <a:ea typeface="Roboto Mono" pitchFamily="49" charset="0"/>
              </a:rPr>
              <a:t>);</a:t>
            </a:r>
          </a:p>
          <a:p>
            <a:pPr>
              <a:lnSpc>
                <a:spcPct val="150000"/>
              </a:lnSpc>
            </a:pPr>
            <a:r>
              <a:rPr lang="en-US" sz="4400" b="0">
                <a:solidFill>
                  <a:srgbClr val="267F99"/>
                </a:solidFill>
                <a:effectLst/>
                <a:latin typeface="Roboto Mono" pitchFamily="49" charset="0"/>
                <a:ea typeface="Roboto Mono" pitchFamily="49" charset="0"/>
              </a:rPr>
              <a:t>thrust</a:t>
            </a:r>
            <a:r>
              <a:rPr lang="en-US" sz="4400" b="0">
                <a:solidFill>
                  <a:srgbClr val="3B3B3B"/>
                </a:solidFill>
                <a:effectLst/>
                <a:latin typeface="Roboto Mono" pitchFamily="49" charset="0"/>
                <a:ea typeface="Roboto Mono" pitchFamily="49" charset="0"/>
              </a:rPr>
              <a:t>::</a:t>
            </a:r>
            <a:r>
              <a:rPr lang="en-US" sz="4400" b="0" err="1">
                <a:solidFill>
                  <a:srgbClr val="267F99"/>
                </a:solidFill>
                <a:effectLst/>
                <a:latin typeface="Roboto Mono" pitchFamily="49" charset="0"/>
                <a:ea typeface="Roboto Mono" pitchFamily="49" charset="0"/>
              </a:rPr>
              <a:t>cuda</a:t>
            </a:r>
            <a:r>
              <a:rPr lang="en-US" sz="4400" b="0">
                <a:solidFill>
                  <a:srgbClr val="3B3B3B"/>
                </a:solidFill>
                <a:effectLst/>
                <a:latin typeface="Roboto Mono" pitchFamily="49" charset="0"/>
                <a:ea typeface="Roboto Mono" pitchFamily="49" charset="0"/>
              </a:rPr>
              <a:t>::</a:t>
            </a:r>
            <a:r>
              <a:rPr lang="en-US" sz="4400" b="0" err="1">
                <a:solidFill>
                  <a:srgbClr val="267F99"/>
                </a:solidFill>
                <a:effectLst/>
                <a:latin typeface="Roboto Mono" pitchFamily="49" charset="0"/>
                <a:ea typeface="Roboto Mono" pitchFamily="49" charset="0"/>
              </a:rPr>
              <a:t>universal_pointer</a:t>
            </a:r>
            <a:r>
              <a:rPr lang="en-US" sz="4400" b="0">
                <a:solidFill>
                  <a:srgbClr val="000000"/>
                </a:solidFill>
                <a:effectLst/>
                <a:latin typeface="Roboto Mono" pitchFamily="49" charset="0"/>
                <a:ea typeface="Roboto Mono" pitchFamily="49" charset="0"/>
              </a:rPr>
              <a:t>&lt;</a:t>
            </a:r>
            <a:r>
              <a:rPr lang="en-US" sz="4400" b="0">
                <a:solidFill>
                  <a:srgbClr val="0000FF"/>
                </a:solidFill>
                <a:effectLst/>
                <a:latin typeface="Roboto Mono" pitchFamily="49" charset="0"/>
                <a:ea typeface="Roboto Mono" pitchFamily="49" charset="0"/>
              </a:rPr>
              <a:t>int</a:t>
            </a:r>
            <a:r>
              <a:rPr lang="en-US" sz="4400" b="0">
                <a:solidFill>
                  <a:srgbClr val="000000"/>
                </a:solidFill>
                <a:effectLst/>
                <a:latin typeface="Roboto Mono" pitchFamily="49" charset="0"/>
                <a:ea typeface="Roboto Mono" pitchFamily="49" charset="0"/>
              </a:rPr>
              <a:t>&gt;</a:t>
            </a:r>
            <a:r>
              <a:rPr lang="en-US" sz="4400" b="0">
                <a:solidFill>
                  <a:srgbClr val="3B3B3B"/>
                </a:solidFill>
                <a:effectLst/>
                <a:latin typeface="Roboto Mono" pitchFamily="49" charset="0"/>
                <a:ea typeface="Roboto Mono" pitchFamily="49" charset="0"/>
              </a:rPr>
              <a:t> </a:t>
            </a:r>
            <a:r>
              <a:rPr lang="en-US" sz="4400" b="0">
                <a:solidFill>
                  <a:srgbClr val="001080"/>
                </a:solidFill>
                <a:effectLst/>
                <a:latin typeface="Roboto Mono" pitchFamily="49" charset="0"/>
                <a:ea typeface="Roboto Mono" pitchFamily="49" charset="0"/>
              </a:rPr>
              <a:t>data</a:t>
            </a:r>
            <a:r>
              <a:rPr lang="en-US" sz="4400" b="0">
                <a:solidFill>
                  <a:srgbClr val="3B3B3B"/>
                </a:solidFill>
                <a:effectLst/>
                <a:latin typeface="Roboto Mono" pitchFamily="49" charset="0"/>
                <a:ea typeface="Roboto Mono" pitchFamily="49" charset="0"/>
              </a:rPr>
              <a:t> </a:t>
            </a:r>
            <a:r>
              <a:rPr lang="en-US" sz="4400" b="0">
                <a:solidFill>
                  <a:srgbClr val="000000"/>
                </a:solidFill>
                <a:effectLst/>
                <a:latin typeface="Roboto Mono" pitchFamily="49" charset="0"/>
                <a:ea typeface="Roboto Mono" pitchFamily="49" charset="0"/>
              </a:rPr>
              <a:t>=</a:t>
            </a:r>
            <a:r>
              <a:rPr lang="en-US" sz="4400" b="0">
                <a:solidFill>
                  <a:srgbClr val="3B3B3B"/>
                </a:solidFill>
                <a:effectLst/>
                <a:latin typeface="Roboto Mono" pitchFamily="49" charset="0"/>
                <a:ea typeface="Roboto Mono" pitchFamily="49" charset="0"/>
              </a:rPr>
              <a:t> </a:t>
            </a:r>
            <a:r>
              <a:rPr lang="en-US" sz="4400" b="0" err="1">
                <a:solidFill>
                  <a:srgbClr val="001080"/>
                </a:solidFill>
                <a:effectLst/>
                <a:latin typeface="Roboto Mono" pitchFamily="49" charset="0"/>
                <a:ea typeface="Roboto Mono" pitchFamily="49" charset="0"/>
              </a:rPr>
              <a:t>vec</a:t>
            </a:r>
            <a:r>
              <a:rPr lang="en-US" sz="4400" b="0" err="1">
                <a:solidFill>
                  <a:srgbClr val="3B3B3B"/>
                </a:solidFill>
                <a:effectLst/>
                <a:latin typeface="Roboto Mono" pitchFamily="49" charset="0"/>
                <a:ea typeface="Roboto Mono" pitchFamily="49" charset="0"/>
              </a:rPr>
              <a:t>.</a:t>
            </a:r>
            <a:r>
              <a:rPr lang="en-US" sz="4400" b="0" err="1">
                <a:solidFill>
                  <a:srgbClr val="795E26"/>
                </a:solidFill>
                <a:effectLst/>
                <a:latin typeface="Roboto Mono" pitchFamily="49" charset="0"/>
                <a:ea typeface="Roboto Mono" pitchFamily="49" charset="0"/>
              </a:rPr>
              <a:t>data</a:t>
            </a:r>
            <a:r>
              <a:rPr lang="en-US" sz="4400" b="0">
                <a:solidFill>
                  <a:srgbClr val="3B3B3B"/>
                </a:solidFill>
                <a:effectLst/>
                <a:latin typeface="Roboto Mono" pitchFamily="49" charset="0"/>
                <a:ea typeface="Roboto Mono" pitchFamily="49" charset="0"/>
              </a:rPr>
              <a:t>();</a:t>
            </a:r>
            <a:br>
              <a:rPr lang="en-US" sz="4400" b="0">
                <a:solidFill>
                  <a:srgbClr val="3B3B3B"/>
                </a:solidFill>
                <a:effectLst/>
                <a:latin typeface="Roboto Mono" pitchFamily="49" charset="0"/>
                <a:ea typeface="Roboto Mono" pitchFamily="49" charset="0"/>
              </a:rPr>
            </a:br>
            <a:r>
              <a:rPr lang="en-US" sz="4400" b="0">
                <a:solidFill>
                  <a:srgbClr val="0000FF"/>
                </a:solidFill>
                <a:effectLst/>
                <a:latin typeface="Roboto Mono" pitchFamily="49" charset="0"/>
                <a:ea typeface="Roboto Mono" pitchFamily="49" charset="0"/>
              </a:rPr>
              <a:t>int</a:t>
            </a:r>
            <a:r>
              <a:rPr lang="en-US" sz="4400" b="0">
                <a:solidFill>
                  <a:srgbClr val="3B3B3B"/>
                </a:solidFill>
                <a:effectLst/>
                <a:latin typeface="Roboto Mono" pitchFamily="49" charset="0"/>
                <a:ea typeface="Roboto Mono" pitchFamily="49" charset="0"/>
              </a:rPr>
              <a:t> </a:t>
            </a:r>
            <a:r>
              <a:rPr lang="en-US" sz="4400" b="0">
                <a:solidFill>
                  <a:srgbClr val="000000"/>
                </a:solidFill>
                <a:effectLst/>
                <a:latin typeface="Roboto Mono" pitchFamily="49" charset="0"/>
                <a:ea typeface="Roboto Mono" pitchFamily="49" charset="0"/>
              </a:rPr>
              <a:t>*</a:t>
            </a:r>
            <a:r>
              <a:rPr lang="en-US" sz="4400" b="0" err="1">
                <a:solidFill>
                  <a:srgbClr val="001080"/>
                </a:solidFill>
                <a:effectLst/>
                <a:latin typeface="Roboto Mono" pitchFamily="49" charset="0"/>
                <a:ea typeface="Roboto Mono" pitchFamily="49" charset="0"/>
              </a:rPr>
              <a:t>ptr</a:t>
            </a:r>
            <a:r>
              <a:rPr lang="en-US" sz="4400" b="0">
                <a:solidFill>
                  <a:srgbClr val="3B3B3B"/>
                </a:solidFill>
                <a:effectLst/>
                <a:latin typeface="Roboto Mono" pitchFamily="49" charset="0"/>
                <a:ea typeface="Roboto Mono" pitchFamily="49" charset="0"/>
              </a:rPr>
              <a:t> </a:t>
            </a:r>
            <a:r>
              <a:rPr lang="en-US" sz="4400" b="0">
                <a:solidFill>
                  <a:srgbClr val="000000"/>
                </a:solidFill>
                <a:effectLst/>
                <a:latin typeface="Roboto Mono" pitchFamily="49" charset="0"/>
                <a:ea typeface="Roboto Mono" pitchFamily="49" charset="0"/>
              </a:rPr>
              <a:t>=</a:t>
            </a:r>
            <a:r>
              <a:rPr lang="en-US" sz="4400" b="0">
                <a:solidFill>
                  <a:srgbClr val="3B3B3B"/>
                </a:solidFill>
                <a:effectLst/>
                <a:latin typeface="Roboto Mono" pitchFamily="49" charset="0"/>
                <a:ea typeface="Roboto Mono" pitchFamily="49" charset="0"/>
              </a:rPr>
              <a:t> </a:t>
            </a:r>
            <a:r>
              <a:rPr lang="en-US" sz="4400">
                <a:solidFill>
                  <a:srgbClr val="267F99"/>
                </a:solidFill>
                <a:effectLst/>
                <a:latin typeface="Roboto Mono" pitchFamily="49" charset="0"/>
                <a:ea typeface="Roboto Mono" pitchFamily="49" charset="0"/>
              </a:rPr>
              <a:t>thrust</a:t>
            </a:r>
            <a:r>
              <a:rPr lang="en-US" sz="4400">
                <a:solidFill>
                  <a:srgbClr val="3B3B3B"/>
                </a:solidFill>
                <a:effectLst/>
                <a:latin typeface="Roboto Mono" pitchFamily="49" charset="0"/>
                <a:ea typeface="Roboto Mono" pitchFamily="49" charset="0"/>
              </a:rPr>
              <a:t>::</a:t>
            </a:r>
            <a:r>
              <a:rPr lang="en-US" sz="4400" err="1">
                <a:solidFill>
                  <a:srgbClr val="795E26"/>
                </a:solidFill>
                <a:effectLst/>
                <a:latin typeface="Roboto Mono" pitchFamily="49" charset="0"/>
                <a:ea typeface="Roboto Mono" pitchFamily="49" charset="0"/>
              </a:rPr>
              <a:t>raw_pointer_cast</a:t>
            </a:r>
            <a:r>
              <a:rPr lang="en-US" sz="4400" b="0">
                <a:solidFill>
                  <a:srgbClr val="3B3B3B"/>
                </a:solidFill>
                <a:effectLst/>
                <a:latin typeface="Roboto Mono" pitchFamily="49" charset="0"/>
                <a:ea typeface="Roboto Mono" pitchFamily="49" charset="0"/>
              </a:rPr>
              <a:t>(</a:t>
            </a:r>
            <a:r>
              <a:rPr lang="en-US" sz="4400" b="0" err="1">
                <a:solidFill>
                  <a:srgbClr val="001080"/>
                </a:solidFill>
                <a:effectLst/>
                <a:latin typeface="Roboto Mono" pitchFamily="49" charset="0"/>
                <a:ea typeface="Roboto Mono" pitchFamily="49" charset="0"/>
              </a:rPr>
              <a:t>vec</a:t>
            </a:r>
            <a:r>
              <a:rPr lang="en-US" sz="4400" b="0" err="1">
                <a:solidFill>
                  <a:srgbClr val="3B3B3B"/>
                </a:solidFill>
                <a:effectLst/>
                <a:latin typeface="Roboto Mono" pitchFamily="49" charset="0"/>
                <a:ea typeface="Roboto Mono" pitchFamily="49" charset="0"/>
              </a:rPr>
              <a:t>.</a:t>
            </a:r>
            <a:r>
              <a:rPr lang="en-US" sz="4400" b="0" err="1">
                <a:solidFill>
                  <a:srgbClr val="795E26"/>
                </a:solidFill>
                <a:effectLst/>
                <a:latin typeface="Roboto Mono" pitchFamily="49" charset="0"/>
                <a:ea typeface="Roboto Mono" pitchFamily="49" charset="0"/>
              </a:rPr>
              <a:t>data</a:t>
            </a:r>
            <a:r>
              <a:rPr lang="en-US" sz="4400" b="0">
                <a:solidFill>
                  <a:srgbClr val="3B3B3B"/>
                </a:solidFill>
                <a:effectLst/>
                <a:latin typeface="Roboto Mono" pitchFamily="49" charset="0"/>
                <a:ea typeface="Roboto Mono" pitchFamily="49" charset="0"/>
              </a:rPr>
              <a:t>());</a:t>
            </a:r>
          </a:p>
        </p:txBody>
      </p:sp>
      <p:sp>
        <p:nvSpPr>
          <p:cNvPr id="13" name="TextBox 12">
            <a:extLst>
              <a:ext uri="{FF2B5EF4-FFF2-40B4-BE49-F238E27FC236}">
                <a16:creationId xmlns:a16="http://schemas.microsoft.com/office/drawing/2014/main" id="{3B50D5A6-38B5-0D8A-ED11-A5BB12616E80}"/>
              </a:ext>
            </a:extLst>
          </p:cNvPr>
          <p:cNvSpPr txBox="1"/>
          <p:nvPr/>
        </p:nvSpPr>
        <p:spPr>
          <a:xfrm>
            <a:off x="14980595" y="15582952"/>
            <a:ext cx="15621482" cy="3785652"/>
          </a:xfrm>
          <a:prstGeom prst="rect">
            <a:avLst/>
          </a:prstGeom>
          <a:noFill/>
        </p:spPr>
        <p:txBody>
          <a:bodyPr wrap="square" rtlCol="0">
            <a:spAutoFit/>
          </a:bodyPr>
          <a:lstStyle/>
          <a:p>
            <a:pPr>
              <a:buClr>
                <a:schemeClr val="tx2"/>
              </a:buClr>
            </a:pPr>
            <a:r>
              <a:rPr lang="en-US" sz="6000" b="0">
                <a:solidFill>
                  <a:srgbClr val="267F99"/>
                </a:solidFill>
                <a:effectLst/>
                <a:latin typeface="Roboto Mono" pitchFamily="49" charset="0"/>
                <a:ea typeface="Roboto Mono" pitchFamily="49" charset="0"/>
              </a:rPr>
              <a:t>thrust</a:t>
            </a:r>
            <a:r>
              <a:rPr lang="en-US" sz="6000" b="0">
                <a:solidFill>
                  <a:srgbClr val="3B3B3B"/>
                </a:solidFill>
                <a:effectLst/>
                <a:latin typeface="Roboto Mono" pitchFamily="49" charset="0"/>
                <a:ea typeface="Roboto Mono" pitchFamily="49" charset="0"/>
              </a:rPr>
              <a:t>::</a:t>
            </a:r>
            <a:r>
              <a:rPr lang="en-US" sz="6000" b="0" err="1">
                <a:solidFill>
                  <a:srgbClr val="267F99"/>
                </a:solidFill>
                <a:effectLst/>
                <a:latin typeface="Roboto Mono" pitchFamily="49" charset="0"/>
                <a:ea typeface="Roboto Mono" pitchFamily="49" charset="0"/>
              </a:rPr>
              <a:t>universal_vector</a:t>
            </a:r>
            <a:r>
              <a:rPr lang="en-US" sz="6000" b="0">
                <a:solidFill>
                  <a:srgbClr val="3B3B3B"/>
                </a:solidFill>
                <a:effectLst/>
                <a:latin typeface="Roboto Mono" pitchFamily="49" charset="0"/>
                <a:ea typeface="Roboto Mono" pitchFamily="49" charset="0"/>
              </a:rPr>
              <a:t>::</a:t>
            </a:r>
            <a:r>
              <a:rPr lang="en-US" sz="6000" b="0">
                <a:solidFill>
                  <a:srgbClr val="795E26"/>
                </a:solidFill>
                <a:effectLst/>
                <a:latin typeface="Roboto Mono" pitchFamily="49" charset="0"/>
                <a:ea typeface="Roboto Mono" pitchFamily="49" charset="0"/>
              </a:rPr>
              <a:t>data</a:t>
            </a:r>
            <a:r>
              <a:rPr lang="en-US" sz="6000" b="0">
                <a:solidFill>
                  <a:srgbClr val="3B3B3B"/>
                </a:solidFill>
                <a:effectLst/>
                <a:latin typeface="Roboto Mono" pitchFamily="49" charset="0"/>
                <a:ea typeface="Roboto Mono" pitchFamily="49" charset="0"/>
              </a:rPr>
              <a:t>()</a:t>
            </a: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Returns a </a:t>
            </a:r>
            <a:r>
              <a:rPr lang="en-US" sz="6000" i="1">
                <a:solidFill>
                  <a:schemeClr val="bg1"/>
                </a:solidFill>
                <a:latin typeface="NVIDIA Sans" panose="020B0503020203020204" pitchFamily="34" charset="0"/>
                <a:cs typeface="NVIDIA Sans" panose="020B0503020203020204" pitchFamily="34" charset="0"/>
              </a:rPr>
              <a:t>typed iterator </a:t>
            </a: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You can convert it to a raw pointer with</a:t>
            </a:r>
            <a:r>
              <a:rPr lang="en-US" sz="6000" kern="0">
                <a:solidFill>
                  <a:srgbClr val="267F99"/>
                </a:solidFill>
                <a:effectLst/>
                <a:latin typeface="Roboto Mono" pitchFamily="49" charset="0"/>
                <a:ea typeface="Roboto Mono" pitchFamily="49" charset="0"/>
                <a:cs typeface="Times New Roman" panose="02020603050405020304" pitchFamily="18" charset="0"/>
              </a:rPr>
              <a:t> thrust</a:t>
            </a:r>
            <a:r>
              <a:rPr lang="en-US" sz="6000" kern="0">
                <a:solidFill>
                  <a:srgbClr val="3B3B3B"/>
                </a:solidFill>
                <a:effectLst/>
                <a:latin typeface="Roboto Mono" pitchFamily="49" charset="0"/>
                <a:ea typeface="Roboto Mono" pitchFamily="49" charset="0"/>
                <a:cs typeface="Times New Roman" panose="02020603050405020304" pitchFamily="18" charset="0"/>
              </a:rPr>
              <a:t>::</a:t>
            </a:r>
            <a:r>
              <a:rPr lang="en-US" sz="6000" kern="0" err="1">
                <a:solidFill>
                  <a:srgbClr val="795E26"/>
                </a:solidFill>
                <a:effectLst/>
                <a:latin typeface="Roboto Mono" pitchFamily="49" charset="0"/>
                <a:ea typeface="Roboto Mono" pitchFamily="49" charset="0"/>
                <a:cs typeface="Times New Roman" panose="02020603050405020304" pitchFamily="18" charset="0"/>
              </a:rPr>
              <a:t>raw_pointer_cast</a:t>
            </a:r>
            <a:r>
              <a:rPr lang="en-US" sz="6000">
                <a:solidFill>
                  <a:schemeClr val="bg1"/>
                </a:solidFill>
                <a:latin typeface="NVIDIA Sans" panose="020B0503020203020204" pitchFamily="34" charset="0"/>
                <a:cs typeface="NVIDIA Sans" panose="020B0503020203020204" pitchFamily="34" charset="0"/>
              </a:rPr>
              <a:t> </a:t>
            </a:r>
          </a:p>
        </p:txBody>
      </p:sp>
      <p:cxnSp>
        <p:nvCxnSpPr>
          <p:cNvPr id="15" name="Straight Connector 14">
            <a:extLst>
              <a:ext uri="{FF2B5EF4-FFF2-40B4-BE49-F238E27FC236}">
                <a16:creationId xmlns:a16="http://schemas.microsoft.com/office/drawing/2014/main" id="{75073123-B62D-A7B3-3320-EBC454ADC532}"/>
              </a:ext>
            </a:extLst>
          </p:cNvPr>
          <p:cNvCxnSpPr/>
          <p:nvPr/>
        </p:nvCxnSpPr>
        <p:spPr>
          <a:xfrm>
            <a:off x="13268528" y="11945566"/>
            <a:ext cx="0" cy="7568119"/>
          </a:xfrm>
          <a:prstGeom prst="line">
            <a:avLst/>
          </a:prstGeom>
          <a:ln w="5080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14103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C52A4-BBE9-6B87-946D-AA9F4F146E7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A516B7F-3B56-207A-0EC0-D59B0B05A52D}"/>
              </a:ext>
            </a:extLst>
          </p:cNvPr>
          <p:cNvSpPr>
            <a:spLocks noGrp="1"/>
          </p:cNvSpPr>
          <p:nvPr>
            <p:ph type="title"/>
          </p:nvPr>
        </p:nvSpPr>
        <p:spPr/>
        <p:txBody>
          <a:bodyPr/>
          <a:lstStyle/>
          <a:p>
            <a:r>
              <a:rPr lang="en-US"/>
              <a:t>Implementing Stencil Pattern</a:t>
            </a:r>
          </a:p>
        </p:txBody>
      </p:sp>
      <p:sp>
        <p:nvSpPr>
          <p:cNvPr id="5" name="Text Placeholder 4">
            <a:extLst>
              <a:ext uri="{FF2B5EF4-FFF2-40B4-BE49-F238E27FC236}">
                <a16:creationId xmlns:a16="http://schemas.microsoft.com/office/drawing/2014/main" id="{5DB123C6-9ACD-E110-8259-7BC7389B8A0D}"/>
              </a:ext>
            </a:extLst>
          </p:cNvPr>
          <p:cNvSpPr>
            <a:spLocks noGrp="1"/>
          </p:cNvSpPr>
          <p:nvPr>
            <p:ph type="body" sz="quarter" idx="10"/>
          </p:nvPr>
        </p:nvSpPr>
        <p:spPr/>
        <p:txBody>
          <a:bodyPr/>
          <a:lstStyle/>
          <a:p>
            <a:r>
              <a:rPr lang="en-US"/>
              <a:t>Simulation results</a:t>
            </a:r>
          </a:p>
        </p:txBody>
      </p:sp>
      <p:pic>
        <p:nvPicPr>
          <p:cNvPr id="3" name="heat">
            <a:hlinkClick r:id="" action="ppaction://media"/>
            <a:extLst>
              <a:ext uri="{FF2B5EF4-FFF2-40B4-BE49-F238E27FC236}">
                <a16:creationId xmlns:a16="http://schemas.microsoft.com/office/drawing/2014/main" id="{0CE73D97-6974-ECA0-A229-D4E4C1F4821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04786" y="5891196"/>
            <a:ext cx="35166428" cy="8791607"/>
          </a:xfrm>
          <a:prstGeom prst="rect">
            <a:avLst/>
          </a:prstGeom>
        </p:spPr>
      </p:pic>
      <p:sp>
        <p:nvSpPr>
          <p:cNvPr id="2" name="TextBox 1">
            <a:extLst>
              <a:ext uri="{FF2B5EF4-FFF2-40B4-BE49-F238E27FC236}">
                <a16:creationId xmlns:a16="http://schemas.microsoft.com/office/drawing/2014/main" id="{C152BE8D-2ACD-CF00-A97C-93C8D26AFDC5}"/>
              </a:ext>
            </a:extLst>
          </p:cNvPr>
          <p:cNvSpPr txBox="1"/>
          <p:nvPr/>
        </p:nvSpPr>
        <p:spPr>
          <a:xfrm>
            <a:off x="11125349" y="16104796"/>
            <a:ext cx="14325301" cy="2862322"/>
          </a:xfrm>
          <a:prstGeom prst="rect">
            <a:avLst/>
          </a:prstGeom>
          <a:noFill/>
        </p:spPr>
        <p:txBody>
          <a:bodyPr wrap="square" rtlCol="0">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Let’s simulate an empty oven:</a:t>
            </a: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Heating elements on top and bottom</a:t>
            </a: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Cold walls on left and right </a:t>
            </a:r>
          </a:p>
        </p:txBody>
      </p:sp>
    </p:spTree>
    <p:extLst>
      <p:ext uri="{BB962C8B-B14F-4D97-AF65-F5344CB8AC3E}">
        <p14:creationId xmlns:p14="http://schemas.microsoft.com/office/powerpoint/2010/main" val="225876137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0A4EB5-7272-BC43-047C-4F4DDC9CE98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512F34F2-2C5F-C900-5EDC-697503D49947}"/>
              </a:ext>
            </a:extLst>
          </p:cNvPr>
          <p:cNvSpPr>
            <a:spLocks noGrp="1"/>
          </p:cNvSpPr>
          <p:nvPr>
            <p:ph type="title"/>
          </p:nvPr>
        </p:nvSpPr>
        <p:spPr/>
        <p:txBody>
          <a:bodyPr/>
          <a:lstStyle/>
          <a:p>
            <a:r>
              <a:rPr lang="en-US"/>
              <a:t>Why GPU Programming?</a:t>
            </a:r>
          </a:p>
        </p:txBody>
      </p:sp>
      <p:graphicFrame>
        <p:nvGraphicFramePr>
          <p:cNvPr id="3" name="Chart 2">
            <a:extLst>
              <a:ext uri="{FF2B5EF4-FFF2-40B4-BE49-F238E27FC236}">
                <a16:creationId xmlns:a16="http://schemas.microsoft.com/office/drawing/2014/main" id="{A322ACDC-FA69-4D25-FB40-9B46C7BF2312}"/>
              </a:ext>
            </a:extLst>
          </p:cNvPr>
          <p:cNvGraphicFramePr/>
          <p:nvPr>
            <p:extLst>
              <p:ext uri="{D42A27DB-BD31-4B8C-83A1-F6EECF244321}">
                <p14:modId xmlns:p14="http://schemas.microsoft.com/office/powerpoint/2010/main" val="2879112178"/>
              </p:ext>
            </p:extLst>
          </p:nvPr>
        </p:nvGraphicFramePr>
        <p:xfrm>
          <a:off x="1397876" y="3184633"/>
          <a:ext cx="16890124" cy="15774997"/>
        </p:xfrm>
        <a:graphic>
          <a:graphicData uri="http://schemas.openxmlformats.org/drawingml/2006/chart">
            <c:chart xmlns:c="http://schemas.openxmlformats.org/drawingml/2006/chart" xmlns:r="http://schemas.openxmlformats.org/officeDocument/2006/relationships" r:id="rId3"/>
          </a:graphicData>
        </a:graphic>
      </p:graphicFrame>
      <p:sp>
        <p:nvSpPr>
          <p:cNvPr id="8" name="TextBox 7">
            <a:extLst>
              <a:ext uri="{FF2B5EF4-FFF2-40B4-BE49-F238E27FC236}">
                <a16:creationId xmlns:a16="http://schemas.microsoft.com/office/drawing/2014/main" id="{3B8F2B11-41A3-6A57-42A8-B0E21B36DD05}"/>
              </a:ext>
            </a:extLst>
          </p:cNvPr>
          <p:cNvSpPr txBox="1"/>
          <p:nvPr/>
        </p:nvSpPr>
        <p:spPr>
          <a:xfrm>
            <a:off x="19404724" y="5545973"/>
            <a:ext cx="16890124" cy="13295948"/>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6600">
                <a:solidFill>
                  <a:schemeClr val="accent5"/>
                </a:solidFill>
                <a:latin typeface="NVIDIA Sans" panose="020B0503020203020204" pitchFamily="34" charset="0"/>
                <a:cs typeface="NVIDIA Sans" panose="020B0503020203020204" pitchFamily="34" charset="0"/>
              </a:rPr>
              <a:t>Single-threaded </a:t>
            </a:r>
            <a:r>
              <a:rPr lang="en-US" sz="6600" b="1">
                <a:solidFill>
                  <a:schemeClr val="accent5"/>
                </a:solidFill>
                <a:latin typeface="NVIDIA Sans" panose="020B0503020203020204" pitchFamily="34" charset="0"/>
                <a:cs typeface="NVIDIA Sans" panose="020B0503020203020204" pitchFamily="34" charset="0"/>
              </a:rPr>
              <a:t>CPU</a:t>
            </a:r>
            <a:r>
              <a:rPr lang="en-US" sz="6600">
                <a:solidFill>
                  <a:schemeClr val="accent5"/>
                </a:solidFill>
                <a:latin typeface="NVIDIA Sans" panose="020B0503020203020204" pitchFamily="34" charset="0"/>
                <a:cs typeface="NVIDIA Sans" panose="020B0503020203020204" pitchFamily="34" charset="0"/>
              </a:rPr>
              <a:t> code is 150x faster than multi-threaded one (and 200x faster than</a:t>
            </a:r>
            <a:r>
              <a:rPr lang="en-US" sz="6600" b="1">
                <a:solidFill>
                  <a:schemeClr val="accent5"/>
                </a:solidFill>
                <a:latin typeface="NVIDIA Sans" panose="020B0503020203020204" pitchFamily="34" charset="0"/>
                <a:cs typeface="NVIDIA Sans" panose="020B0503020203020204" pitchFamily="34" charset="0"/>
              </a:rPr>
              <a:t> GPU</a:t>
            </a:r>
            <a:r>
              <a:rPr lang="en-US" sz="6600">
                <a:solidFill>
                  <a:schemeClr val="accent5"/>
                </a:solidFill>
                <a:latin typeface="NVIDIA Sans" panose="020B0503020203020204" pitchFamily="34" charset="0"/>
                <a:cs typeface="NVIDIA Sans" panose="020B0503020203020204" pitchFamily="34" charset="0"/>
              </a:rPr>
              <a:t>) when simulating 512 objects</a:t>
            </a:r>
          </a:p>
          <a:p>
            <a:pPr>
              <a:buClr>
                <a:schemeClr val="tx2"/>
              </a:buClr>
            </a:pPr>
            <a:endParaRPr lang="en-US" sz="6600">
              <a:solidFill>
                <a:schemeClr val="bg1"/>
              </a:solidFill>
              <a:latin typeface="NVIDIA Sans" panose="020B0503020203020204" pitchFamily="34" charset="0"/>
              <a:cs typeface="NVIDIA Sans" panose="020B0503020203020204" pitchFamily="34" charset="0"/>
            </a:endParaRPr>
          </a:p>
          <a:p>
            <a:pPr marL="571500" indent="-571500">
              <a:buClr>
                <a:schemeClr val="tx2"/>
              </a:buClr>
              <a:buFont typeface="Arial" panose="020B0604020202020204" pitchFamily="34" charset="0"/>
              <a:buChar char="•"/>
            </a:pPr>
            <a:r>
              <a:rPr lang="en-US" sz="6600">
                <a:solidFill>
                  <a:schemeClr val="accent5"/>
                </a:solidFill>
                <a:latin typeface="NVIDIA Sans" panose="020B0503020203020204" pitchFamily="34" charset="0"/>
                <a:cs typeface="NVIDIA Sans" panose="020B0503020203020204" pitchFamily="34" charset="0"/>
              </a:rPr>
              <a:t>But as problem size grows, multi-threaded code overcomes limitations of a single thread, making it a better option when simulating 64k elements</a:t>
            </a:r>
          </a:p>
          <a:p>
            <a:pPr marL="571500" indent="-571500">
              <a:buClr>
                <a:schemeClr val="tx2"/>
              </a:buClr>
              <a:buFont typeface="Arial" panose="020B0604020202020204" pitchFamily="34" charset="0"/>
              <a:buChar char="•"/>
            </a:pPr>
            <a:endParaRPr lang="en-US" sz="6600">
              <a:solidFill>
                <a:schemeClr val="bg1"/>
              </a:solidFill>
              <a:latin typeface="NVIDIA Sans" panose="020B0503020203020204" pitchFamily="34" charset="0"/>
              <a:cs typeface="NVIDIA Sans" panose="020B0503020203020204" pitchFamily="34" charset="0"/>
            </a:endParaRPr>
          </a:p>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Finally, </a:t>
            </a:r>
            <a:r>
              <a:rPr lang="en-US" sz="6600" b="1">
                <a:solidFill>
                  <a:schemeClr val="tx2"/>
                </a:solidFill>
                <a:latin typeface="NVIDIA Sans" panose="020B0503020203020204" pitchFamily="34" charset="0"/>
                <a:cs typeface="NVIDIA Sans" panose="020B0503020203020204" pitchFamily="34" charset="0"/>
              </a:rPr>
              <a:t>GPU</a:t>
            </a:r>
            <a:r>
              <a:rPr lang="en-US" sz="6600">
                <a:solidFill>
                  <a:schemeClr val="bg1"/>
                </a:solidFill>
                <a:latin typeface="NVIDIA Sans" panose="020B0503020203020204" pitchFamily="34" charset="0"/>
                <a:cs typeface="NVIDIA Sans" panose="020B0503020203020204" pitchFamily="34" charset="0"/>
              </a:rPr>
              <a:t> achieves 10x of multi-threaded CPU bandwidth, hence it’s the fasted on 268M elements</a:t>
            </a:r>
          </a:p>
        </p:txBody>
      </p:sp>
    </p:spTree>
    <p:extLst>
      <p:ext uri="{BB962C8B-B14F-4D97-AF65-F5344CB8AC3E}">
        <p14:creationId xmlns:p14="http://schemas.microsoft.com/office/powerpoint/2010/main" val="318275921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73F26B-E505-D479-433F-551BE0BE803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34D863B5-AB27-C233-5880-8C4359B16036}"/>
              </a:ext>
            </a:extLst>
          </p:cNvPr>
          <p:cNvSpPr>
            <a:spLocks noGrp="1"/>
          </p:cNvSpPr>
          <p:nvPr>
            <p:ph type="title"/>
          </p:nvPr>
        </p:nvSpPr>
        <p:spPr/>
        <p:txBody>
          <a:bodyPr/>
          <a:lstStyle/>
          <a:p>
            <a:r>
              <a:rPr lang="en-US"/>
              <a:t>Tabulate</a:t>
            </a:r>
          </a:p>
        </p:txBody>
      </p:sp>
      <p:pic>
        <p:nvPicPr>
          <p:cNvPr id="6" name="Picture 5" descr="A diagram of a number&#10;&#10;Description automatically generated">
            <a:extLst>
              <a:ext uri="{FF2B5EF4-FFF2-40B4-BE49-F238E27FC236}">
                <a16:creationId xmlns:a16="http://schemas.microsoft.com/office/drawing/2014/main" id="{15CAEF61-1A36-260F-A2AA-633D36E734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5998" y="3476330"/>
            <a:ext cx="20345401" cy="14993099"/>
          </a:xfrm>
          <a:prstGeom prst="rect">
            <a:avLst/>
          </a:prstGeom>
        </p:spPr>
      </p:pic>
      <p:sp>
        <p:nvSpPr>
          <p:cNvPr id="7" name="TextBox 6">
            <a:extLst>
              <a:ext uri="{FF2B5EF4-FFF2-40B4-BE49-F238E27FC236}">
                <a16:creationId xmlns:a16="http://schemas.microsoft.com/office/drawing/2014/main" id="{BCD037E0-4710-AA88-D231-DA4F09E8FF11}"/>
              </a:ext>
            </a:extLst>
          </p:cNvPr>
          <p:cNvSpPr txBox="1"/>
          <p:nvPr/>
        </p:nvSpPr>
        <p:spPr>
          <a:xfrm>
            <a:off x="1501678" y="5162520"/>
            <a:ext cx="18018773" cy="10248960"/>
          </a:xfrm>
          <a:prstGeom prst="rect">
            <a:avLst/>
          </a:prstGeom>
          <a:noFill/>
        </p:spPr>
        <p:txBody>
          <a:bodyPr wrap="square" rtlCol="0">
            <a:spAutoFit/>
          </a:bodyPr>
          <a:lstStyle/>
          <a:p>
            <a:pPr>
              <a:buClr>
                <a:schemeClr val="tx2"/>
              </a:buCl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Thrust is not limited to standard algorithms</a:t>
            </a:r>
          </a:p>
          <a:p>
            <a:pPr>
              <a:buClr>
                <a:schemeClr val="tx2"/>
              </a:buClr>
            </a:pPr>
            <a:endParaRPr lang="en-US" sz="6000" b="1">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Tabulate applies operator to element indices and stores result at this index</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This is essentially equivalent to transformation of counting iterator </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When there’s a specialized algorithm, prefer it, since it’ll likely perform better</a:t>
            </a:r>
          </a:p>
        </p:txBody>
      </p:sp>
    </p:spTree>
    <p:extLst>
      <p:ext uri="{BB962C8B-B14F-4D97-AF65-F5344CB8AC3E}">
        <p14:creationId xmlns:p14="http://schemas.microsoft.com/office/powerpoint/2010/main" val="153495777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0171D5-ECF0-3C0F-B484-15413662472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C20BA93-2992-7122-483D-3C9436CB9B19}"/>
              </a:ext>
            </a:extLst>
          </p:cNvPr>
          <p:cNvSpPr>
            <a:spLocks noGrp="1"/>
          </p:cNvSpPr>
          <p:nvPr>
            <p:ph type="title"/>
          </p:nvPr>
        </p:nvSpPr>
        <p:spPr/>
        <p:txBody>
          <a:bodyPr/>
          <a:lstStyle/>
          <a:p>
            <a:r>
              <a:rPr lang="en-US"/>
              <a:t>Using Tabulate</a:t>
            </a:r>
          </a:p>
        </p:txBody>
      </p:sp>
      <p:sp>
        <p:nvSpPr>
          <p:cNvPr id="6" name="TextBox 5">
            <a:extLst>
              <a:ext uri="{FF2B5EF4-FFF2-40B4-BE49-F238E27FC236}">
                <a16:creationId xmlns:a16="http://schemas.microsoft.com/office/drawing/2014/main" id="{E9FB89DF-30FC-D54E-1AA0-660C0E70F7EE}"/>
              </a:ext>
            </a:extLst>
          </p:cNvPr>
          <p:cNvSpPr txBox="1"/>
          <p:nvPr/>
        </p:nvSpPr>
        <p:spPr>
          <a:xfrm>
            <a:off x="1177208" y="2630626"/>
            <a:ext cx="23473492" cy="16096714"/>
          </a:xfrm>
          <a:prstGeom prst="rect">
            <a:avLst/>
          </a:prstGeom>
          <a:noFill/>
        </p:spPr>
        <p:txBody>
          <a:bodyPr wrap="square">
            <a:spAutoFit/>
          </a:bodyPr>
          <a:lstStyle/>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void simulate(int height, int width, </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const thrust::</a:t>
            </a:r>
            <a:r>
              <a:rPr lang="en-US" sz="4000" kern="0" err="1">
                <a:solidFill>
                  <a:schemeClr val="accent5"/>
                </a:solidFill>
                <a:effectLst/>
                <a:latin typeface="Roboto Mono" pitchFamily="49" charset="0"/>
                <a:ea typeface="Roboto Mono" pitchFamily="49" charset="0"/>
                <a:cs typeface="Times New Roman" panose="02020603050405020304" pitchFamily="18" charset="0"/>
              </a:rPr>
              <a:t>universal_vector</a:t>
            </a:r>
            <a:r>
              <a:rPr lang="en-US" sz="4000" kern="0">
                <a:solidFill>
                  <a:schemeClr val="accent5"/>
                </a:solidFill>
                <a:effectLst/>
                <a:latin typeface="Roboto Mono" pitchFamily="49" charset="0"/>
                <a:ea typeface="Roboto Mono" pitchFamily="49" charset="0"/>
                <a:cs typeface="Times New Roman" panose="02020603050405020304" pitchFamily="18" charset="0"/>
              </a:rPr>
              <a:t>&lt;float&gt; &amp;in,</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thrust::</a:t>
            </a:r>
            <a:r>
              <a:rPr lang="en-US" sz="4000" kern="0" err="1">
                <a:solidFill>
                  <a:schemeClr val="accent5"/>
                </a:solidFill>
                <a:effectLst/>
                <a:latin typeface="Roboto Mono" pitchFamily="49" charset="0"/>
                <a:ea typeface="Roboto Mono" pitchFamily="49" charset="0"/>
                <a:cs typeface="Times New Roman" panose="02020603050405020304" pitchFamily="18" charset="0"/>
              </a:rPr>
              <a:t>universal_vector</a:t>
            </a:r>
            <a:r>
              <a:rPr lang="en-US" sz="4000" kern="0">
                <a:solidFill>
                  <a:schemeClr val="accent5"/>
                </a:solidFill>
                <a:effectLst/>
                <a:latin typeface="Roboto Mono" pitchFamily="49" charset="0"/>
                <a:ea typeface="Roboto Mono" pitchFamily="49" charset="0"/>
                <a:cs typeface="Times New Roman" panose="02020603050405020304" pitchFamily="18" charset="0"/>
              </a:rPr>
              <a:t>&lt;float&gt; &amp;out) </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const float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thrust::</a:t>
            </a:r>
            <a:r>
              <a:rPr lang="en-US" sz="4000" kern="0" err="1">
                <a:solidFill>
                  <a:schemeClr val="accent5"/>
                </a:solidFill>
                <a:effectLst/>
                <a:latin typeface="Roboto Mono" pitchFamily="49" charset="0"/>
                <a:ea typeface="Roboto Mono" pitchFamily="49" charset="0"/>
                <a:cs typeface="Times New Roman" panose="02020603050405020304" pitchFamily="18" charset="0"/>
              </a:rPr>
              <a:t>raw_pointer_cast</a:t>
            </a:r>
            <a:r>
              <a:rPr lang="en-US" sz="4000" kern="0">
                <a:solidFill>
                  <a:schemeClr val="accent5"/>
                </a:solidFill>
                <a:effectLst/>
                <a:latin typeface="Roboto Mono" pitchFamily="49" charset="0"/>
                <a:ea typeface="Roboto Mono" pitchFamily="49" charset="0"/>
                <a:cs typeface="Times New Roman" panose="02020603050405020304" pitchFamily="18" charset="0"/>
              </a:rPr>
              <a:t>(</a:t>
            </a:r>
            <a:r>
              <a:rPr lang="en-US" sz="4000" kern="0" err="1">
                <a:solidFill>
                  <a:schemeClr val="accent5"/>
                </a:solidFill>
                <a:effectLst/>
                <a:latin typeface="Roboto Mono" pitchFamily="49" charset="0"/>
                <a:ea typeface="Roboto Mono" pitchFamily="49" charset="0"/>
                <a:cs typeface="Times New Roman" panose="02020603050405020304" pitchFamily="18" charset="0"/>
              </a:rPr>
              <a:t>in.data</a:t>
            </a:r>
            <a:r>
              <a:rPr lang="en-US" sz="4000" kern="0">
                <a:solidFill>
                  <a:schemeClr val="accent5"/>
                </a:solidFill>
                <a:effectLst/>
                <a:latin typeface="Roboto Mono" pitchFamily="49" charset="0"/>
                <a:ea typeface="Roboto Mono" pitchFamily="49" charset="0"/>
                <a:cs typeface="Times New Roman" panose="02020603050405020304" pitchFamily="18" charset="0"/>
              </a:rPr>
              <a:t>());</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267F99"/>
                </a:solidFill>
                <a:effectLst/>
                <a:latin typeface="Roboto Mono" pitchFamily="49" charset="0"/>
                <a:ea typeface="Roboto Mono" pitchFamily="49" charset="0"/>
                <a:cs typeface="Times New Roman" panose="02020603050405020304" pitchFamily="18" charset="0"/>
              </a:rPr>
              <a:t>thrust</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795E26"/>
                </a:solidFill>
                <a:effectLst/>
                <a:latin typeface="Roboto Mono" pitchFamily="49" charset="0"/>
                <a:ea typeface="Roboto Mono" pitchFamily="49" charset="0"/>
                <a:cs typeface="Times New Roman" panose="02020603050405020304" pitchFamily="18" charset="0"/>
              </a:rPr>
              <a:t>tabulate</a:t>
            </a:r>
            <a:r>
              <a:rPr lang="en-US" sz="4000" kern="0">
                <a:solidFill>
                  <a:srgbClr val="3B3B3B"/>
                </a:solidFill>
                <a:effectLst/>
                <a:latin typeface="Roboto Mono" pitchFamily="49" charset="0"/>
                <a:ea typeface="Roboto Mono" pitchFamily="49" charset="0"/>
                <a:cs typeface="Times New Roman" panose="02020603050405020304" pitchFamily="18" charset="0"/>
              </a:rPr>
              <a:t>(</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267F99"/>
                </a:solidFill>
                <a:effectLst/>
                <a:latin typeface="Roboto Mono" pitchFamily="49" charset="0"/>
                <a:ea typeface="Roboto Mono" pitchFamily="49" charset="0"/>
                <a:cs typeface="Times New Roman" panose="02020603050405020304" pitchFamily="18" charset="0"/>
              </a:rPr>
              <a:t>thrust</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70C1"/>
                </a:solidFill>
                <a:effectLst/>
                <a:latin typeface="Roboto Mono" pitchFamily="49" charset="0"/>
                <a:ea typeface="Roboto Mono" pitchFamily="49" charset="0"/>
                <a:cs typeface="Times New Roman" panose="02020603050405020304" pitchFamily="18" charset="0"/>
              </a:rPr>
              <a:t>device</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effectLst/>
                <a:latin typeface="Roboto Mono" pitchFamily="49" charset="0"/>
                <a:ea typeface="Roboto Mono" pitchFamily="49" charset="0"/>
                <a:cs typeface="Times New Roman" panose="02020603050405020304" pitchFamily="18" charset="0"/>
              </a:rPr>
              <a:t>out</a:t>
            </a:r>
            <a:r>
              <a:rPr lang="en-US" sz="4000" kern="0" err="1">
                <a:solidFill>
                  <a:srgbClr val="3B3B3B"/>
                </a:solidFill>
                <a:effectLst/>
                <a:latin typeface="Roboto Mono" pitchFamily="49" charset="0"/>
                <a:ea typeface="Roboto Mono" pitchFamily="49" charset="0"/>
                <a:cs typeface="Times New Roman" panose="02020603050405020304" pitchFamily="18" charset="0"/>
              </a:rPr>
              <a:t>.</a:t>
            </a:r>
            <a:r>
              <a:rPr lang="en-US" sz="4000" kern="0" err="1">
                <a:solidFill>
                  <a:srgbClr val="795E26"/>
                </a:solidFill>
                <a:effectLst/>
                <a:latin typeface="Roboto Mono" pitchFamily="49" charset="0"/>
                <a:ea typeface="Roboto Mono" pitchFamily="49" charset="0"/>
                <a:cs typeface="Times New Roman" panose="02020603050405020304" pitchFamily="18" charset="0"/>
              </a:rPr>
              <a:t>begin</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1080"/>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effectLst/>
                <a:latin typeface="Roboto Mono" pitchFamily="49" charset="0"/>
                <a:ea typeface="Roboto Mono" pitchFamily="49" charset="0"/>
                <a:cs typeface="Times New Roman" panose="02020603050405020304" pitchFamily="18" charset="0"/>
              </a:rPr>
              <a:t>out</a:t>
            </a:r>
            <a:r>
              <a:rPr lang="en-US" sz="4000" kern="0" err="1">
                <a:solidFill>
                  <a:srgbClr val="3B3B3B"/>
                </a:solidFill>
                <a:effectLst/>
                <a:latin typeface="Roboto Mono" pitchFamily="49" charset="0"/>
                <a:ea typeface="Roboto Mono" pitchFamily="49" charset="0"/>
                <a:cs typeface="Times New Roman" panose="02020603050405020304" pitchFamily="18" charset="0"/>
              </a:rPr>
              <a:t>.</a:t>
            </a:r>
            <a:r>
              <a:rPr lang="en-US" sz="4000" kern="0" err="1">
                <a:solidFill>
                  <a:srgbClr val="795E26"/>
                </a:solidFill>
                <a:effectLst/>
                <a:latin typeface="Roboto Mono" pitchFamily="49" charset="0"/>
                <a:ea typeface="Roboto Mono" pitchFamily="49" charset="0"/>
                <a:cs typeface="Times New Roman" panose="02020603050405020304" pitchFamily="18" charset="0"/>
              </a:rPr>
              <a:t>end</a:t>
            </a:r>
            <a:r>
              <a:rPr lang="en-US" sz="4000" kern="0">
                <a:solidFill>
                  <a:srgbClr val="3B3B3B"/>
                </a:solidFill>
                <a:effectLst/>
                <a:latin typeface="Roboto Mono" pitchFamily="49" charset="0"/>
                <a:ea typeface="Roboto Mono" pitchFamily="49" charset="0"/>
                <a:cs typeface="Times New Roman" panose="02020603050405020304" pitchFamily="18" charset="0"/>
              </a:rPr>
              <a:t>(),</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height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FF"/>
                </a:solidFill>
                <a:effectLst/>
                <a:latin typeface="Roboto Mono" pitchFamily="49" charset="0"/>
                <a:ea typeface="Roboto Mono" pitchFamily="49" charset="0"/>
                <a:cs typeface="Times New Roman" panose="02020603050405020304" pitchFamily="18" charset="0"/>
              </a:rPr>
              <a:t>__host__</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FF"/>
                </a:solidFill>
                <a:effectLst/>
                <a:latin typeface="Roboto Mono" pitchFamily="49" charset="0"/>
                <a:ea typeface="Roboto Mono" pitchFamily="49" charset="0"/>
                <a:cs typeface="Times New Roman" panose="02020603050405020304" pitchFamily="18" charset="0"/>
              </a:rPr>
              <a:t>__device__</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00FF"/>
                </a:solidFill>
                <a:effectLst/>
                <a:latin typeface="Roboto Mono" pitchFamily="49" charset="0"/>
                <a:ea typeface="Roboto Mono" pitchFamily="49" charset="0"/>
                <a:cs typeface="Times New Roman" panose="02020603050405020304" pitchFamily="18" charset="0"/>
              </a:rPr>
              <a:t>int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id</a:t>
            </a:r>
            <a:r>
              <a:rPr lang="en-US" sz="4000" kern="0">
                <a:solidFill>
                  <a:srgbClr val="3B3B3B"/>
                </a:solidFill>
                <a:effectLst/>
                <a:latin typeface="Roboto Mono" pitchFamily="49" charset="0"/>
                <a:ea typeface="Roboto Mono" pitchFamily="49" charset="0"/>
                <a:cs typeface="Times New Roman" panose="02020603050405020304" pitchFamily="18" charset="0"/>
              </a:rPr>
              <a:t>) {</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int column = id % width;</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int row = id / width;</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if (row &gt; 0 &amp;&amp; column &gt; 0 &amp;&amp; row &lt; height - 1 &amp;&amp; column &lt; width - 1) {</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float d2tdx2 =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- 1] </a:t>
            </a:r>
          </a:p>
          <a:p>
            <a:pPr marL="0" marR="0"/>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2</a:t>
            </a:r>
          </a:p>
          <a:p>
            <a:pPr marL="0" marR="0"/>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+ 1];</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float d2tdy2 =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- 1) * width + column] </a:t>
            </a:r>
          </a:p>
          <a:p>
            <a:pPr marL="0" marR="0"/>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2</a:t>
            </a:r>
          </a:p>
          <a:p>
            <a:pPr marL="0" marR="0"/>
            <a:r>
              <a:rPr lang="en-US" sz="4000" kern="0">
                <a:solidFill>
                  <a:schemeClr val="accent5"/>
                </a:solidFill>
                <a:latin typeface="Roboto Mono" pitchFamily="49" charset="0"/>
                <a:ea typeface="Roboto Mono" pitchFamily="49" charset="0"/>
                <a:cs typeface="Times New Roman" panose="02020603050405020304" pitchFamily="18" charset="0"/>
              </a:rPr>
              <a:t>                     </a:t>
            </a:r>
            <a:r>
              <a:rPr lang="en-US" sz="4000" kern="0">
                <a:solidFill>
                  <a:schemeClr val="accent5"/>
                </a:solidFill>
                <a:effectLst/>
                <a:latin typeface="Roboto Mono" pitchFamily="49" charset="0"/>
                <a:ea typeface="Roboto Mono" pitchFamily="49" charset="0"/>
                <a:cs typeface="Times New Roman" panose="02020603050405020304" pitchFamily="18" charset="0"/>
              </a:rPr>
              <a:t>+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+ 1) * width + column];</a:t>
            </a: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return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 + 0.2f * (d2tdx2 + d2tdy2);</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 else {</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return </a:t>
            </a:r>
            <a:r>
              <a:rPr lang="en-US" sz="4000" kern="0" err="1">
                <a:solidFill>
                  <a:schemeClr val="accent5"/>
                </a:solidFill>
                <a:latin typeface="Roboto Mono" pitchFamily="49" charset="0"/>
                <a:ea typeface="Roboto Mono" pitchFamily="49" charset="0"/>
                <a:cs typeface="Times New Roman" panose="02020603050405020304" pitchFamily="18" charset="0"/>
              </a:rPr>
              <a:t>in_ptr</a:t>
            </a:r>
            <a:r>
              <a:rPr lang="en-US" sz="4000" kern="0">
                <a:solidFill>
                  <a:schemeClr val="accent5"/>
                </a:solidFill>
                <a:effectLst/>
                <a:latin typeface="Roboto Mono" pitchFamily="49" charset="0"/>
                <a:ea typeface="Roboto Mono" pitchFamily="49" charset="0"/>
                <a:cs typeface="Times New Roman" panose="02020603050405020304" pitchFamily="18" charset="0"/>
              </a:rPr>
              <a:t>[row * width + column];</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    });</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000" kern="0">
                <a:solidFill>
                  <a:schemeClr val="accent5"/>
                </a:solidFill>
                <a:effectLst/>
                <a:latin typeface="Roboto Mono" pitchFamily="49" charset="0"/>
                <a:ea typeface="Roboto Mono" pitchFamily="49" charset="0"/>
                <a:cs typeface="Times New Roman" panose="02020603050405020304" pitchFamily="18" charset="0"/>
              </a:rPr>
              <a:t>}</a:t>
            </a:r>
            <a:endParaRPr lang="en-US" sz="4000" kern="100">
              <a:solidFill>
                <a:schemeClr val="accent5"/>
              </a:solidFill>
              <a:effectLst/>
              <a:latin typeface="Roboto Mono" pitchFamily="49" charset="0"/>
              <a:ea typeface="Roboto Mono" pitchFamily="49" charset="0"/>
              <a:cs typeface="Times New Roman" panose="02020603050405020304" pitchFamily="18" charset="0"/>
            </a:endParaRPr>
          </a:p>
        </p:txBody>
      </p:sp>
      <p:cxnSp>
        <p:nvCxnSpPr>
          <p:cNvPr id="3" name="Straight Connector 2">
            <a:extLst>
              <a:ext uri="{FF2B5EF4-FFF2-40B4-BE49-F238E27FC236}">
                <a16:creationId xmlns:a16="http://schemas.microsoft.com/office/drawing/2014/main" id="{E4E9C7E1-D4D3-F0D6-372C-8A74C60C1CC6}"/>
              </a:ext>
            </a:extLst>
          </p:cNvPr>
          <p:cNvCxnSpPr>
            <a:cxnSpLocks/>
          </p:cNvCxnSpPr>
          <p:nvPr/>
        </p:nvCxnSpPr>
        <p:spPr>
          <a:xfrm>
            <a:off x="19859923" y="6325927"/>
            <a:ext cx="0" cy="197058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DC67EC3-98E5-A64A-593D-61C7C211BABD}"/>
              </a:ext>
            </a:extLst>
          </p:cNvPr>
          <p:cNvSpPr txBox="1"/>
          <p:nvPr/>
        </p:nvSpPr>
        <p:spPr>
          <a:xfrm>
            <a:off x="20164854" y="6341721"/>
            <a:ext cx="13896546" cy="1938992"/>
          </a:xfrm>
          <a:prstGeom prst="rect">
            <a:avLst/>
          </a:prstGeom>
          <a:noFill/>
        </p:spPr>
        <p:txBody>
          <a:bodyPr wrap="square" rtlCol="0">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Tabulate is equivalent to transform of counting iterator</a:t>
            </a:r>
          </a:p>
        </p:txBody>
      </p:sp>
    </p:spTree>
    <p:extLst>
      <p:ext uri="{BB962C8B-B14F-4D97-AF65-F5344CB8AC3E}">
        <p14:creationId xmlns:p14="http://schemas.microsoft.com/office/powerpoint/2010/main" val="20509349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20B6B-FE37-7C82-CCD5-6A8DD51FFF7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DD627234-C54D-C64A-08EB-4AE46FA20554}"/>
              </a:ext>
            </a:extLst>
          </p:cNvPr>
          <p:cNvSpPr>
            <a:spLocks noGrp="1"/>
          </p:cNvSpPr>
          <p:nvPr>
            <p:ph type="title"/>
          </p:nvPr>
        </p:nvSpPr>
        <p:spPr/>
        <p:txBody>
          <a:bodyPr/>
          <a:lstStyle/>
          <a:p>
            <a:r>
              <a:rPr lang="en-US"/>
              <a:t>Code Reuse</a:t>
            </a:r>
          </a:p>
        </p:txBody>
      </p:sp>
      <p:sp>
        <p:nvSpPr>
          <p:cNvPr id="6" name="TextBox 5">
            <a:extLst>
              <a:ext uri="{FF2B5EF4-FFF2-40B4-BE49-F238E27FC236}">
                <a16:creationId xmlns:a16="http://schemas.microsoft.com/office/drawing/2014/main" id="{1EC1F771-E1AD-3AAD-930D-80E920C4D207}"/>
              </a:ext>
            </a:extLst>
          </p:cNvPr>
          <p:cNvSpPr txBox="1"/>
          <p:nvPr/>
        </p:nvSpPr>
        <p:spPr>
          <a:xfrm>
            <a:off x="1422091" y="4934599"/>
            <a:ext cx="19073190" cy="8217634"/>
          </a:xfrm>
          <a:prstGeom prst="rect">
            <a:avLst/>
          </a:prstGeom>
          <a:noFill/>
        </p:spPr>
        <p:txBody>
          <a:bodyPr wrap="square">
            <a:spAutoFit/>
          </a:bodyPr>
          <a:lstStyle/>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__host__</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__device__</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pair</a:t>
            </a:r>
            <a:r>
              <a:rPr lang="en-US" sz="4400" kern="0">
                <a:solidFill>
                  <a:srgbClr val="3B3B3B"/>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&gt; </a:t>
            </a:r>
            <a:r>
              <a:rPr lang="en-US" sz="4400" kern="0" err="1">
                <a:solidFill>
                  <a:srgbClr val="795E26"/>
                </a:solidFill>
                <a:effectLst/>
                <a:latin typeface="Roboto Mono" pitchFamily="49" charset="0"/>
                <a:ea typeface="Roboto Mono" pitchFamily="49" charset="0"/>
                <a:cs typeface="Times New Roman" panose="02020603050405020304" pitchFamily="18" charset="0"/>
              </a:rPr>
              <a:t>row_col</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id</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make_pair</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id</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id</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endParaRPr lang="en-US" sz="4400" kern="0">
              <a:solidFill>
                <a:srgbClr val="3B3B3B"/>
              </a:solidFill>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thrust::tabulate(</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thrust::device, </a:t>
            </a:r>
            <a:r>
              <a:rPr lang="en-US" sz="4400" kern="0" err="1">
                <a:solidFill>
                  <a:schemeClr val="accent5"/>
                </a:solidFill>
                <a:effectLst/>
                <a:latin typeface="Roboto Mono" pitchFamily="49" charset="0"/>
                <a:ea typeface="Roboto Mono" pitchFamily="49" charset="0"/>
                <a:cs typeface="Times New Roman" panose="02020603050405020304" pitchFamily="18" charset="0"/>
              </a:rPr>
              <a:t>out.begin</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out.end</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in_ptr</a:t>
            </a:r>
            <a:r>
              <a:rPr lang="en-US" sz="4400" kern="0">
                <a:solidFill>
                  <a:schemeClr val="accent5"/>
                </a:solidFill>
                <a:effectLst/>
                <a:latin typeface="Roboto Mono" pitchFamily="49" charset="0"/>
                <a:ea typeface="Roboto Mono" pitchFamily="49" charset="0"/>
                <a:cs typeface="Times New Roman" panose="02020603050405020304" pitchFamily="18" charset="0"/>
              </a:rPr>
              <a:t>, height, width] __host__ __device__(int id)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auto</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row</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column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795E26"/>
                </a:solidFill>
                <a:effectLst/>
                <a:latin typeface="Roboto Mono" pitchFamily="49" charset="0"/>
                <a:ea typeface="Roboto Mono" pitchFamily="49" charset="0"/>
                <a:cs typeface="Times New Roman" panose="02020603050405020304" pitchFamily="18" charset="0"/>
              </a:rPr>
              <a:t>row_col</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id</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100">
                <a:effectLst/>
                <a:latin typeface="Roboto Mono" pitchFamily="49" charset="0"/>
                <a:ea typeface="Roboto Mono" pitchFamily="49" charset="0"/>
                <a:cs typeface="Times New Roman" panose="02020603050405020304" pitchFamily="18" charset="0"/>
              </a:rPr>
              <a:t> </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p:txBody>
      </p:sp>
      <p:sp>
        <p:nvSpPr>
          <p:cNvPr id="2" name="TextBox 1">
            <a:extLst>
              <a:ext uri="{FF2B5EF4-FFF2-40B4-BE49-F238E27FC236}">
                <a16:creationId xmlns:a16="http://schemas.microsoft.com/office/drawing/2014/main" id="{5F055720-AE97-B3F1-72B3-6EACDB90126C}"/>
              </a:ext>
            </a:extLst>
          </p:cNvPr>
          <p:cNvSpPr txBox="1"/>
          <p:nvPr/>
        </p:nvSpPr>
        <p:spPr>
          <a:xfrm>
            <a:off x="20833213" y="4934599"/>
            <a:ext cx="14541527" cy="9325630"/>
          </a:xfrm>
          <a:prstGeom prst="rect">
            <a:avLst/>
          </a:prstGeom>
          <a:noFill/>
        </p:spPr>
        <p:txBody>
          <a:bodyPr wrap="square" rtlCol="0">
            <a:spAutoFit/>
          </a:bodyPr>
          <a:lstStyle/>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We’ll have to map flattened cell index into 2D coordinates more than once</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This means it’s time to follow Don’t Repeat Yourself (DRY) principle and extract common code into function</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To return both row and column from this function we could use </a:t>
            </a:r>
            <a:r>
              <a:rPr lang="en-US" sz="6000" kern="0">
                <a:solidFill>
                  <a:srgbClr val="267F99"/>
                </a:solidFill>
                <a:effectLst/>
                <a:latin typeface="Roboto Mono" pitchFamily="49" charset="0"/>
                <a:ea typeface="Roboto Mono" pitchFamily="49" charset="0"/>
                <a:cs typeface="Times New Roman" panose="02020603050405020304" pitchFamily="18" charset="0"/>
              </a:rPr>
              <a:t>std</a:t>
            </a:r>
            <a:r>
              <a:rPr lang="en-US" sz="6000" kern="0">
                <a:solidFill>
                  <a:srgbClr val="3B3B3B"/>
                </a:solidFill>
                <a:effectLst/>
                <a:latin typeface="Roboto Mono" pitchFamily="49" charset="0"/>
                <a:ea typeface="Roboto Mono" pitchFamily="49" charset="0"/>
                <a:cs typeface="Times New Roman" panose="02020603050405020304" pitchFamily="18" charset="0"/>
              </a:rPr>
              <a:t>::</a:t>
            </a:r>
            <a:r>
              <a:rPr lang="en-US" sz="6000" kern="0" err="1">
                <a:solidFill>
                  <a:srgbClr val="795E26"/>
                </a:solidFill>
                <a:effectLst/>
                <a:latin typeface="Roboto Mono" pitchFamily="49" charset="0"/>
                <a:ea typeface="Roboto Mono" pitchFamily="49" charset="0"/>
                <a:cs typeface="Times New Roman" panose="02020603050405020304" pitchFamily="18" charset="0"/>
              </a:rPr>
              <a:t>make_pair</a:t>
            </a:r>
            <a:endParaRPr lang="en-US" sz="6000">
              <a:solidFill>
                <a:schemeClr val="bg1"/>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110377116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F2F11C-AE58-7A0D-2793-FF1674C66BB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2B679DA-D5BB-8382-24B5-5C75392EBF7F}"/>
              </a:ext>
            </a:extLst>
          </p:cNvPr>
          <p:cNvSpPr>
            <a:spLocks noGrp="1"/>
          </p:cNvSpPr>
          <p:nvPr>
            <p:ph type="title"/>
          </p:nvPr>
        </p:nvSpPr>
        <p:spPr/>
        <p:txBody>
          <a:bodyPr/>
          <a:lstStyle/>
          <a:p>
            <a:r>
              <a:rPr lang="en-US"/>
              <a:t>Code Reuse Issue</a:t>
            </a:r>
          </a:p>
        </p:txBody>
      </p:sp>
      <p:sp>
        <p:nvSpPr>
          <p:cNvPr id="3" name="TextBox 2">
            <a:extLst>
              <a:ext uri="{FF2B5EF4-FFF2-40B4-BE49-F238E27FC236}">
                <a16:creationId xmlns:a16="http://schemas.microsoft.com/office/drawing/2014/main" id="{3E59C4DC-A445-0EAD-481C-7B4F508BE121}"/>
              </a:ext>
            </a:extLst>
          </p:cNvPr>
          <p:cNvSpPr txBox="1"/>
          <p:nvPr/>
        </p:nvSpPr>
        <p:spPr>
          <a:xfrm>
            <a:off x="1422091" y="15099006"/>
            <a:ext cx="19792950" cy="1446550"/>
          </a:xfrm>
          <a:prstGeom prst="rect">
            <a:avLst/>
          </a:prstGeom>
          <a:noFill/>
        </p:spPr>
        <p:txBody>
          <a:bodyPr wrap="square">
            <a:spAutoFit/>
          </a:bodyPr>
          <a:lstStyle/>
          <a:p>
            <a:r>
              <a:rPr lang="en-US" sz="4400" kern="0">
                <a:solidFill>
                  <a:srgbClr val="FF0000"/>
                </a:solidFill>
                <a:effectLst/>
                <a:latin typeface="Roboto Mono" pitchFamily="49" charset="0"/>
                <a:ea typeface="Roboto Mono" pitchFamily="49" charset="0"/>
              </a:rPr>
              <a:t>calling a </a:t>
            </a:r>
            <a:r>
              <a:rPr lang="en-US" sz="4400" kern="0">
                <a:solidFill>
                  <a:srgbClr val="0000FF"/>
                </a:solidFill>
                <a:effectLst/>
                <a:latin typeface="Roboto Mono" pitchFamily="49" charset="0"/>
                <a:ea typeface="Roboto Mono" pitchFamily="49" charset="0"/>
                <a:cs typeface="Times New Roman" panose="02020603050405020304" pitchFamily="18" charset="0"/>
              </a:rPr>
              <a:t>__host__</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FF0000"/>
                </a:solidFill>
                <a:effectLst/>
                <a:latin typeface="Roboto Mono" pitchFamily="49" charset="0"/>
                <a:ea typeface="Roboto Mono" pitchFamily="49" charset="0"/>
              </a:rPr>
              <a:t>function("</a:t>
            </a:r>
            <a:r>
              <a:rPr lang="en-US" sz="4400" kern="0">
                <a:solidFill>
                  <a:srgbClr val="267F99"/>
                </a:solidFill>
                <a:effectLst/>
                <a:latin typeface="Roboto Mono" pitchFamily="49" charset="0"/>
                <a:ea typeface="Roboto Mono" pitchFamily="49" charset="0"/>
                <a:cs typeface="Times New Roman" panose="02020603050405020304" pitchFamily="18" charset="0"/>
              </a:rPr>
              <a:t> 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make_pair</a:t>
            </a:r>
            <a:r>
              <a:rPr lang="en-US" sz="4400" kern="0">
                <a:solidFill>
                  <a:srgbClr val="795E26"/>
                </a:solidFill>
                <a:effectLst/>
                <a:latin typeface="Roboto Mono" pitchFamily="49" charset="0"/>
                <a:ea typeface="Roboto Mono" pitchFamily="49" charset="0"/>
                <a:cs typeface="Times New Roman" panose="02020603050405020304" pitchFamily="18" charset="0"/>
              </a:rPr>
              <a:t> </a:t>
            </a:r>
            <a:r>
              <a:rPr lang="en-US" sz="4400" kern="0">
                <a:solidFill>
                  <a:srgbClr val="FF0000"/>
                </a:solidFill>
                <a:effectLst/>
                <a:latin typeface="Roboto Mono" pitchFamily="49" charset="0"/>
                <a:ea typeface="Roboto Mono" pitchFamily="49" charset="0"/>
              </a:rPr>
              <a:t>") from a </a:t>
            </a:r>
            <a:r>
              <a:rPr lang="en-US" sz="4400" kern="0">
                <a:solidFill>
                  <a:srgbClr val="0000FF"/>
                </a:solidFill>
                <a:effectLst/>
                <a:latin typeface="Roboto Mono" pitchFamily="49" charset="0"/>
                <a:ea typeface="Roboto Mono" pitchFamily="49" charset="0"/>
                <a:cs typeface="Times New Roman" panose="02020603050405020304" pitchFamily="18" charset="0"/>
              </a:rPr>
              <a:t>__host__</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__device__</a:t>
            </a:r>
            <a:r>
              <a:rPr lang="en-US" sz="4400" kern="100">
                <a:latin typeface="Roboto Mono" pitchFamily="49" charset="0"/>
                <a:ea typeface="Roboto Mono" pitchFamily="49" charset="0"/>
                <a:cs typeface="Times New Roman" panose="02020603050405020304" pitchFamily="18" charset="0"/>
              </a:rPr>
              <a:t> </a:t>
            </a:r>
            <a:r>
              <a:rPr lang="en-US" sz="4400" kern="0">
                <a:solidFill>
                  <a:srgbClr val="FF0000"/>
                </a:solidFill>
                <a:effectLst/>
                <a:latin typeface="Roboto Mono" pitchFamily="49" charset="0"/>
                <a:ea typeface="Roboto Mono" pitchFamily="49" charset="0"/>
              </a:rPr>
              <a:t>function("</a:t>
            </a:r>
            <a:r>
              <a:rPr lang="en-US" sz="4400" kern="0">
                <a:solidFill>
                  <a:srgbClr val="795E26"/>
                </a:solidFill>
                <a:effectLst/>
                <a:latin typeface="Roboto Mono" pitchFamily="49" charset="0"/>
                <a:ea typeface="Roboto Mono" pitchFamily="49" charset="0"/>
                <a:cs typeface="Times New Roman" panose="02020603050405020304" pitchFamily="18" charset="0"/>
              </a:rPr>
              <a:t> </a:t>
            </a:r>
            <a:r>
              <a:rPr lang="en-US" sz="4400" kern="0" err="1">
                <a:solidFill>
                  <a:srgbClr val="795E26"/>
                </a:solidFill>
                <a:effectLst/>
                <a:latin typeface="Roboto Mono" pitchFamily="49" charset="0"/>
                <a:ea typeface="Roboto Mono" pitchFamily="49" charset="0"/>
                <a:cs typeface="Times New Roman" panose="02020603050405020304" pitchFamily="18" charset="0"/>
              </a:rPr>
              <a:t>row_col</a:t>
            </a:r>
            <a:r>
              <a:rPr lang="en-US" sz="4400" kern="0">
                <a:solidFill>
                  <a:srgbClr val="795E26"/>
                </a:solidFill>
                <a:effectLst/>
                <a:latin typeface="Roboto Mono" pitchFamily="49" charset="0"/>
                <a:ea typeface="Roboto Mono" pitchFamily="49" charset="0"/>
                <a:cs typeface="Times New Roman" panose="02020603050405020304" pitchFamily="18" charset="0"/>
              </a:rPr>
              <a:t> </a:t>
            </a:r>
            <a:r>
              <a:rPr lang="en-US" sz="4400" kern="0">
                <a:solidFill>
                  <a:srgbClr val="FF0000"/>
                </a:solidFill>
                <a:effectLst/>
                <a:latin typeface="Roboto Mono" pitchFamily="49" charset="0"/>
                <a:ea typeface="Roboto Mono" pitchFamily="49" charset="0"/>
              </a:rPr>
              <a:t>") is not allowed. </a:t>
            </a:r>
            <a:endParaRPr lang="en-US" sz="4400">
              <a:solidFill>
                <a:srgbClr val="FF0000"/>
              </a:solidFill>
              <a:latin typeface="Roboto Mono" pitchFamily="49" charset="0"/>
              <a:ea typeface="Roboto Mono" pitchFamily="49" charset="0"/>
            </a:endParaRPr>
          </a:p>
        </p:txBody>
      </p:sp>
      <p:sp>
        <p:nvSpPr>
          <p:cNvPr id="5" name="TextBox 4">
            <a:extLst>
              <a:ext uri="{FF2B5EF4-FFF2-40B4-BE49-F238E27FC236}">
                <a16:creationId xmlns:a16="http://schemas.microsoft.com/office/drawing/2014/main" id="{787DBF85-6D49-A56B-9140-5C7D2A414B76}"/>
              </a:ext>
            </a:extLst>
          </p:cNvPr>
          <p:cNvSpPr txBox="1"/>
          <p:nvPr/>
        </p:nvSpPr>
        <p:spPr>
          <a:xfrm>
            <a:off x="1422091" y="4934599"/>
            <a:ext cx="19073190" cy="8217634"/>
          </a:xfrm>
          <a:prstGeom prst="rect">
            <a:avLst/>
          </a:prstGeom>
          <a:noFill/>
        </p:spPr>
        <p:txBody>
          <a:bodyPr wrap="square">
            <a:spAutoFit/>
          </a:bodyPr>
          <a:lstStyle/>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__host__</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__device__</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pair</a:t>
            </a:r>
            <a:r>
              <a:rPr lang="en-US" sz="4400" kern="0">
                <a:solidFill>
                  <a:srgbClr val="3B3B3B"/>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&gt; </a:t>
            </a:r>
            <a:r>
              <a:rPr lang="en-US" sz="4400" kern="0" err="1">
                <a:solidFill>
                  <a:srgbClr val="795E26"/>
                </a:solidFill>
                <a:effectLst/>
                <a:latin typeface="Roboto Mono" pitchFamily="49" charset="0"/>
                <a:ea typeface="Roboto Mono" pitchFamily="49" charset="0"/>
                <a:cs typeface="Times New Roman" panose="02020603050405020304" pitchFamily="18" charset="0"/>
              </a:rPr>
              <a:t>row_col</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id</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make_pair</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id</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id</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endParaRPr lang="en-US" sz="4400" kern="0">
              <a:solidFill>
                <a:srgbClr val="3B3B3B"/>
              </a:solidFill>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thrust::tabulate(</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thrust::device, </a:t>
            </a:r>
            <a:r>
              <a:rPr lang="en-US" sz="4400" kern="0" err="1">
                <a:solidFill>
                  <a:schemeClr val="accent5"/>
                </a:solidFill>
                <a:effectLst/>
                <a:latin typeface="Roboto Mono" pitchFamily="49" charset="0"/>
                <a:ea typeface="Roboto Mono" pitchFamily="49" charset="0"/>
                <a:cs typeface="Times New Roman" panose="02020603050405020304" pitchFamily="18" charset="0"/>
              </a:rPr>
              <a:t>out.begin</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out.end</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in_ptr</a:t>
            </a:r>
            <a:r>
              <a:rPr lang="en-US" sz="4400" kern="0">
                <a:solidFill>
                  <a:schemeClr val="accent5"/>
                </a:solidFill>
                <a:effectLst/>
                <a:latin typeface="Roboto Mono" pitchFamily="49" charset="0"/>
                <a:ea typeface="Roboto Mono" pitchFamily="49" charset="0"/>
                <a:cs typeface="Times New Roman" panose="02020603050405020304" pitchFamily="18" charset="0"/>
              </a:rPr>
              <a:t>, height, width] __host__ __device__(int id)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auto</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row</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column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795E26"/>
                </a:solidFill>
                <a:effectLst/>
                <a:latin typeface="Roboto Mono" pitchFamily="49" charset="0"/>
                <a:ea typeface="Roboto Mono" pitchFamily="49" charset="0"/>
                <a:cs typeface="Times New Roman" panose="02020603050405020304" pitchFamily="18" charset="0"/>
              </a:rPr>
              <a:t>row_col</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id</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100">
                <a:effectLst/>
                <a:latin typeface="Roboto Mono" pitchFamily="49" charset="0"/>
                <a:ea typeface="Roboto Mono" pitchFamily="49" charset="0"/>
                <a:cs typeface="Times New Roman" panose="02020603050405020304" pitchFamily="18" charset="0"/>
              </a:rPr>
              <a:t> </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p:txBody>
      </p:sp>
      <p:sp>
        <p:nvSpPr>
          <p:cNvPr id="7" name="TextBox 6">
            <a:extLst>
              <a:ext uri="{FF2B5EF4-FFF2-40B4-BE49-F238E27FC236}">
                <a16:creationId xmlns:a16="http://schemas.microsoft.com/office/drawing/2014/main" id="{5EAB59F8-71FF-2372-695D-CDF3FC2A98E3}"/>
              </a:ext>
            </a:extLst>
          </p:cNvPr>
          <p:cNvSpPr txBox="1"/>
          <p:nvPr/>
        </p:nvSpPr>
        <p:spPr>
          <a:xfrm>
            <a:off x="20833213" y="4934599"/>
            <a:ext cx="14541527" cy="14865608"/>
          </a:xfrm>
          <a:prstGeom prst="rect">
            <a:avLst/>
          </a:prstGeom>
          <a:noFill/>
        </p:spPr>
        <p:txBody>
          <a:bodyPr wrap="square" rtlCol="0">
            <a:spAutoFit/>
          </a:bodyPr>
          <a:lstStyle/>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We’ll have to map flattened cell index into 2D coordinates more than once</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This means it’s time to follow Don’t Repeat Yourself (DRY) principle and extract common code into function</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To return both row and column from this function we could use </a:t>
            </a:r>
            <a:r>
              <a:rPr lang="en-US" sz="6000" kern="0">
                <a:solidFill>
                  <a:srgbClr val="267F99"/>
                </a:solidFill>
                <a:effectLst/>
                <a:latin typeface="Roboto Mono" pitchFamily="49" charset="0"/>
                <a:ea typeface="Roboto Mono" pitchFamily="49" charset="0"/>
                <a:cs typeface="Times New Roman" panose="02020603050405020304" pitchFamily="18" charset="0"/>
              </a:rPr>
              <a:t>std</a:t>
            </a:r>
            <a:r>
              <a:rPr lang="en-US" sz="6000" kern="0">
                <a:solidFill>
                  <a:srgbClr val="3B3B3B"/>
                </a:solidFill>
                <a:effectLst/>
                <a:latin typeface="Roboto Mono" pitchFamily="49" charset="0"/>
                <a:ea typeface="Roboto Mono" pitchFamily="49" charset="0"/>
                <a:cs typeface="Times New Roman" panose="02020603050405020304" pitchFamily="18" charset="0"/>
              </a:rPr>
              <a:t>::</a:t>
            </a:r>
            <a:r>
              <a:rPr lang="en-US" sz="6000" kern="0" err="1">
                <a:solidFill>
                  <a:srgbClr val="795E26"/>
                </a:solidFill>
                <a:effectLst/>
                <a:latin typeface="Roboto Mono" pitchFamily="49" charset="0"/>
                <a:ea typeface="Roboto Mono" pitchFamily="49" charset="0"/>
                <a:cs typeface="Times New Roman" panose="02020603050405020304" pitchFamily="18" charset="0"/>
              </a:rPr>
              <a:t>make_pair</a:t>
            </a:r>
            <a:endParaRPr lang="en-US" sz="6000" kern="0">
              <a:solidFill>
                <a:srgbClr val="795E26"/>
              </a:solidFill>
              <a:latin typeface="Roboto Mono" pitchFamily="49" charset="0"/>
              <a:ea typeface="Roboto Mono" pitchFamily="49" charset="0"/>
              <a:cs typeface="Times New Roman" panose="02020603050405020304" pitchFamily="18" charset="0"/>
            </a:endParaRPr>
          </a:p>
          <a:p>
            <a:pPr marL="685800" indent="-685800">
              <a:buClr>
                <a:schemeClr val="tx2"/>
              </a:buClr>
              <a:buFont typeface="Arial" panose="020B0604020202020204" pitchFamily="34" charset="0"/>
              <a:buChar char="•"/>
            </a:pPr>
            <a:endParaRPr lang="en-US" sz="6000" kern="0">
              <a:solidFill>
                <a:srgbClr val="795E26"/>
              </a:solidFill>
              <a:latin typeface="Roboto Mono" pitchFamily="49" charset="0"/>
              <a:ea typeface="Roboto Mono" pitchFamily="49" charset="0"/>
              <a:cs typeface="Times New Roman" panose="02020603050405020304" pitchFamily="18"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But </a:t>
            </a:r>
            <a:r>
              <a:rPr lang="en-US" sz="6000" kern="0">
                <a:solidFill>
                  <a:srgbClr val="267F99"/>
                </a:solidFill>
                <a:effectLst/>
                <a:latin typeface="Roboto Mono" pitchFamily="49" charset="0"/>
                <a:ea typeface="Roboto Mono" pitchFamily="49" charset="0"/>
                <a:cs typeface="Times New Roman" panose="02020603050405020304" pitchFamily="18" charset="0"/>
              </a:rPr>
              <a:t>std</a:t>
            </a:r>
            <a:r>
              <a:rPr lang="en-US" sz="6000" kern="0">
                <a:solidFill>
                  <a:srgbClr val="3B3B3B"/>
                </a:solidFill>
                <a:effectLst/>
                <a:latin typeface="Roboto Mono" pitchFamily="49" charset="0"/>
                <a:ea typeface="Roboto Mono" pitchFamily="49" charset="0"/>
                <a:cs typeface="Times New Roman" panose="02020603050405020304" pitchFamily="18" charset="0"/>
              </a:rPr>
              <a:t>::</a:t>
            </a:r>
            <a:r>
              <a:rPr lang="en-US" sz="6000" kern="0" err="1">
                <a:solidFill>
                  <a:srgbClr val="795E26"/>
                </a:solidFill>
                <a:effectLst/>
                <a:latin typeface="Roboto Mono" pitchFamily="49" charset="0"/>
                <a:ea typeface="Roboto Mono" pitchFamily="49" charset="0"/>
                <a:cs typeface="Times New Roman" panose="02020603050405020304" pitchFamily="18" charset="0"/>
              </a:rPr>
              <a:t>make_pair</a:t>
            </a:r>
            <a:r>
              <a:rPr lang="en-US" sz="6000">
                <a:solidFill>
                  <a:schemeClr val="bg1"/>
                </a:solidFill>
                <a:latin typeface="NVIDIA Sans" panose="020B0503020203020204" pitchFamily="34" charset="0"/>
                <a:cs typeface="NVIDIA Sans" panose="020B0503020203020204" pitchFamily="34" charset="0"/>
              </a:rPr>
              <a:t> is a host function! Does this mean we have to re-implement every vocabulary type we might need for CUDA?</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33773468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C39DEF-8892-588A-FFF5-F2533FF495D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C466CF3-A6D5-A04F-4DC7-733F470AE8C2}"/>
              </a:ext>
            </a:extLst>
          </p:cNvPr>
          <p:cNvSpPr>
            <a:spLocks noGrp="1"/>
          </p:cNvSpPr>
          <p:nvPr>
            <p:ph type="title"/>
          </p:nvPr>
        </p:nvSpPr>
        <p:spPr/>
        <p:txBody>
          <a:bodyPr/>
          <a:lstStyle/>
          <a:p>
            <a:r>
              <a:rPr lang="en-US"/>
              <a:t>Vocabulary Types in </a:t>
            </a:r>
            <a:r>
              <a:rPr lang="en-US" err="1"/>
              <a:t>libcu</a:t>
            </a:r>
            <a:r>
              <a:rPr lang="en-US"/>
              <a:t>++</a:t>
            </a:r>
          </a:p>
        </p:txBody>
      </p:sp>
      <p:sp>
        <p:nvSpPr>
          <p:cNvPr id="6" name="TextBox 5">
            <a:extLst>
              <a:ext uri="{FF2B5EF4-FFF2-40B4-BE49-F238E27FC236}">
                <a16:creationId xmlns:a16="http://schemas.microsoft.com/office/drawing/2014/main" id="{1CD5827F-707E-8E08-EADE-C3C133AEB7A8}"/>
              </a:ext>
            </a:extLst>
          </p:cNvPr>
          <p:cNvSpPr txBox="1"/>
          <p:nvPr/>
        </p:nvSpPr>
        <p:spPr>
          <a:xfrm>
            <a:off x="9143999" y="18047612"/>
            <a:ext cx="18288000" cy="1107996"/>
          </a:xfrm>
          <a:prstGeom prst="rect">
            <a:avLst/>
          </a:prstGeom>
          <a:noFill/>
        </p:spPr>
        <p:txBody>
          <a:bodyPr wrap="square">
            <a:spAutoFit/>
          </a:bodyPr>
          <a:lstStyle/>
          <a:p>
            <a:pPr algn="ctr"/>
            <a:r>
              <a:rPr lang="en-US" sz="6600" i="1">
                <a:solidFill>
                  <a:schemeClr val="tx2"/>
                </a:solidFill>
              </a:rPr>
              <a:t>https://</a:t>
            </a:r>
            <a:r>
              <a:rPr lang="en-US" sz="6600" i="1" err="1">
                <a:solidFill>
                  <a:schemeClr val="tx2"/>
                </a:solidFill>
              </a:rPr>
              <a:t>nvidia.github.io</a:t>
            </a:r>
            <a:r>
              <a:rPr lang="en-US" sz="6600" i="1">
                <a:solidFill>
                  <a:schemeClr val="tx2"/>
                </a:solidFill>
              </a:rPr>
              <a:t>/cccl/</a:t>
            </a:r>
            <a:r>
              <a:rPr lang="en-US" sz="6600" i="1" err="1">
                <a:solidFill>
                  <a:schemeClr val="tx2"/>
                </a:solidFill>
              </a:rPr>
              <a:t>libcudacxx</a:t>
            </a:r>
            <a:endParaRPr lang="en-US" sz="6600" i="1">
              <a:solidFill>
                <a:schemeClr val="tx2"/>
              </a:solidFill>
            </a:endParaRPr>
          </a:p>
        </p:txBody>
      </p:sp>
      <p:sp>
        <p:nvSpPr>
          <p:cNvPr id="7" name="TextBox 6">
            <a:extLst>
              <a:ext uri="{FF2B5EF4-FFF2-40B4-BE49-F238E27FC236}">
                <a16:creationId xmlns:a16="http://schemas.microsoft.com/office/drawing/2014/main" id="{27F568BD-B236-E59D-83FD-10F74A773DBA}"/>
              </a:ext>
            </a:extLst>
          </p:cNvPr>
          <p:cNvSpPr txBox="1"/>
          <p:nvPr/>
        </p:nvSpPr>
        <p:spPr>
          <a:xfrm>
            <a:off x="2083934" y="4931688"/>
            <a:ext cx="9660392" cy="4524315"/>
          </a:xfrm>
          <a:prstGeom prst="rect">
            <a:avLst/>
          </a:prstGeom>
          <a:noFill/>
        </p:spPr>
        <p:txBody>
          <a:bodyPr wrap="square" rtlCol="0">
            <a:spAutoFit/>
          </a:bodyPr>
          <a:lstStyle/>
          <a:p>
            <a:pPr>
              <a:buClr>
                <a:schemeClr val="tx2"/>
              </a:buClr>
            </a:pPr>
            <a:r>
              <a:rPr lang="en-US" sz="7200">
                <a:solidFill>
                  <a:schemeClr val="bg1"/>
                </a:solidFill>
                <a:latin typeface="NVIDIA Sans" panose="020B0503020203020204" pitchFamily="34" charset="0"/>
                <a:cs typeface="NVIDIA Sans" panose="020B0503020203020204" pitchFamily="34" charset="0"/>
              </a:rPr>
              <a:t>Compound Types</a:t>
            </a:r>
          </a:p>
          <a:p>
            <a:pPr>
              <a:buClr>
                <a:schemeClr val="tx2"/>
              </a:buClr>
            </a:pPr>
            <a:endParaRPr lang="en-US" sz="5400">
              <a:solidFill>
                <a:schemeClr val="bg1"/>
              </a:solidFill>
              <a:latin typeface="NVIDIA Sans" panose="020B0503020203020204" pitchFamily="34" charset="0"/>
              <a:cs typeface="NVIDIA Sans" panose="020B0503020203020204" pitchFamily="34" charset="0"/>
            </a:endParaRPr>
          </a:p>
          <a:p>
            <a:pPr marL="571500" indent="-571500">
              <a:buClr>
                <a:schemeClr val="tx2"/>
              </a:buClr>
              <a:buFont typeface="Arial" panose="020B0604020202020204" pitchFamily="34" charset="0"/>
              <a:buChar char="•"/>
            </a:pPr>
            <a:r>
              <a:rPr lang="en-US" sz="5400" kern="0" err="1">
                <a:solidFill>
                  <a:srgbClr val="267F99"/>
                </a:solidFill>
                <a:effectLst/>
                <a:latin typeface="Roboto Mono" pitchFamily="49" charset="0"/>
                <a:ea typeface="Roboto Mono" pitchFamily="49" charset="0"/>
                <a:cs typeface="Times New Roman" panose="02020603050405020304" pitchFamily="18" charset="0"/>
              </a:rPr>
              <a:t>cuda</a:t>
            </a:r>
            <a:r>
              <a:rPr lang="en-US" sz="5400" b="1"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267F99"/>
                </a:solidFill>
                <a:effectLst/>
                <a:latin typeface="Roboto Mono" pitchFamily="49" charset="0"/>
                <a:ea typeface="Roboto Mono" pitchFamily="49" charset="0"/>
                <a:cs typeface="Times New Roman" panose="02020603050405020304" pitchFamily="18" charset="0"/>
              </a:rPr>
              <a:t>std</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267F99"/>
                </a:solidFill>
                <a:effectLst/>
                <a:latin typeface="Roboto Mono" pitchFamily="49" charset="0"/>
                <a:ea typeface="Roboto Mono" pitchFamily="49" charset="0"/>
                <a:cs typeface="Times New Roman" panose="02020603050405020304" pitchFamily="18" charset="0"/>
              </a:rPr>
              <a:t>pair </a:t>
            </a:r>
          </a:p>
          <a:p>
            <a:pPr marL="571500" indent="-571500">
              <a:buClr>
                <a:schemeClr val="tx2"/>
              </a:buClr>
              <a:buFont typeface="Arial" panose="020B0604020202020204" pitchFamily="34" charset="0"/>
              <a:buChar char="•"/>
            </a:pPr>
            <a:r>
              <a:rPr lang="en-US" sz="5400" kern="0" err="1">
                <a:solidFill>
                  <a:srgbClr val="267F99"/>
                </a:solidFill>
                <a:effectLst/>
                <a:latin typeface="Roboto Mono" pitchFamily="49" charset="0"/>
                <a:ea typeface="Roboto Mono" pitchFamily="49" charset="0"/>
                <a:cs typeface="Times New Roman" panose="02020603050405020304" pitchFamily="18" charset="0"/>
              </a:rPr>
              <a:t>cuda</a:t>
            </a:r>
            <a:r>
              <a:rPr lang="en-US" sz="5400" b="1"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267F99"/>
                </a:solidFill>
                <a:effectLst/>
                <a:latin typeface="Roboto Mono" pitchFamily="49" charset="0"/>
                <a:ea typeface="Roboto Mono" pitchFamily="49" charset="0"/>
                <a:cs typeface="Times New Roman" panose="02020603050405020304" pitchFamily="18" charset="0"/>
              </a:rPr>
              <a:t>std</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267F99"/>
                </a:solidFill>
                <a:effectLst/>
                <a:latin typeface="Roboto Mono" pitchFamily="49" charset="0"/>
                <a:ea typeface="Roboto Mono" pitchFamily="49" charset="0"/>
                <a:cs typeface="Times New Roman" panose="02020603050405020304" pitchFamily="18" charset="0"/>
              </a:rPr>
              <a:t>tuple</a:t>
            </a:r>
          </a:p>
          <a:p>
            <a:pPr marL="571500" indent="-571500">
              <a:buClr>
                <a:schemeClr val="tx2"/>
              </a:buClr>
              <a:buFont typeface="Arial" panose="020B0604020202020204" pitchFamily="34" charset="0"/>
              <a:buChar char="•"/>
            </a:pPr>
            <a:r>
              <a:rPr lang="en-US" sz="5400" kern="0">
                <a:solidFill>
                  <a:srgbClr val="795E26"/>
                </a:solidFill>
                <a:latin typeface="Roboto Mono" pitchFamily="2" charset="0"/>
                <a:ea typeface="Roboto Mono" pitchFamily="2" charset="0"/>
                <a:cs typeface="Times New Roman" panose="02020603050405020304" pitchFamily="18" charset="0"/>
              </a:rPr>
              <a:t>...</a:t>
            </a:r>
            <a:endParaRPr lang="en-US" sz="5400">
              <a:solidFill>
                <a:schemeClr val="bg1"/>
              </a:solidFill>
              <a:latin typeface="NVIDIA Sans" panose="020B0503020203020204" pitchFamily="34" charset="0"/>
              <a:cs typeface="NVIDIA Sans" panose="020B0503020203020204" pitchFamily="34" charset="0"/>
            </a:endParaRPr>
          </a:p>
        </p:txBody>
      </p:sp>
      <p:sp>
        <p:nvSpPr>
          <p:cNvPr id="8" name="TextBox 7">
            <a:extLst>
              <a:ext uri="{FF2B5EF4-FFF2-40B4-BE49-F238E27FC236}">
                <a16:creationId xmlns:a16="http://schemas.microsoft.com/office/drawing/2014/main" id="{C064AC5A-25E2-B159-695C-AD75E8613796}"/>
              </a:ext>
            </a:extLst>
          </p:cNvPr>
          <p:cNvSpPr txBox="1"/>
          <p:nvPr/>
        </p:nvSpPr>
        <p:spPr>
          <a:xfrm>
            <a:off x="13632317" y="4931688"/>
            <a:ext cx="11199359" cy="4524315"/>
          </a:xfrm>
          <a:prstGeom prst="rect">
            <a:avLst/>
          </a:prstGeom>
          <a:noFill/>
        </p:spPr>
        <p:txBody>
          <a:bodyPr wrap="square" rtlCol="0">
            <a:spAutoFit/>
          </a:bodyPr>
          <a:lstStyle/>
          <a:p>
            <a:pPr>
              <a:buClr>
                <a:schemeClr val="tx2"/>
              </a:buClr>
            </a:pPr>
            <a:r>
              <a:rPr lang="en-US" sz="7200">
                <a:solidFill>
                  <a:schemeClr val="bg1"/>
                </a:solidFill>
                <a:latin typeface="NVIDIA Sans" panose="020B0503020203020204" pitchFamily="34" charset="0"/>
                <a:cs typeface="NVIDIA Sans" panose="020B0503020203020204" pitchFamily="34" charset="0"/>
              </a:rPr>
              <a:t>Optional and Alternatives</a:t>
            </a:r>
          </a:p>
          <a:p>
            <a:pPr>
              <a:buClr>
                <a:schemeClr val="tx2"/>
              </a:buClr>
            </a:pPr>
            <a:endParaRPr lang="en-US" sz="5400">
              <a:solidFill>
                <a:schemeClr val="bg1"/>
              </a:solidFill>
              <a:latin typeface="NVIDIA Sans" panose="020B0503020203020204" pitchFamily="34" charset="0"/>
              <a:cs typeface="NVIDIA Sans" panose="020B0503020203020204" pitchFamily="34" charset="0"/>
            </a:endParaRPr>
          </a:p>
          <a:p>
            <a:pPr marL="571500" indent="-571500">
              <a:buClr>
                <a:schemeClr val="tx2"/>
              </a:buClr>
              <a:buFont typeface="Arial" panose="020B0604020202020204" pitchFamily="34" charset="0"/>
              <a:buChar char="•"/>
            </a:pPr>
            <a:r>
              <a:rPr lang="en-US" sz="5400" kern="0" err="1">
                <a:solidFill>
                  <a:srgbClr val="267F99"/>
                </a:solidFill>
                <a:effectLst/>
                <a:latin typeface="Roboto Mono" pitchFamily="49" charset="0"/>
                <a:ea typeface="Roboto Mono" pitchFamily="49" charset="0"/>
                <a:cs typeface="Times New Roman" panose="02020603050405020304" pitchFamily="18" charset="0"/>
              </a:rPr>
              <a:t>cuda</a:t>
            </a:r>
            <a:r>
              <a:rPr lang="en-US" sz="5400" b="1"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267F99"/>
                </a:solidFill>
                <a:effectLst/>
                <a:latin typeface="Roboto Mono" pitchFamily="49" charset="0"/>
                <a:ea typeface="Roboto Mono" pitchFamily="49" charset="0"/>
                <a:cs typeface="Times New Roman" panose="02020603050405020304" pitchFamily="18" charset="0"/>
              </a:rPr>
              <a:t>std</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267F99"/>
                </a:solidFill>
                <a:effectLst/>
                <a:latin typeface="Roboto Mono" pitchFamily="49" charset="0"/>
                <a:ea typeface="Roboto Mono" pitchFamily="49" charset="0"/>
                <a:cs typeface="Times New Roman" panose="02020603050405020304" pitchFamily="18" charset="0"/>
              </a:rPr>
              <a:t>optional </a:t>
            </a:r>
          </a:p>
          <a:p>
            <a:pPr marL="571500" indent="-571500">
              <a:buClr>
                <a:schemeClr val="tx2"/>
              </a:buClr>
              <a:buFont typeface="Arial" panose="020B0604020202020204" pitchFamily="34" charset="0"/>
              <a:buChar char="•"/>
            </a:pPr>
            <a:r>
              <a:rPr lang="en-US" sz="5400" kern="0" err="1">
                <a:solidFill>
                  <a:srgbClr val="267F99"/>
                </a:solidFill>
                <a:effectLst/>
                <a:latin typeface="Roboto Mono" pitchFamily="49" charset="0"/>
                <a:ea typeface="Roboto Mono" pitchFamily="49" charset="0"/>
                <a:cs typeface="Times New Roman" panose="02020603050405020304" pitchFamily="18" charset="0"/>
              </a:rPr>
              <a:t>cuda</a:t>
            </a:r>
            <a:r>
              <a:rPr lang="en-US" sz="5400" b="1"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267F99"/>
                </a:solidFill>
                <a:effectLst/>
                <a:latin typeface="Roboto Mono" pitchFamily="49" charset="0"/>
                <a:ea typeface="Roboto Mono" pitchFamily="49" charset="0"/>
                <a:cs typeface="Times New Roman" panose="02020603050405020304" pitchFamily="18" charset="0"/>
              </a:rPr>
              <a:t>std</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267F99"/>
                </a:solidFill>
                <a:effectLst/>
                <a:latin typeface="Roboto Mono" pitchFamily="49" charset="0"/>
                <a:ea typeface="Roboto Mono" pitchFamily="49" charset="0"/>
                <a:cs typeface="Times New Roman" panose="02020603050405020304" pitchFamily="18" charset="0"/>
              </a:rPr>
              <a:t>variant </a:t>
            </a:r>
          </a:p>
          <a:p>
            <a:pPr marL="571500" indent="-571500">
              <a:buClr>
                <a:schemeClr val="tx2"/>
              </a:buClr>
              <a:buFont typeface="Arial" panose="020B0604020202020204" pitchFamily="34" charset="0"/>
              <a:buChar char="•"/>
            </a:pPr>
            <a:r>
              <a:rPr lang="en-US" sz="5400" kern="0">
                <a:solidFill>
                  <a:srgbClr val="795E26"/>
                </a:solidFill>
                <a:latin typeface="Roboto Mono" pitchFamily="2" charset="0"/>
                <a:ea typeface="Roboto Mono" pitchFamily="2" charset="0"/>
                <a:cs typeface="Times New Roman" panose="02020603050405020304" pitchFamily="18" charset="0"/>
              </a:rPr>
              <a:t>...</a:t>
            </a:r>
            <a:endParaRPr lang="en-US" sz="5400">
              <a:solidFill>
                <a:schemeClr val="bg1"/>
              </a:solidFill>
              <a:latin typeface="NVIDIA Sans" panose="020B0503020203020204" pitchFamily="34" charset="0"/>
              <a:cs typeface="NVIDIA Sans" panose="020B0503020203020204" pitchFamily="34" charset="0"/>
            </a:endParaRPr>
          </a:p>
        </p:txBody>
      </p:sp>
      <p:sp>
        <p:nvSpPr>
          <p:cNvPr id="9" name="TextBox 8">
            <a:extLst>
              <a:ext uri="{FF2B5EF4-FFF2-40B4-BE49-F238E27FC236}">
                <a16:creationId xmlns:a16="http://schemas.microsoft.com/office/drawing/2014/main" id="{D122487D-6868-E3B1-6828-F8FCE01A4607}"/>
              </a:ext>
            </a:extLst>
          </p:cNvPr>
          <p:cNvSpPr txBox="1"/>
          <p:nvPr/>
        </p:nvSpPr>
        <p:spPr>
          <a:xfrm>
            <a:off x="26332203" y="4931688"/>
            <a:ext cx="9169513" cy="4524315"/>
          </a:xfrm>
          <a:prstGeom prst="rect">
            <a:avLst/>
          </a:prstGeom>
          <a:noFill/>
        </p:spPr>
        <p:txBody>
          <a:bodyPr wrap="square" rtlCol="0">
            <a:spAutoFit/>
          </a:bodyPr>
          <a:lstStyle/>
          <a:p>
            <a:pPr>
              <a:buClr>
                <a:schemeClr val="tx2"/>
              </a:buClr>
            </a:pPr>
            <a:r>
              <a:rPr lang="en-US" sz="7200">
                <a:solidFill>
                  <a:schemeClr val="bg1"/>
                </a:solidFill>
                <a:latin typeface="NVIDIA Sans" panose="020B0503020203020204" pitchFamily="34" charset="0"/>
                <a:cs typeface="NVIDIA Sans" panose="020B0503020203020204" pitchFamily="34" charset="0"/>
              </a:rPr>
              <a:t>Math</a:t>
            </a:r>
          </a:p>
          <a:p>
            <a:pPr>
              <a:buClr>
                <a:schemeClr val="tx2"/>
              </a:buClr>
            </a:pPr>
            <a:endParaRPr lang="en-US" sz="5400">
              <a:solidFill>
                <a:schemeClr val="bg1"/>
              </a:solidFill>
              <a:latin typeface="NVIDIA Sans" panose="020B0503020203020204" pitchFamily="34" charset="0"/>
              <a:cs typeface="NVIDIA Sans" panose="020B0503020203020204" pitchFamily="34" charset="0"/>
            </a:endParaRPr>
          </a:p>
          <a:p>
            <a:pPr marL="571500" indent="-571500">
              <a:buClr>
                <a:schemeClr val="tx2"/>
              </a:buClr>
              <a:buFont typeface="Arial" panose="020B0604020202020204" pitchFamily="34" charset="0"/>
              <a:buChar char="•"/>
            </a:pPr>
            <a:r>
              <a:rPr lang="en-US" sz="5400" kern="0" err="1">
                <a:solidFill>
                  <a:srgbClr val="267F99"/>
                </a:solidFill>
                <a:effectLst/>
                <a:latin typeface="Roboto Mono" pitchFamily="49" charset="0"/>
                <a:ea typeface="Roboto Mono" pitchFamily="49" charset="0"/>
                <a:cs typeface="Times New Roman" panose="02020603050405020304" pitchFamily="18" charset="0"/>
              </a:rPr>
              <a:t>cuda</a:t>
            </a:r>
            <a:r>
              <a:rPr lang="en-US" sz="5400" b="1"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267F99"/>
                </a:solidFill>
                <a:effectLst/>
                <a:latin typeface="Roboto Mono" pitchFamily="49" charset="0"/>
                <a:ea typeface="Roboto Mono" pitchFamily="49" charset="0"/>
                <a:cs typeface="Times New Roman" panose="02020603050405020304" pitchFamily="18" charset="0"/>
              </a:rPr>
              <a:t>std</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267F99"/>
                </a:solidFill>
                <a:latin typeface="Roboto Mono" pitchFamily="49" charset="0"/>
                <a:ea typeface="Roboto Mono" pitchFamily="49" charset="0"/>
                <a:cs typeface="Times New Roman" panose="02020603050405020304" pitchFamily="18" charset="0"/>
              </a:rPr>
              <a:t>complex</a:t>
            </a:r>
          </a:p>
          <a:p>
            <a:pPr marL="571500" indent="-571500">
              <a:buClr>
                <a:schemeClr val="tx2"/>
              </a:buClr>
              <a:buFont typeface="Arial" panose="020B0604020202020204" pitchFamily="34" charset="0"/>
              <a:buChar char="•"/>
            </a:pPr>
            <a:r>
              <a:rPr lang="en-US" sz="5400" kern="0" err="1">
                <a:solidFill>
                  <a:srgbClr val="267F99"/>
                </a:solidFill>
                <a:latin typeface="Roboto Mono" pitchFamily="49" charset="0"/>
                <a:ea typeface="Roboto Mono" pitchFamily="49" charset="0"/>
                <a:cs typeface="Times New Roman" panose="02020603050405020304" pitchFamily="18" charset="0"/>
              </a:rPr>
              <a:t>c</a:t>
            </a:r>
            <a:r>
              <a:rPr lang="en-US" sz="5400" kern="0" err="1">
                <a:solidFill>
                  <a:srgbClr val="267F99"/>
                </a:solidFill>
                <a:effectLst/>
                <a:latin typeface="Roboto Mono" pitchFamily="49" charset="0"/>
                <a:ea typeface="Roboto Mono" pitchFamily="49" charset="0"/>
                <a:cs typeface="Times New Roman" panose="02020603050405020304" pitchFamily="18" charset="0"/>
              </a:rPr>
              <a:t>uda</a:t>
            </a:r>
            <a:r>
              <a:rPr lang="en-US" sz="5400" kern="0">
                <a:solidFill>
                  <a:srgbClr val="267F99"/>
                </a:solidFill>
                <a:effectLst/>
                <a:latin typeface="Roboto Mono" pitchFamily="49" charset="0"/>
                <a:ea typeface="Roboto Mono" pitchFamily="49" charset="0"/>
                <a:cs typeface="Times New Roman" panose="02020603050405020304" pitchFamily="18" charset="0"/>
              </a:rPr>
              <a:t>::std::</a:t>
            </a:r>
            <a:r>
              <a:rPr lang="en-US" sz="5400" kern="0" err="1">
                <a:solidFill>
                  <a:srgbClr val="267F99"/>
                </a:solidFill>
                <a:effectLst/>
                <a:latin typeface="Roboto Mono" pitchFamily="49" charset="0"/>
                <a:ea typeface="Roboto Mono" pitchFamily="49" charset="0"/>
                <a:cs typeface="Times New Roman" panose="02020603050405020304" pitchFamily="18" charset="0"/>
              </a:rPr>
              <a:t>mdspan</a:t>
            </a:r>
            <a:r>
              <a:rPr lang="en-US" sz="5400" kern="0">
                <a:solidFill>
                  <a:srgbClr val="267F99"/>
                </a:solidFill>
                <a:effectLst/>
                <a:latin typeface="Roboto Mono" pitchFamily="49" charset="0"/>
                <a:ea typeface="Roboto Mono" pitchFamily="49" charset="0"/>
                <a:cs typeface="Times New Roman" panose="02020603050405020304" pitchFamily="18" charset="0"/>
              </a:rPr>
              <a:t> </a:t>
            </a:r>
          </a:p>
          <a:p>
            <a:pPr marL="571500" indent="-571500">
              <a:buClr>
                <a:schemeClr val="tx2"/>
              </a:buClr>
              <a:buFont typeface="Arial" panose="020B0604020202020204" pitchFamily="34" charset="0"/>
              <a:buChar char="•"/>
            </a:pPr>
            <a:r>
              <a:rPr lang="en-US" sz="5400" kern="0">
                <a:solidFill>
                  <a:srgbClr val="795E26"/>
                </a:solidFill>
                <a:latin typeface="Roboto Mono" pitchFamily="2" charset="0"/>
                <a:ea typeface="Roboto Mono" pitchFamily="2" charset="0"/>
                <a:cs typeface="Times New Roman" panose="02020603050405020304" pitchFamily="18" charset="0"/>
              </a:rPr>
              <a:t>...</a:t>
            </a:r>
            <a:endParaRPr lang="en-US" sz="5400">
              <a:solidFill>
                <a:schemeClr val="bg1"/>
              </a:solidFill>
              <a:latin typeface="NVIDIA Sans" panose="020B0503020203020204" pitchFamily="34" charset="0"/>
              <a:cs typeface="NVIDIA Sans" panose="020B0503020203020204" pitchFamily="34" charset="0"/>
            </a:endParaRPr>
          </a:p>
        </p:txBody>
      </p:sp>
      <p:sp>
        <p:nvSpPr>
          <p:cNvPr id="11" name="TextBox 10">
            <a:extLst>
              <a:ext uri="{FF2B5EF4-FFF2-40B4-BE49-F238E27FC236}">
                <a16:creationId xmlns:a16="http://schemas.microsoft.com/office/drawing/2014/main" id="{C859F910-CDFF-230D-C579-82EC33730AE9}"/>
              </a:ext>
            </a:extLst>
          </p:cNvPr>
          <p:cNvSpPr txBox="1"/>
          <p:nvPr/>
        </p:nvSpPr>
        <p:spPr>
          <a:xfrm>
            <a:off x="13632317" y="11270398"/>
            <a:ext cx="11600430" cy="5355312"/>
          </a:xfrm>
          <a:prstGeom prst="rect">
            <a:avLst/>
          </a:prstGeom>
          <a:noFill/>
        </p:spPr>
        <p:txBody>
          <a:bodyPr wrap="square" rtlCol="0">
            <a:spAutoFit/>
          </a:bodyPr>
          <a:lstStyle/>
          <a:p>
            <a:pPr>
              <a:buClr>
                <a:schemeClr val="tx2"/>
              </a:buClr>
            </a:pPr>
            <a:r>
              <a:rPr lang="en-US" sz="7200">
                <a:solidFill>
                  <a:schemeClr val="bg1"/>
                </a:solidFill>
                <a:latin typeface="NVIDIA Sans" panose="020B0503020203020204" pitchFamily="34" charset="0"/>
                <a:cs typeface="NVIDIA Sans" panose="020B0503020203020204" pitchFamily="34" charset="0"/>
              </a:rPr>
              <a:t>CUDA Extensions</a:t>
            </a:r>
          </a:p>
          <a:p>
            <a:pPr>
              <a:buClr>
                <a:schemeClr val="tx2"/>
              </a:buClr>
            </a:pPr>
            <a:endParaRPr lang="en-US" sz="5400">
              <a:solidFill>
                <a:schemeClr val="bg1"/>
              </a:solidFill>
              <a:latin typeface="NVIDIA Sans" panose="020B0503020203020204" pitchFamily="34" charset="0"/>
              <a:cs typeface="NVIDIA Sans" panose="020B0503020203020204" pitchFamily="34" charset="0"/>
            </a:endParaRPr>
          </a:p>
          <a:p>
            <a:pPr marL="571500" indent="-571500">
              <a:buClr>
                <a:schemeClr val="tx2"/>
              </a:buClr>
              <a:buFont typeface="Arial" panose="020B0604020202020204" pitchFamily="34" charset="0"/>
              <a:buChar char="•"/>
            </a:pPr>
            <a:r>
              <a:rPr lang="en-US" sz="5400" kern="0" err="1">
                <a:solidFill>
                  <a:srgbClr val="267F99"/>
                </a:solidFill>
                <a:effectLst/>
                <a:latin typeface="Roboto Mono" pitchFamily="49" charset="0"/>
                <a:ea typeface="Roboto Mono" pitchFamily="49" charset="0"/>
                <a:cs typeface="Times New Roman" panose="02020603050405020304" pitchFamily="18" charset="0"/>
              </a:rPr>
              <a:t>cuda</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267F99"/>
                </a:solidFill>
                <a:effectLst/>
                <a:latin typeface="Roboto Mono" pitchFamily="49" charset="0"/>
                <a:ea typeface="Roboto Mono" pitchFamily="49" charset="0"/>
                <a:cs typeface="Times New Roman" panose="02020603050405020304" pitchFamily="18" charset="0"/>
              </a:rPr>
              <a:t>atomic </a:t>
            </a:r>
          </a:p>
          <a:p>
            <a:pPr marL="571500" indent="-571500">
              <a:buClr>
                <a:schemeClr val="tx2"/>
              </a:buClr>
              <a:buFont typeface="Arial" panose="020B0604020202020204" pitchFamily="34" charset="0"/>
              <a:buChar char="•"/>
            </a:pPr>
            <a:r>
              <a:rPr lang="en-US" sz="5400" kern="0" err="1">
                <a:solidFill>
                  <a:srgbClr val="267F99"/>
                </a:solidFill>
                <a:effectLst/>
                <a:latin typeface="Roboto Mono" pitchFamily="49" charset="0"/>
                <a:ea typeface="Roboto Mono" pitchFamily="49" charset="0"/>
                <a:cs typeface="Times New Roman" panose="02020603050405020304" pitchFamily="18" charset="0"/>
              </a:rPr>
              <a:t>cuda</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kern="0" err="1">
                <a:solidFill>
                  <a:srgbClr val="267F99"/>
                </a:solidFill>
                <a:effectLst/>
                <a:latin typeface="Roboto Mono" pitchFamily="49" charset="0"/>
                <a:ea typeface="Roboto Mono" pitchFamily="49" charset="0"/>
                <a:cs typeface="Times New Roman" panose="02020603050405020304" pitchFamily="18" charset="0"/>
              </a:rPr>
              <a:t>atomic_ref</a:t>
            </a:r>
            <a:r>
              <a:rPr lang="en-US" sz="5400" kern="0">
                <a:solidFill>
                  <a:srgbClr val="267F99"/>
                </a:solidFill>
                <a:effectLst/>
                <a:latin typeface="Roboto Mono" pitchFamily="49" charset="0"/>
                <a:ea typeface="Roboto Mono" pitchFamily="49" charset="0"/>
                <a:cs typeface="Times New Roman" panose="02020603050405020304" pitchFamily="18" charset="0"/>
              </a:rPr>
              <a:t> </a:t>
            </a:r>
          </a:p>
          <a:p>
            <a:pPr marL="571500" indent="-571500">
              <a:buClr>
                <a:schemeClr val="tx2"/>
              </a:buClr>
              <a:buFont typeface="Arial" panose="020B0604020202020204" pitchFamily="34" charset="0"/>
              <a:buChar char="•"/>
            </a:pPr>
            <a:r>
              <a:rPr lang="en-US" sz="5400" kern="0" err="1">
                <a:solidFill>
                  <a:srgbClr val="267F99"/>
                </a:solidFill>
                <a:effectLst/>
                <a:latin typeface="Roboto Mono" pitchFamily="49" charset="0"/>
                <a:ea typeface="Roboto Mono" pitchFamily="49" charset="0"/>
                <a:cs typeface="Times New Roman" panose="02020603050405020304" pitchFamily="18" charset="0"/>
              </a:rPr>
              <a:t>cuda</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kern="0" err="1">
                <a:solidFill>
                  <a:srgbClr val="267F99"/>
                </a:solidFill>
                <a:effectLst/>
                <a:latin typeface="Roboto Mono" pitchFamily="49" charset="0"/>
                <a:ea typeface="Roboto Mono" pitchFamily="49" charset="0"/>
                <a:cs typeface="Times New Roman" panose="02020603050405020304" pitchFamily="18" charset="0"/>
              </a:rPr>
              <a:t>atomic_</a:t>
            </a:r>
            <a:r>
              <a:rPr lang="en-US" sz="5400" kern="0" err="1">
                <a:solidFill>
                  <a:srgbClr val="267F99"/>
                </a:solidFill>
                <a:latin typeface="Roboto Mono" pitchFamily="49" charset="0"/>
                <a:ea typeface="Roboto Mono" pitchFamily="49" charset="0"/>
                <a:cs typeface="Times New Roman" panose="02020603050405020304" pitchFamily="18" charset="0"/>
              </a:rPr>
              <a:t>flag</a:t>
            </a:r>
            <a:r>
              <a:rPr lang="en-US" sz="5400" kern="0">
                <a:solidFill>
                  <a:srgbClr val="267F99"/>
                </a:solidFill>
                <a:effectLst/>
                <a:latin typeface="Roboto Mono" pitchFamily="49" charset="0"/>
                <a:ea typeface="Roboto Mono" pitchFamily="49" charset="0"/>
                <a:cs typeface="Times New Roman" panose="02020603050405020304" pitchFamily="18" charset="0"/>
              </a:rPr>
              <a:t> </a:t>
            </a:r>
          </a:p>
          <a:p>
            <a:pPr marL="571500" indent="-571500">
              <a:buClr>
                <a:schemeClr val="tx2"/>
              </a:buClr>
              <a:buFont typeface="Arial" panose="020B0604020202020204" pitchFamily="34" charset="0"/>
              <a:buChar char="•"/>
            </a:pPr>
            <a:r>
              <a:rPr lang="en-US" sz="5400" kern="0">
                <a:solidFill>
                  <a:srgbClr val="795E26"/>
                </a:solidFill>
                <a:latin typeface="Roboto Mono" pitchFamily="2" charset="0"/>
                <a:ea typeface="Roboto Mono" pitchFamily="2" charset="0"/>
                <a:cs typeface="Times New Roman" panose="02020603050405020304" pitchFamily="18" charset="0"/>
              </a:rPr>
              <a:t>...</a:t>
            </a:r>
            <a:endParaRPr lang="en-US" sz="5400">
              <a:solidFill>
                <a:schemeClr val="bg1"/>
              </a:solidFill>
              <a:latin typeface="NVIDIA Sans" panose="020B0503020203020204" pitchFamily="34" charset="0"/>
              <a:cs typeface="NVIDIA Sans" panose="020B0503020203020204" pitchFamily="34" charset="0"/>
            </a:endParaRPr>
          </a:p>
        </p:txBody>
      </p:sp>
      <p:sp>
        <p:nvSpPr>
          <p:cNvPr id="2" name="TextBox 1">
            <a:extLst>
              <a:ext uri="{FF2B5EF4-FFF2-40B4-BE49-F238E27FC236}">
                <a16:creationId xmlns:a16="http://schemas.microsoft.com/office/drawing/2014/main" id="{7F6D9275-EB55-0B87-394E-D78F1CD804D2}"/>
              </a:ext>
            </a:extLst>
          </p:cNvPr>
          <p:cNvSpPr txBox="1"/>
          <p:nvPr/>
        </p:nvSpPr>
        <p:spPr>
          <a:xfrm>
            <a:off x="2236334" y="11270398"/>
            <a:ext cx="10165216" cy="5355312"/>
          </a:xfrm>
          <a:prstGeom prst="rect">
            <a:avLst/>
          </a:prstGeom>
          <a:noFill/>
        </p:spPr>
        <p:txBody>
          <a:bodyPr wrap="square" rtlCol="0">
            <a:spAutoFit/>
          </a:bodyPr>
          <a:lstStyle/>
          <a:p>
            <a:pPr>
              <a:buClr>
                <a:schemeClr val="tx2"/>
              </a:buClr>
            </a:pPr>
            <a:r>
              <a:rPr lang="en-US" sz="7200">
                <a:solidFill>
                  <a:schemeClr val="bg1"/>
                </a:solidFill>
                <a:latin typeface="NVIDIA Sans" panose="020B0503020203020204" pitchFamily="34" charset="0"/>
                <a:cs typeface="NVIDIA Sans" panose="020B0503020203020204" pitchFamily="34" charset="0"/>
              </a:rPr>
              <a:t>Synchronization</a:t>
            </a:r>
          </a:p>
          <a:p>
            <a:pPr>
              <a:buClr>
                <a:schemeClr val="tx2"/>
              </a:buClr>
            </a:pPr>
            <a:endParaRPr lang="en-US" sz="5400">
              <a:solidFill>
                <a:schemeClr val="bg1"/>
              </a:solidFill>
              <a:latin typeface="NVIDIA Sans" panose="020B0503020203020204" pitchFamily="34" charset="0"/>
              <a:cs typeface="NVIDIA Sans" panose="020B0503020203020204" pitchFamily="34" charset="0"/>
            </a:endParaRPr>
          </a:p>
          <a:p>
            <a:pPr marL="571500" indent="-571500">
              <a:buClr>
                <a:schemeClr val="tx2"/>
              </a:buClr>
              <a:buFont typeface="Arial" panose="020B0604020202020204" pitchFamily="34" charset="0"/>
              <a:buChar char="•"/>
            </a:pPr>
            <a:r>
              <a:rPr lang="en-US" sz="5400" kern="0" err="1">
                <a:solidFill>
                  <a:srgbClr val="267F99"/>
                </a:solidFill>
                <a:effectLst/>
                <a:latin typeface="Roboto Mono" pitchFamily="49" charset="0"/>
                <a:ea typeface="Roboto Mono" pitchFamily="49" charset="0"/>
                <a:cs typeface="Times New Roman" panose="02020603050405020304" pitchFamily="18" charset="0"/>
              </a:rPr>
              <a:t>cuda</a:t>
            </a:r>
            <a:r>
              <a:rPr lang="en-US" sz="5400" b="1"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267F99"/>
                </a:solidFill>
                <a:effectLst/>
                <a:latin typeface="Roboto Mono" pitchFamily="49" charset="0"/>
                <a:ea typeface="Roboto Mono" pitchFamily="49" charset="0"/>
                <a:cs typeface="Times New Roman" panose="02020603050405020304" pitchFamily="18" charset="0"/>
              </a:rPr>
              <a:t>std</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267F99"/>
                </a:solidFill>
                <a:effectLst/>
                <a:latin typeface="Roboto Mono" pitchFamily="49" charset="0"/>
                <a:ea typeface="Roboto Mono" pitchFamily="49" charset="0"/>
                <a:cs typeface="Times New Roman" panose="02020603050405020304" pitchFamily="18" charset="0"/>
              </a:rPr>
              <a:t>atomic </a:t>
            </a:r>
          </a:p>
          <a:p>
            <a:pPr marL="571500" indent="-571500">
              <a:buClr>
                <a:schemeClr val="tx2"/>
              </a:buClr>
              <a:buFont typeface="Arial" panose="020B0604020202020204" pitchFamily="34" charset="0"/>
              <a:buChar char="•"/>
            </a:pPr>
            <a:r>
              <a:rPr lang="en-US" sz="5400" kern="0" err="1">
                <a:solidFill>
                  <a:srgbClr val="267F99"/>
                </a:solidFill>
                <a:effectLst/>
                <a:latin typeface="Roboto Mono" pitchFamily="49" charset="0"/>
                <a:ea typeface="Roboto Mono" pitchFamily="49" charset="0"/>
                <a:cs typeface="Times New Roman" panose="02020603050405020304" pitchFamily="18" charset="0"/>
              </a:rPr>
              <a:t>cuda</a:t>
            </a:r>
            <a:r>
              <a:rPr lang="en-US" sz="5400" b="1"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267F99"/>
                </a:solidFill>
                <a:effectLst/>
                <a:latin typeface="Roboto Mono" pitchFamily="49" charset="0"/>
                <a:ea typeface="Roboto Mono" pitchFamily="49" charset="0"/>
                <a:cs typeface="Times New Roman" panose="02020603050405020304" pitchFamily="18" charset="0"/>
              </a:rPr>
              <a:t>std</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kern="0" err="1">
                <a:solidFill>
                  <a:srgbClr val="267F99"/>
                </a:solidFill>
                <a:effectLst/>
                <a:latin typeface="Roboto Mono" pitchFamily="49" charset="0"/>
                <a:ea typeface="Roboto Mono" pitchFamily="49" charset="0"/>
                <a:cs typeface="Times New Roman" panose="02020603050405020304" pitchFamily="18" charset="0"/>
              </a:rPr>
              <a:t>atomic_ref</a:t>
            </a:r>
            <a:r>
              <a:rPr lang="en-US" sz="5400" kern="0">
                <a:solidFill>
                  <a:srgbClr val="267F99"/>
                </a:solidFill>
                <a:effectLst/>
                <a:latin typeface="Roboto Mono" pitchFamily="49" charset="0"/>
                <a:ea typeface="Roboto Mono" pitchFamily="49" charset="0"/>
                <a:cs typeface="Times New Roman" panose="02020603050405020304" pitchFamily="18" charset="0"/>
              </a:rPr>
              <a:t> </a:t>
            </a:r>
          </a:p>
          <a:p>
            <a:pPr marL="571500" indent="-571500">
              <a:buClr>
                <a:schemeClr val="tx2"/>
              </a:buClr>
              <a:buFont typeface="Arial" panose="020B0604020202020204" pitchFamily="34" charset="0"/>
              <a:buChar char="•"/>
            </a:pPr>
            <a:r>
              <a:rPr lang="en-US" sz="5400" kern="0" err="1">
                <a:solidFill>
                  <a:srgbClr val="267F99"/>
                </a:solidFill>
                <a:effectLst/>
                <a:latin typeface="Roboto Mono" pitchFamily="49" charset="0"/>
                <a:ea typeface="Roboto Mono" pitchFamily="49" charset="0"/>
                <a:cs typeface="Times New Roman" panose="02020603050405020304" pitchFamily="18" charset="0"/>
              </a:rPr>
              <a:t>cuda</a:t>
            </a:r>
            <a:r>
              <a:rPr lang="en-US" sz="5400" b="1" kern="0">
                <a:solidFill>
                  <a:srgbClr val="3B3B3B"/>
                </a:solidFill>
                <a:effectLst/>
                <a:latin typeface="Roboto Mono" pitchFamily="49" charset="0"/>
                <a:ea typeface="Roboto Mono" pitchFamily="49" charset="0"/>
                <a:cs typeface="Times New Roman" panose="02020603050405020304" pitchFamily="18" charset="0"/>
              </a:rPr>
              <a:t>::</a:t>
            </a:r>
            <a:r>
              <a:rPr lang="en-US" sz="5400" kern="0">
                <a:solidFill>
                  <a:srgbClr val="267F99"/>
                </a:solidFill>
                <a:effectLst/>
                <a:latin typeface="Roboto Mono" pitchFamily="49" charset="0"/>
                <a:ea typeface="Roboto Mono" pitchFamily="49" charset="0"/>
                <a:cs typeface="Times New Roman" panose="02020603050405020304" pitchFamily="18" charset="0"/>
              </a:rPr>
              <a:t>std</a:t>
            </a:r>
            <a:r>
              <a:rPr lang="en-US" sz="5400" kern="0">
                <a:solidFill>
                  <a:srgbClr val="3B3B3B"/>
                </a:solidFill>
                <a:effectLst/>
                <a:latin typeface="Roboto Mono" pitchFamily="49" charset="0"/>
                <a:ea typeface="Roboto Mono" pitchFamily="49" charset="0"/>
                <a:cs typeface="Times New Roman" panose="02020603050405020304" pitchFamily="18" charset="0"/>
              </a:rPr>
              <a:t>::</a:t>
            </a:r>
            <a:r>
              <a:rPr lang="en-US" sz="5400" kern="0" err="1">
                <a:solidFill>
                  <a:srgbClr val="267F99"/>
                </a:solidFill>
                <a:effectLst/>
                <a:latin typeface="Roboto Mono" pitchFamily="49" charset="0"/>
                <a:ea typeface="Roboto Mono" pitchFamily="49" charset="0"/>
                <a:cs typeface="Times New Roman" panose="02020603050405020304" pitchFamily="18" charset="0"/>
              </a:rPr>
              <a:t>atomic_</a:t>
            </a:r>
            <a:r>
              <a:rPr lang="en-US" sz="5400" kern="0" err="1">
                <a:solidFill>
                  <a:srgbClr val="267F99"/>
                </a:solidFill>
                <a:latin typeface="Roboto Mono" pitchFamily="49" charset="0"/>
                <a:ea typeface="Roboto Mono" pitchFamily="49" charset="0"/>
                <a:cs typeface="Times New Roman" panose="02020603050405020304" pitchFamily="18" charset="0"/>
              </a:rPr>
              <a:t>flag</a:t>
            </a:r>
            <a:endParaRPr lang="en-US" sz="5400" kern="0">
              <a:solidFill>
                <a:srgbClr val="267F99"/>
              </a:solidFill>
              <a:latin typeface="Roboto Mono" pitchFamily="49" charset="0"/>
              <a:ea typeface="Roboto Mono" pitchFamily="49" charset="0"/>
              <a:cs typeface="Times New Roman" panose="02020603050405020304" pitchFamily="18" charset="0"/>
            </a:endParaRPr>
          </a:p>
          <a:p>
            <a:pPr marL="571500" indent="-571500">
              <a:buClr>
                <a:schemeClr val="tx2"/>
              </a:buClr>
              <a:buFont typeface="Arial" panose="020B0604020202020204" pitchFamily="34" charset="0"/>
              <a:buChar char="•"/>
            </a:pPr>
            <a:r>
              <a:rPr lang="en-US" sz="5400" kern="0">
                <a:solidFill>
                  <a:srgbClr val="795E26"/>
                </a:solidFill>
                <a:latin typeface="Roboto Mono" pitchFamily="2" charset="0"/>
                <a:ea typeface="Roboto Mono" pitchFamily="2" charset="0"/>
                <a:cs typeface="Times New Roman" panose="02020603050405020304" pitchFamily="18" charset="0"/>
              </a:rPr>
              <a:t>...</a:t>
            </a:r>
            <a:endParaRPr lang="en-US" sz="5400">
              <a:solidFill>
                <a:schemeClr val="bg1"/>
              </a:solidFill>
              <a:latin typeface="NVIDIA Sans" panose="020B0503020203020204" pitchFamily="34" charset="0"/>
              <a:cs typeface="NVIDIA Sans" panose="020B0503020203020204" pitchFamily="34" charset="0"/>
            </a:endParaRPr>
          </a:p>
        </p:txBody>
      </p:sp>
      <p:pic>
        <p:nvPicPr>
          <p:cNvPr id="5" name="Picture 4" descr="A diagram of a computer program&#10;&#10;Description automatically generated">
            <a:extLst>
              <a:ext uri="{FF2B5EF4-FFF2-40B4-BE49-F238E27FC236}">
                <a16:creationId xmlns:a16="http://schemas.microsoft.com/office/drawing/2014/main" id="{357D3CEE-CFC0-2E99-3592-6E4AC977EE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174452" y="11270398"/>
            <a:ext cx="10042283" cy="5946218"/>
          </a:xfrm>
          <a:prstGeom prst="rect">
            <a:avLst/>
          </a:prstGeom>
        </p:spPr>
      </p:pic>
    </p:spTree>
    <p:extLst>
      <p:ext uri="{BB962C8B-B14F-4D97-AF65-F5344CB8AC3E}">
        <p14:creationId xmlns:p14="http://schemas.microsoft.com/office/powerpoint/2010/main" val="21361771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4EEAC-A277-493A-884D-F03592A7CE0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7EC957FD-EECE-CF51-B812-1C4EA06BD289}"/>
              </a:ext>
            </a:extLst>
          </p:cNvPr>
          <p:cNvSpPr>
            <a:spLocks noGrp="1"/>
          </p:cNvSpPr>
          <p:nvPr>
            <p:ph type="title"/>
          </p:nvPr>
        </p:nvSpPr>
        <p:spPr/>
        <p:txBody>
          <a:bodyPr/>
          <a:lstStyle/>
          <a:p>
            <a:r>
              <a:rPr lang="en-US"/>
              <a:t>Vocabulary Types</a:t>
            </a:r>
          </a:p>
        </p:txBody>
      </p:sp>
      <p:sp>
        <p:nvSpPr>
          <p:cNvPr id="2" name="TextBox 1">
            <a:extLst>
              <a:ext uri="{FF2B5EF4-FFF2-40B4-BE49-F238E27FC236}">
                <a16:creationId xmlns:a16="http://schemas.microsoft.com/office/drawing/2014/main" id="{C5791C8A-CD1C-C677-99CC-2C09726F9941}"/>
              </a:ext>
            </a:extLst>
          </p:cNvPr>
          <p:cNvSpPr txBox="1"/>
          <p:nvPr/>
        </p:nvSpPr>
        <p:spPr>
          <a:xfrm>
            <a:off x="8751405" y="5263783"/>
            <a:ext cx="19073190" cy="8217634"/>
          </a:xfrm>
          <a:prstGeom prst="rect">
            <a:avLst/>
          </a:prstGeom>
          <a:noFill/>
        </p:spPr>
        <p:txBody>
          <a:bodyPr wrap="square">
            <a:spAutoFit/>
          </a:bodyPr>
          <a:lstStyle/>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__host__</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__device__</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b="1" kern="0" err="1">
                <a:solidFill>
                  <a:srgbClr val="267F99"/>
                </a:solidFill>
                <a:effectLst/>
                <a:latin typeface="Roboto Mono" pitchFamily="49" charset="0"/>
                <a:ea typeface="Roboto Mono" pitchFamily="49" charset="0"/>
                <a:cs typeface="Times New Roman" panose="02020603050405020304" pitchFamily="18" charset="0"/>
              </a:rPr>
              <a:t>cuda</a:t>
            </a:r>
            <a:r>
              <a:rPr lang="en-US" sz="4400" b="1"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pair</a:t>
            </a:r>
            <a:r>
              <a:rPr lang="en-US" sz="4400" kern="0">
                <a:solidFill>
                  <a:srgbClr val="3B3B3B"/>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&gt; </a:t>
            </a:r>
            <a:r>
              <a:rPr lang="en-US" sz="4400" kern="0" err="1">
                <a:solidFill>
                  <a:srgbClr val="795E26"/>
                </a:solidFill>
                <a:effectLst/>
                <a:latin typeface="Roboto Mono" pitchFamily="49" charset="0"/>
                <a:ea typeface="Roboto Mono" pitchFamily="49" charset="0"/>
                <a:cs typeface="Times New Roman" panose="02020603050405020304" pitchFamily="18" charset="0"/>
              </a:rPr>
              <a:t>row_col</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id</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b="1" kern="0" err="1">
                <a:solidFill>
                  <a:srgbClr val="267F99"/>
                </a:solidFill>
                <a:effectLst/>
                <a:latin typeface="Roboto Mono" pitchFamily="49" charset="0"/>
                <a:ea typeface="Roboto Mono" pitchFamily="49" charset="0"/>
                <a:cs typeface="Times New Roman" panose="02020603050405020304" pitchFamily="18" charset="0"/>
              </a:rPr>
              <a:t>cuda</a:t>
            </a:r>
            <a:r>
              <a:rPr lang="en-US" sz="4400" b="1"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make_pair</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id</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id</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endParaRPr lang="en-US" sz="4400" kern="0">
              <a:solidFill>
                <a:srgbClr val="3B3B3B"/>
              </a:solidFill>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thrust::tabulate(</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thrust::device, </a:t>
            </a:r>
            <a:r>
              <a:rPr lang="en-US" sz="4400" kern="0" err="1">
                <a:solidFill>
                  <a:schemeClr val="accent5"/>
                </a:solidFill>
                <a:effectLst/>
                <a:latin typeface="Roboto Mono" pitchFamily="49" charset="0"/>
                <a:ea typeface="Roboto Mono" pitchFamily="49" charset="0"/>
                <a:cs typeface="Times New Roman" panose="02020603050405020304" pitchFamily="18" charset="0"/>
              </a:rPr>
              <a:t>out.begin</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out.end</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in_ptr</a:t>
            </a:r>
            <a:r>
              <a:rPr lang="en-US" sz="4400" kern="0">
                <a:solidFill>
                  <a:schemeClr val="accent5"/>
                </a:solidFill>
                <a:effectLst/>
                <a:latin typeface="Roboto Mono" pitchFamily="49" charset="0"/>
                <a:ea typeface="Roboto Mono" pitchFamily="49" charset="0"/>
                <a:cs typeface="Times New Roman" panose="02020603050405020304" pitchFamily="18" charset="0"/>
              </a:rPr>
              <a:t>, height, width] __host__ __device__(int id)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auto</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row</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column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795E26"/>
                </a:solidFill>
                <a:effectLst/>
                <a:latin typeface="Roboto Mono" pitchFamily="49" charset="0"/>
                <a:ea typeface="Roboto Mono" pitchFamily="49" charset="0"/>
                <a:cs typeface="Times New Roman" panose="02020603050405020304" pitchFamily="18" charset="0"/>
              </a:rPr>
              <a:t>row_col</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id</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100">
                <a:effectLst/>
                <a:latin typeface="Roboto Mono" pitchFamily="49" charset="0"/>
                <a:ea typeface="Roboto Mono" pitchFamily="49" charset="0"/>
                <a:cs typeface="Times New Roman" panose="02020603050405020304" pitchFamily="18" charset="0"/>
              </a:rPr>
              <a:t> </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p:txBody>
      </p:sp>
      <p:sp>
        <p:nvSpPr>
          <p:cNvPr id="3" name="TextBox 2">
            <a:extLst>
              <a:ext uri="{FF2B5EF4-FFF2-40B4-BE49-F238E27FC236}">
                <a16:creationId xmlns:a16="http://schemas.microsoft.com/office/drawing/2014/main" id="{7C62EA07-EB21-CFEE-8970-E8858ABE52F9}"/>
              </a:ext>
            </a:extLst>
          </p:cNvPr>
          <p:cNvSpPr txBox="1"/>
          <p:nvPr/>
        </p:nvSpPr>
        <p:spPr>
          <a:xfrm>
            <a:off x="8751405" y="15206007"/>
            <a:ext cx="19073190" cy="3785652"/>
          </a:xfrm>
          <a:prstGeom prst="rect">
            <a:avLst/>
          </a:prstGeom>
          <a:noFill/>
        </p:spPr>
        <p:txBody>
          <a:bodyPr wrap="square" rtlCol="0">
            <a:spAutoFit/>
          </a:bodyPr>
          <a:lstStyle/>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Instead of re-implementing vocabulary types</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Just add </a:t>
            </a:r>
            <a:r>
              <a:rPr lang="en-US" sz="6000" b="1" kern="0" err="1">
                <a:solidFill>
                  <a:srgbClr val="267F99"/>
                </a:solidFill>
                <a:effectLst/>
                <a:latin typeface="Roboto Mono" pitchFamily="49" charset="0"/>
                <a:ea typeface="Roboto Mono" pitchFamily="49" charset="0"/>
                <a:cs typeface="Times New Roman" panose="02020603050405020304" pitchFamily="18" charset="0"/>
              </a:rPr>
              <a:t>cuda</a:t>
            </a:r>
            <a:r>
              <a:rPr lang="en-US" sz="6000" b="1" kern="0">
                <a:solidFill>
                  <a:srgbClr val="3B3B3B"/>
                </a:solidFill>
                <a:effectLst/>
                <a:latin typeface="Roboto Mono" pitchFamily="49" charset="0"/>
                <a:ea typeface="Roboto Mono" pitchFamily="49" charset="0"/>
                <a:cs typeface="Times New Roman" panose="02020603050405020304" pitchFamily="18" charset="0"/>
              </a:rPr>
              <a:t>::</a:t>
            </a:r>
            <a:r>
              <a:rPr lang="en-US" sz="6000">
                <a:solidFill>
                  <a:schemeClr val="bg1"/>
                </a:solidFill>
                <a:latin typeface="NVIDIA Sans" panose="020B0503020203020204" pitchFamily="34" charset="0"/>
                <a:cs typeface="NVIDIA Sans" panose="020B0503020203020204" pitchFamily="34" charset="0"/>
              </a:rPr>
              <a:t>in front of a standard type and you get a version that works on both </a:t>
            </a:r>
            <a:r>
              <a:rPr lang="en-US" sz="6000" b="1">
                <a:solidFill>
                  <a:schemeClr val="accent6"/>
                </a:solidFill>
                <a:latin typeface="NVIDIA Sans" panose="020B0503020203020204" pitchFamily="34" charset="0"/>
                <a:cs typeface="NVIDIA Sans" panose="020B0503020203020204" pitchFamily="34" charset="0"/>
              </a:rPr>
              <a:t>CPU</a:t>
            </a:r>
            <a:r>
              <a:rPr lang="en-US" sz="6000">
                <a:solidFill>
                  <a:schemeClr val="bg1"/>
                </a:solidFill>
                <a:latin typeface="NVIDIA Sans" panose="020B0503020203020204" pitchFamily="34" charset="0"/>
                <a:cs typeface="NVIDIA Sans" panose="020B0503020203020204" pitchFamily="34" charset="0"/>
              </a:rPr>
              <a:t> and </a:t>
            </a:r>
            <a:r>
              <a:rPr lang="en-US" sz="6000" b="1">
                <a:solidFill>
                  <a:schemeClr val="tx2"/>
                </a:solidFill>
                <a:latin typeface="NVIDIA Sans" panose="020B0503020203020204" pitchFamily="34" charset="0"/>
                <a:cs typeface="NVIDIA Sans" panose="020B0503020203020204" pitchFamily="34" charset="0"/>
              </a:rPr>
              <a:t>GPU</a:t>
            </a:r>
          </a:p>
        </p:txBody>
      </p:sp>
    </p:spTree>
    <p:extLst>
      <p:ext uri="{BB962C8B-B14F-4D97-AF65-F5344CB8AC3E}">
        <p14:creationId xmlns:p14="http://schemas.microsoft.com/office/powerpoint/2010/main" val="210068010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807BA8-4285-0397-1EF0-E0DB79E7948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C23F989-5E58-082C-3D41-3DA98E73F6BB}"/>
              </a:ext>
            </a:extLst>
          </p:cNvPr>
          <p:cNvSpPr>
            <a:spLocks noGrp="1"/>
          </p:cNvSpPr>
          <p:nvPr>
            <p:ph type="title"/>
          </p:nvPr>
        </p:nvSpPr>
        <p:spPr/>
        <p:txBody>
          <a:bodyPr/>
          <a:lstStyle/>
          <a:p>
            <a:r>
              <a:rPr lang="en-US"/>
              <a:t>Vocabulary Types</a:t>
            </a:r>
          </a:p>
        </p:txBody>
      </p:sp>
      <p:sp>
        <p:nvSpPr>
          <p:cNvPr id="6" name="TextBox 5">
            <a:extLst>
              <a:ext uri="{FF2B5EF4-FFF2-40B4-BE49-F238E27FC236}">
                <a16:creationId xmlns:a16="http://schemas.microsoft.com/office/drawing/2014/main" id="{24149431-3E57-7A30-2BEE-7BB223488253}"/>
              </a:ext>
            </a:extLst>
          </p:cNvPr>
          <p:cNvSpPr txBox="1"/>
          <p:nvPr/>
        </p:nvSpPr>
        <p:spPr>
          <a:xfrm>
            <a:off x="16242788" y="14705528"/>
            <a:ext cx="15561944" cy="3785652"/>
          </a:xfrm>
          <a:prstGeom prst="rect">
            <a:avLst/>
          </a:prstGeom>
          <a:noFill/>
        </p:spPr>
        <p:txBody>
          <a:bodyPr wrap="square">
            <a:spAutoFit/>
          </a:bodyPr>
          <a:lstStyle/>
          <a:p>
            <a:pPr marL="0" marR="0"/>
            <a:r>
              <a:rPr lang="en-US" sz="4000" kern="0">
                <a:solidFill>
                  <a:srgbClr val="0000FF"/>
                </a:solidFill>
                <a:effectLst/>
                <a:latin typeface="Roboto Mono" pitchFamily="49" charset="0"/>
                <a:ea typeface="Roboto Mono" pitchFamily="49" charset="0"/>
                <a:cs typeface="Times New Roman" panose="02020603050405020304" pitchFamily="18" charset="0"/>
              </a:rPr>
              <a:t>float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d2tdx2</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1</a:t>
            </a:r>
            <a:r>
              <a:rPr lang="en-US" sz="40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000" kern="0">
                <a:solidFill>
                  <a:srgbClr val="000000"/>
                </a:solidFill>
                <a:effectLst/>
                <a:latin typeface="Roboto Mono" pitchFamily="49" charset="0"/>
                <a:ea typeface="Roboto Mono" pitchFamily="49" charset="0"/>
                <a:cs typeface="Times New Roman" panose="02020603050405020304" pitchFamily="18" charset="0"/>
              </a:rPr>
              <a:t>             -</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2</a:t>
            </a:r>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r>
              <a:rPr lang="en-US" sz="4000" kern="0">
                <a:solidFill>
                  <a:srgbClr val="000000"/>
                </a:solidFill>
                <a:effectLst/>
                <a:latin typeface="Roboto Mono" pitchFamily="49" charset="0"/>
                <a:ea typeface="Roboto Mono" pitchFamily="49" charset="0"/>
                <a:cs typeface="Times New Roman" panose="02020603050405020304" pitchFamily="18" charset="0"/>
              </a:rPr>
              <a:t>             +</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1</a:t>
            </a:r>
            <a:r>
              <a:rPr lang="en-US" sz="4000" kern="0">
                <a:solidFill>
                  <a:srgbClr val="3B3B3B"/>
                </a:solidFill>
                <a:effectLst/>
                <a:latin typeface="Roboto Mono" pitchFamily="49" charset="0"/>
                <a:ea typeface="Roboto Mono" pitchFamily="49" charset="0"/>
                <a:cs typeface="Times New Roman" panose="02020603050405020304" pitchFamily="18" charset="0"/>
              </a:rPr>
              <a:t>];</a:t>
            </a:r>
            <a:endParaRPr lang="en-US" sz="4000" kern="100">
              <a:effectLst/>
              <a:latin typeface="Roboto Mono" pitchFamily="49" charset="0"/>
              <a:ea typeface="Roboto Mono" pitchFamily="49" charset="0"/>
              <a:cs typeface="Times New Roman" panose="02020603050405020304" pitchFamily="18" charset="0"/>
            </a:endParaRPr>
          </a:p>
          <a:p>
            <a:pPr marL="0" marR="0"/>
            <a:r>
              <a:rPr lang="en-US" sz="4000" kern="0">
                <a:solidFill>
                  <a:srgbClr val="0000FF"/>
                </a:solidFill>
                <a:effectLst/>
                <a:latin typeface="Roboto Mono" pitchFamily="49" charset="0"/>
                <a:ea typeface="Roboto Mono" pitchFamily="49" charset="0"/>
                <a:cs typeface="Times New Roman" panose="02020603050405020304" pitchFamily="18" charset="0"/>
              </a:rPr>
              <a:t>float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d2tdy2</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1</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000" kern="0">
                <a:solidFill>
                  <a:srgbClr val="3B3B3B"/>
                </a:solidFill>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2</a:t>
            </a:r>
            <a:endParaRPr lang="en-US" sz="4000" kern="0">
              <a:solidFill>
                <a:srgbClr val="3B3B3B"/>
              </a:solidFill>
              <a:effectLst/>
              <a:latin typeface="Roboto Mono" pitchFamily="49" charset="0"/>
              <a:ea typeface="Roboto Mono" pitchFamily="49" charset="0"/>
              <a:cs typeface="Times New Roman" panose="02020603050405020304" pitchFamily="18" charset="0"/>
            </a:endParaRPr>
          </a:p>
          <a:p>
            <a:pPr marL="0" marR="0"/>
            <a:r>
              <a:rPr lang="en-US" sz="4000" kern="0">
                <a:solidFill>
                  <a:srgbClr val="000000"/>
                </a:solidFill>
                <a:effectLst/>
                <a:latin typeface="Roboto Mono" pitchFamily="49" charset="0"/>
                <a:ea typeface="Roboto Mono" pitchFamily="49" charset="0"/>
                <a:cs typeface="Times New Roman" panose="02020603050405020304" pitchFamily="18" charset="0"/>
              </a:rPr>
              <a:t>             +</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err="1">
                <a:solidFill>
                  <a:srgbClr val="001080"/>
                </a:solidFill>
                <a:latin typeface="Roboto Mono" pitchFamily="49" charset="0"/>
                <a:ea typeface="Roboto Mono" pitchFamily="49" charset="0"/>
                <a:cs typeface="Times New Roman" panose="02020603050405020304" pitchFamily="18" charset="0"/>
              </a:rPr>
              <a:t>in_ptr</a:t>
            </a:r>
            <a:r>
              <a:rPr lang="en-US" sz="4000" kern="0">
                <a:solidFill>
                  <a:srgbClr val="3B3B3B"/>
                </a:solidFill>
                <a:effectLst/>
                <a:latin typeface="Roboto Mono" pitchFamily="49" charset="0"/>
                <a:ea typeface="Roboto Mono" pitchFamily="49" charset="0"/>
                <a:cs typeface="Times New Roman" panose="02020603050405020304" pitchFamily="18" charset="0"/>
              </a:rPr>
              <a:t>[(</a:t>
            </a:r>
            <a:r>
              <a:rPr lang="en-US" sz="4000" kern="0">
                <a:solidFill>
                  <a:srgbClr val="001080"/>
                </a:solidFill>
                <a:effectLst/>
                <a:latin typeface="Roboto Mono" pitchFamily="49" charset="0"/>
                <a:ea typeface="Roboto Mono" pitchFamily="49" charset="0"/>
                <a:cs typeface="Times New Roman" panose="02020603050405020304" pitchFamily="18" charset="0"/>
              </a:rPr>
              <a:t>row</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98658"/>
                </a:solidFill>
                <a:effectLst/>
                <a:latin typeface="Roboto Mono" pitchFamily="49" charset="0"/>
                <a:ea typeface="Roboto Mono" pitchFamily="49" charset="0"/>
                <a:cs typeface="Times New Roman" panose="02020603050405020304" pitchFamily="18" charset="0"/>
              </a:rPr>
              <a:t>1</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width</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0000"/>
                </a:solidFill>
                <a:effectLst/>
                <a:latin typeface="Roboto Mono" pitchFamily="49" charset="0"/>
                <a:ea typeface="Roboto Mono" pitchFamily="49" charset="0"/>
                <a:cs typeface="Times New Roman" panose="02020603050405020304" pitchFamily="18" charset="0"/>
              </a:rPr>
              <a:t>+</a:t>
            </a:r>
            <a:r>
              <a:rPr lang="en-US" sz="4000" kern="0">
                <a:solidFill>
                  <a:srgbClr val="3B3B3B"/>
                </a:solidFill>
                <a:effectLst/>
                <a:latin typeface="Roboto Mono" pitchFamily="49" charset="0"/>
                <a:ea typeface="Roboto Mono" pitchFamily="49" charset="0"/>
                <a:cs typeface="Times New Roman" panose="02020603050405020304" pitchFamily="18" charset="0"/>
              </a:rPr>
              <a:t> </a:t>
            </a:r>
            <a:r>
              <a:rPr lang="en-US" sz="4000" kern="0">
                <a:solidFill>
                  <a:srgbClr val="001080"/>
                </a:solidFill>
                <a:effectLst/>
                <a:latin typeface="Roboto Mono" pitchFamily="49" charset="0"/>
                <a:ea typeface="Roboto Mono" pitchFamily="49" charset="0"/>
                <a:cs typeface="Times New Roman" panose="02020603050405020304" pitchFamily="18" charset="0"/>
              </a:rPr>
              <a:t>column</a:t>
            </a:r>
            <a:r>
              <a:rPr lang="en-US" sz="4000" kern="0">
                <a:solidFill>
                  <a:srgbClr val="3B3B3B"/>
                </a:solidFill>
                <a:effectLst/>
                <a:latin typeface="Roboto Mono" pitchFamily="49" charset="0"/>
                <a:ea typeface="Roboto Mono" pitchFamily="49" charset="0"/>
                <a:cs typeface="Times New Roman" panose="02020603050405020304" pitchFamily="18" charset="0"/>
              </a:rPr>
              <a:t>];</a:t>
            </a:r>
            <a:endParaRPr lang="en-US" sz="4000" kern="100">
              <a:effectLst/>
              <a:latin typeface="Roboto Mono" pitchFamily="49" charset="0"/>
              <a:ea typeface="Roboto Mono" pitchFamily="49" charset="0"/>
              <a:cs typeface="Times New Roman" panose="02020603050405020304" pitchFamily="18" charset="0"/>
            </a:endParaRPr>
          </a:p>
        </p:txBody>
      </p:sp>
      <p:pic>
        <p:nvPicPr>
          <p:cNvPr id="3" name="Picture 2" descr="A diagram of a grid with a yellow square&#10;&#10;Description automatically generated with medium confidence">
            <a:extLst>
              <a:ext uri="{FF2B5EF4-FFF2-40B4-BE49-F238E27FC236}">
                <a16:creationId xmlns:a16="http://schemas.microsoft.com/office/drawing/2014/main" id="{2B0C473D-EED5-76BF-FD72-28D3537E7F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973775" y="4150160"/>
            <a:ext cx="12099971" cy="9325630"/>
          </a:xfrm>
          <a:prstGeom prst="rect">
            <a:avLst/>
          </a:prstGeom>
        </p:spPr>
      </p:pic>
      <p:sp>
        <p:nvSpPr>
          <p:cNvPr id="5" name="TextBox 4">
            <a:extLst>
              <a:ext uri="{FF2B5EF4-FFF2-40B4-BE49-F238E27FC236}">
                <a16:creationId xmlns:a16="http://schemas.microsoft.com/office/drawing/2014/main" id="{6EE52B03-AEA6-4759-1DF2-ED3335C65378}"/>
              </a:ext>
            </a:extLst>
          </p:cNvPr>
          <p:cNvSpPr txBox="1"/>
          <p:nvPr/>
        </p:nvSpPr>
        <p:spPr>
          <a:xfrm>
            <a:off x="1441035" y="7177416"/>
            <a:ext cx="13921036" cy="9325630"/>
          </a:xfrm>
          <a:prstGeom prst="rect">
            <a:avLst/>
          </a:prstGeom>
          <a:noFill/>
        </p:spPr>
        <p:txBody>
          <a:bodyPr wrap="square" rtlCol="0">
            <a:spAutoFit/>
          </a:bodyPr>
          <a:lstStyle/>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Pair is not the only vocabulary type that can improve our simulator</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Consider how we had to manually flatten 2D coordinates</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This approach is:</a:t>
            </a:r>
          </a:p>
          <a:p>
            <a:pPr marL="1143000" lvl="1"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error prone</a:t>
            </a:r>
          </a:p>
          <a:p>
            <a:pPr marL="1143000" lvl="1"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not productive</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6739089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53BEDE-A5CA-80BE-869F-75C4DE3B30D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98B0456-39EC-B4A6-51D8-687C69608256}"/>
              </a:ext>
            </a:extLst>
          </p:cNvPr>
          <p:cNvSpPr>
            <a:spLocks noGrp="1"/>
          </p:cNvSpPr>
          <p:nvPr>
            <p:ph type="title"/>
          </p:nvPr>
        </p:nvSpPr>
        <p:spPr/>
        <p:txBody>
          <a:bodyPr/>
          <a:lstStyle/>
          <a:p>
            <a:r>
              <a:rPr lang="en-US" err="1"/>
              <a:t>mdspan</a:t>
            </a:r>
            <a:endParaRPr lang="en-US"/>
          </a:p>
        </p:txBody>
      </p:sp>
      <p:sp>
        <p:nvSpPr>
          <p:cNvPr id="9" name="TextBox 8">
            <a:extLst>
              <a:ext uri="{FF2B5EF4-FFF2-40B4-BE49-F238E27FC236}">
                <a16:creationId xmlns:a16="http://schemas.microsoft.com/office/drawing/2014/main" id="{60E1617B-AD94-2042-6516-16BBA96FE036}"/>
              </a:ext>
            </a:extLst>
          </p:cNvPr>
          <p:cNvSpPr txBox="1"/>
          <p:nvPr/>
        </p:nvSpPr>
        <p:spPr>
          <a:xfrm>
            <a:off x="5231505" y="8357587"/>
            <a:ext cx="12082459" cy="9233297"/>
          </a:xfrm>
          <a:prstGeom prst="rect">
            <a:avLst/>
          </a:prstGeom>
          <a:noFill/>
        </p:spPr>
        <p:txBody>
          <a:bodyPr wrap="square">
            <a:spAutoFit/>
          </a:bodyPr>
          <a:lstStyle/>
          <a:p>
            <a:r>
              <a:rPr lang="en-US" sz="5400" b="0">
                <a:solidFill>
                  <a:srgbClr val="008000"/>
                </a:solidFill>
                <a:effectLst/>
                <a:latin typeface="Roboto Mono" panose="00000009000000000000" pitchFamily="49" charset="0"/>
                <a:ea typeface="Roboto Mono" panose="00000009000000000000" pitchFamily="49" charset="0"/>
              </a:rPr>
              <a:t>// </a:t>
            </a:r>
            <a:r>
              <a:rPr lang="en-US" sz="5400" b="0" err="1">
                <a:solidFill>
                  <a:srgbClr val="008000"/>
                </a:solidFill>
                <a:effectLst/>
                <a:latin typeface="Roboto Mono" panose="00000009000000000000" pitchFamily="49" charset="0"/>
                <a:ea typeface="Roboto Mono" panose="00000009000000000000" pitchFamily="49" charset="0"/>
              </a:rPr>
              <a:t>inp</a:t>
            </a:r>
            <a:r>
              <a:rPr lang="en-US" sz="5400" b="0">
                <a:solidFill>
                  <a:srgbClr val="008000"/>
                </a:solidFill>
                <a:effectLst/>
                <a:latin typeface="Roboto Mono" panose="00000009000000000000" pitchFamily="49" charset="0"/>
                <a:ea typeface="Roboto Mono" panose="00000009000000000000" pitchFamily="49" charset="0"/>
              </a:rPr>
              <a:t>[b][n][0][</a:t>
            </a:r>
            <a:r>
              <a:rPr lang="en-US" sz="5400" b="0" err="1">
                <a:solidFill>
                  <a:srgbClr val="008000"/>
                </a:solidFill>
                <a:effectLst/>
                <a:latin typeface="Roboto Mono" panose="00000009000000000000" pitchFamily="49" charset="0"/>
                <a:ea typeface="Roboto Mono" panose="00000009000000000000" pitchFamily="49" charset="0"/>
              </a:rPr>
              <a:t>nh</a:t>
            </a:r>
            <a:r>
              <a:rPr lang="en-US" sz="5400" b="0">
                <a:solidFill>
                  <a:srgbClr val="008000"/>
                </a:solidFill>
                <a:effectLst/>
                <a:latin typeface="Roboto Mono" panose="00000009000000000000" pitchFamily="49" charset="0"/>
                <a:ea typeface="Roboto Mono" panose="00000009000000000000" pitchFamily="49" charset="0"/>
              </a:rPr>
              <a:t>][d]</a:t>
            </a:r>
          </a:p>
          <a:p>
            <a:endParaRPr lang="en-US" sz="5400" b="0">
              <a:solidFill>
                <a:srgbClr val="3B3B3B"/>
              </a:solidFill>
              <a:effectLst/>
              <a:latin typeface="Roboto Mono" panose="00000009000000000000" pitchFamily="49" charset="0"/>
              <a:ea typeface="Roboto Mono" panose="00000009000000000000" pitchFamily="49" charset="0"/>
            </a:endParaRPr>
          </a:p>
          <a:p>
            <a:r>
              <a:rPr lang="en-US" sz="5400" b="0">
                <a:solidFill>
                  <a:srgbClr val="0000FF"/>
                </a:solidFill>
                <a:effectLst/>
                <a:latin typeface="Roboto Mono" panose="00000009000000000000" pitchFamily="49" charset="0"/>
                <a:ea typeface="Roboto Mono" panose="00000009000000000000" pitchFamily="49" charset="0"/>
              </a:rPr>
              <a:t>int</a:t>
            </a:r>
            <a:r>
              <a:rPr lang="en-US" sz="5400" b="0">
                <a:solidFill>
                  <a:srgbClr val="3B3B3B"/>
                </a:solidFill>
                <a:effectLst/>
                <a:latin typeface="Roboto Mono" panose="00000009000000000000" pitchFamily="49" charset="0"/>
                <a:ea typeface="Roboto Mono" panose="00000009000000000000" pitchFamily="49" charset="0"/>
              </a:rPr>
              <a:t> </a:t>
            </a:r>
            <a:r>
              <a:rPr lang="en-US" sz="5400" b="0" err="1">
                <a:solidFill>
                  <a:srgbClr val="3B3B3B"/>
                </a:solidFill>
                <a:effectLst/>
                <a:latin typeface="Roboto Mono" panose="00000009000000000000" pitchFamily="49" charset="0"/>
                <a:ea typeface="Roboto Mono" panose="00000009000000000000" pitchFamily="49" charset="0"/>
              </a:rPr>
              <a:t>inp_idx</a:t>
            </a:r>
            <a:r>
              <a:rPr lang="en-US" sz="5400" b="0">
                <a:solidFill>
                  <a:srgbClr val="3B3B3B"/>
                </a:solidFill>
                <a:effectLst/>
                <a:latin typeface="Roboto Mono" panose="00000009000000000000" pitchFamily="49" charset="0"/>
                <a:ea typeface="Roboto Mono" panose="00000009000000000000" pitchFamily="49" charset="0"/>
              </a:rPr>
              <a:t> </a:t>
            </a:r>
            <a:r>
              <a:rPr lang="en-US" sz="5400" b="0">
                <a:solidFill>
                  <a:srgbClr val="000000"/>
                </a:solidFill>
                <a:effectLst/>
                <a:latin typeface="Roboto Mono" panose="00000009000000000000" pitchFamily="49" charset="0"/>
                <a:ea typeface="Roboto Mono" panose="00000009000000000000" pitchFamily="49" charset="0"/>
              </a:rPr>
              <a:t>=</a:t>
            </a:r>
          </a:p>
          <a:p>
            <a:r>
              <a:rPr lang="en-US" sz="5400" b="0">
                <a:solidFill>
                  <a:srgbClr val="3B3B3B"/>
                </a:solidFill>
                <a:effectLst/>
                <a:latin typeface="Roboto Mono" panose="00000009000000000000" pitchFamily="49" charset="0"/>
                <a:ea typeface="Roboto Mono" panose="00000009000000000000" pitchFamily="49" charset="0"/>
              </a:rPr>
              <a:t> </a:t>
            </a:r>
          </a:p>
          <a:p>
            <a:r>
              <a:rPr lang="en-US" sz="5400" b="0">
                <a:solidFill>
                  <a:srgbClr val="3B3B3B"/>
                </a:solidFill>
                <a:effectLst/>
                <a:latin typeface="Roboto Mono" panose="00000009000000000000" pitchFamily="49" charset="0"/>
                <a:ea typeface="Roboto Mono" panose="00000009000000000000" pitchFamily="49" charset="0"/>
              </a:rPr>
              <a:t>    (b </a:t>
            </a:r>
            <a:r>
              <a:rPr lang="en-US" sz="5400" b="0">
                <a:solidFill>
                  <a:srgbClr val="000000"/>
                </a:solidFill>
                <a:effectLst/>
                <a:latin typeface="Roboto Mono" panose="00000009000000000000" pitchFamily="49" charset="0"/>
                <a:ea typeface="Roboto Mono" panose="00000009000000000000" pitchFamily="49" charset="0"/>
              </a:rPr>
              <a:t>*</a:t>
            </a:r>
            <a:r>
              <a:rPr lang="en-US" sz="5400" b="0">
                <a:solidFill>
                  <a:srgbClr val="3B3B3B"/>
                </a:solidFill>
                <a:effectLst/>
                <a:latin typeface="Roboto Mono" panose="00000009000000000000" pitchFamily="49" charset="0"/>
                <a:ea typeface="Roboto Mono" panose="00000009000000000000" pitchFamily="49" charset="0"/>
              </a:rPr>
              <a:t> N </a:t>
            </a:r>
            <a:r>
              <a:rPr lang="en-US" sz="5400" b="0">
                <a:solidFill>
                  <a:srgbClr val="000000"/>
                </a:solidFill>
                <a:effectLst/>
                <a:latin typeface="Roboto Mono" panose="00000009000000000000" pitchFamily="49" charset="0"/>
                <a:ea typeface="Roboto Mono" panose="00000009000000000000" pitchFamily="49" charset="0"/>
              </a:rPr>
              <a:t>*</a:t>
            </a:r>
            <a:r>
              <a:rPr lang="en-US" sz="5400" b="0">
                <a:solidFill>
                  <a:srgbClr val="3B3B3B"/>
                </a:solidFill>
                <a:effectLst/>
                <a:latin typeface="Roboto Mono" panose="00000009000000000000" pitchFamily="49" charset="0"/>
                <a:ea typeface="Roboto Mono" panose="00000009000000000000" pitchFamily="49" charset="0"/>
              </a:rPr>
              <a:t> </a:t>
            </a:r>
            <a:r>
              <a:rPr lang="en-US" sz="5400" b="0">
                <a:solidFill>
                  <a:srgbClr val="098658"/>
                </a:solidFill>
                <a:effectLst/>
                <a:latin typeface="Roboto Mono" panose="00000009000000000000" pitchFamily="49" charset="0"/>
                <a:ea typeface="Roboto Mono" panose="00000009000000000000" pitchFamily="49" charset="0"/>
              </a:rPr>
              <a:t>3</a:t>
            </a:r>
            <a:r>
              <a:rPr lang="en-US" sz="5400" b="0">
                <a:solidFill>
                  <a:srgbClr val="3B3B3B"/>
                </a:solidFill>
                <a:effectLst/>
                <a:latin typeface="Roboto Mono" panose="00000009000000000000" pitchFamily="49" charset="0"/>
                <a:ea typeface="Roboto Mono" panose="00000009000000000000" pitchFamily="49" charset="0"/>
              </a:rPr>
              <a:t> </a:t>
            </a:r>
            <a:r>
              <a:rPr lang="en-US" sz="5400" b="0">
                <a:solidFill>
                  <a:srgbClr val="000000"/>
                </a:solidFill>
                <a:effectLst/>
                <a:latin typeface="Roboto Mono" panose="00000009000000000000" pitchFamily="49" charset="0"/>
                <a:ea typeface="Roboto Mono" panose="00000009000000000000" pitchFamily="49" charset="0"/>
              </a:rPr>
              <a:t>*</a:t>
            </a:r>
            <a:r>
              <a:rPr lang="en-US" sz="5400" b="0">
                <a:solidFill>
                  <a:srgbClr val="3B3B3B"/>
                </a:solidFill>
                <a:effectLst/>
                <a:latin typeface="Roboto Mono" panose="00000009000000000000" pitchFamily="49" charset="0"/>
                <a:ea typeface="Roboto Mono" panose="00000009000000000000" pitchFamily="49" charset="0"/>
              </a:rPr>
              <a:t> NH </a:t>
            </a:r>
            <a:r>
              <a:rPr lang="en-US" sz="5400" b="0">
                <a:solidFill>
                  <a:srgbClr val="000000"/>
                </a:solidFill>
                <a:effectLst/>
                <a:latin typeface="Roboto Mono" panose="00000009000000000000" pitchFamily="49" charset="0"/>
                <a:ea typeface="Roboto Mono" panose="00000009000000000000" pitchFamily="49" charset="0"/>
              </a:rPr>
              <a:t>*</a:t>
            </a:r>
            <a:r>
              <a:rPr lang="en-US" sz="5400" b="0">
                <a:solidFill>
                  <a:srgbClr val="3B3B3B"/>
                </a:solidFill>
                <a:effectLst/>
                <a:latin typeface="Roboto Mono" panose="00000009000000000000" pitchFamily="49" charset="0"/>
                <a:ea typeface="Roboto Mono" panose="00000009000000000000" pitchFamily="49" charset="0"/>
              </a:rPr>
              <a:t> d)</a:t>
            </a:r>
          </a:p>
          <a:p>
            <a:r>
              <a:rPr lang="en-US" sz="5400" b="0">
                <a:solidFill>
                  <a:srgbClr val="3B3B3B"/>
                </a:solidFill>
                <a:effectLst/>
                <a:latin typeface="Roboto Mono" panose="00000009000000000000" pitchFamily="49" charset="0"/>
                <a:ea typeface="Roboto Mono" panose="00000009000000000000" pitchFamily="49" charset="0"/>
              </a:rPr>
              <a:t>    </a:t>
            </a:r>
            <a:r>
              <a:rPr lang="en-US" sz="5400" b="0">
                <a:solidFill>
                  <a:srgbClr val="000000"/>
                </a:solidFill>
                <a:effectLst/>
                <a:latin typeface="Roboto Mono" panose="00000009000000000000" pitchFamily="49" charset="0"/>
                <a:ea typeface="Roboto Mono" panose="00000009000000000000" pitchFamily="49" charset="0"/>
              </a:rPr>
              <a:t>+</a:t>
            </a:r>
            <a:r>
              <a:rPr lang="en-US" sz="5400" b="0">
                <a:solidFill>
                  <a:srgbClr val="3B3B3B"/>
                </a:solidFill>
                <a:effectLst/>
                <a:latin typeface="Roboto Mono" panose="00000009000000000000" pitchFamily="49" charset="0"/>
                <a:ea typeface="Roboto Mono" panose="00000009000000000000" pitchFamily="49" charset="0"/>
              </a:rPr>
              <a:t>   (n </a:t>
            </a:r>
            <a:r>
              <a:rPr lang="en-US" sz="5400" b="0">
                <a:solidFill>
                  <a:srgbClr val="000000"/>
                </a:solidFill>
                <a:effectLst/>
                <a:latin typeface="Roboto Mono" panose="00000009000000000000" pitchFamily="49" charset="0"/>
                <a:ea typeface="Roboto Mono" panose="00000009000000000000" pitchFamily="49" charset="0"/>
              </a:rPr>
              <a:t>*</a:t>
            </a:r>
            <a:r>
              <a:rPr lang="en-US" sz="5400" b="0">
                <a:solidFill>
                  <a:srgbClr val="3B3B3B"/>
                </a:solidFill>
                <a:effectLst/>
                <a:latin typeface="Roboto Mono" panose="00000009000000000000" pitchFamily="49" charset="0"/>
                <a:ea typeface="Roboto Mono" panose="00000009000000000000" pitchFamily="49" charset="0"/>
              </a:rPr>
              <a:t> </a:t>
            </a:r>
            <a:r>
              <a:rPr lang="en-US" sz="5400" b="0">
                <a:solidFill>
                  <a:srgbClr val="098658"/>
                </a:solidFill>
                <a:effectLst/>
                <a:latin typeface="Roboto Mono" panose="00000009000000000000" pitchFamily="49" charset="0"/>
                <a:ea typeface="Roboto Mono" panose="00000009000000000000" pitchFamily="49" charset="0"/>
              </a:rPr>
              <a:t>3</a:t>
            </a:r>
            <a:r>
              <a:rPr lang="en-US" sz="5400" b="0">
                <a:solidFill>
                  <a:srgbClr val="3B3B3B"/>
                </a:solidFill>
                <a:effectLst/>
                <a:latin typeface="Roboto Mono" panose="00000009000000000000" pitchFamily="49" charset="0"/>
                <a:ea typeface="Roboto Mono" panose="00000009000000000000" pitchFamily="49" charset="0"/>
              </a:rPr>
              <a:t> </a:t>
            </a:r>
            <a:r>
              <a:rPr lang="en-US" sz="5400" b="0">
                <a:solidFill>
                  <a:srgbClr val="000000"/>
                </a:solidFill>
                <a:effectLst/>
                <a:latin typeface="Roboto Mono" panose="00000009000000000000" pitchFamily="49" charset="0"/>
                <a:ea typeface="Roboto Mono" panose="00000009000000000000" pitchFamily="49" charset="0"/>
              </a:rPr>
              <a:t>*</a:t>
            </a:r>
            <a:r>
              <a:rPr lang="en-US" sz="5400" b="0">
                <a:solidFill>
                  <a:srgbClr val="3B3B3B"/>
                </a:solidFill>
                <a:effectLst/>
                <a:latin typeface="Roboto Mono" panose="00000009000000000000" pitchFamily="49" charset="0"/>
                <a:ea typeface="Roboto Mono" panose="00000009000000000000" pitchFamily="49" charset="0"/>
              </a:rPr>
              <a:t> NH </a:t>
            </a:r>
            <a:r>
              <a:rPr lang="en-US" sz="5400" b="0">
                <a:solidFill>
                  <a:srgbClr val="000000"/>
                </a:solidFill>
                <a:effectLst/>
                <a:latin typeface="Roboto Mono" panose="00000009000000000000" pitchFamily="49" charset="0"/>
                <a:ea typeface="Roboto Mono" panose="00000009000000000000" pitchFamily="49" charset="0"/>
              </a:rPr>
              <a:t>*</a:t>
            </a:r>
            <a:r>
              <a:rPr lang="en-US" sz="5400" b="0">
                <a:solidFill>
                  <a:srgbClr val="3B3B3B"/>
                </a:solidFill>
                <a:effectLst/>
                <a:latin typeface="Roboto Mono" panose="00000009000000000000" pitchFamily="49" charset="0"/>
                <a:ea typeface="Roboto Mono" panose="00000009000000000000" pitchFamily="49" charset="0"/>
              </a:rPr>
              <a:t> d)</a:t>
            </a:r>
          </a:p>
          <a:p>
            <a:r>
              <a:rPr lang="en-US" sz="5400" b="0">
                <a:solidFill>
                  <a:srgbClr val="3B3B3B"/>
                </a:solidFill>
                <a:effectLst/>
                <a:latin typeface="Roboto Mono" panose="00000009000000000000" pitchFamily="49" charset="0"/>
                <a:ea typeface="Roboto Mono" panose="00000009000000000000" pitchFamily="49" charset="0"/>
              </a:rPr>
              <a:t>    </a:t>
            </a:r>
            <a:r>
              <a:rPr lang="en-US" sz="5400" b="0">
                <a:solidFill>
                  <a:srgbClr val="000000"/>
                </a:solidFill>
                <a:effectLst/>
                <a:latin typeface="Roboto Mono" panose="00000009000000000000" pitchFamily="49" charset="0"/>
                <a:ea typeface="Roboto Mono" panose="00000009000000000000" pitchFamily="49" charset="0"/>
              </a:rPr>
              <a:t>+</a:t>
            </a:r>
            <a:r>
              <a:rPr lang="en-US" sz="5400" b="0">
                <a:solidFill>
                  <a:srgbClr val="3B3B3B"/>
                </a:solidFill>
                <a:effectLst/>
                <a:latin typeface="Roboto Mono" panose="00000009000000000000" pitchFamily="49" charset="0"/>
                <a:ea typeface="Roboto Mono" panose="00000009000000000000" pitchFamily="49" charset="0"/>
              </a:rPr>
              <a:t>       (</a:t>
            </a:r>
            <a:r>
              <a:rPr lang="en-US" sz="5400" b="0">
                <a:solidFill>
                  <a:srgbClr val="098658"/>
                </a:solidFill>
                <a:effectLst/>
                <a:latin typeface="Roboto Mono" panose="00000009000000000000" pitchFamily="49" charset="0"/>
                <a:ea typeface="Roboto Mono" panose="00000009000000000000" pitchFamily="49" charset="0"/>
              </a:rPr>
              <a:t>0</a:t>
            </a:r>
            <a:r>
              <a:rPr lang="en-US" sz="5400" b="0">
                <a:solidFill>
                  <a:srgbClr val="3B3B3B"/>
                </a:solidFill>
                <a:effectLst/>
                <a:latin typeface="Roboto Mono" panose="00000009000000000000" pitchFamily="49" charset="0"/>
                <a:ea typeface="Roboto Mono" panose="00000009000000000000" pitchFamily="49" charset="0"/>
              </a:rPr>
              <a:t> </a:t>
            </a:r>
            <a:r>
              <a:rPr lang="en-US" sz="5400" b="0">
                <a:solidFill>
                  <a:srgbClr val="000000"/>
                </a:solidFill>
                <a:effectLst/>
                <a:latin typeface="Roboto Mono" panose="00000009000000000000" pitchFamily="49" charset="0"/>
                <a:ea typeface="Roboto Mono" panose="00000009000000000000" pitchFamily="49" charset="0"/>
              </a:rPr>
              <a:t>*</a:t>
            </a:r>
            <a:r>
              <a:rPr lang="en-US" sz="5400" b="0">
                <a:solidFill>
                  <a:srgbClr val="3B3B3B"/>
                </a:solidFill>
                <a:effectLst/>
                <a:latin typeface="Roboto Mono" panose="00000009000000000000" pitchFamily="49" charset="0"/>
                <a:ea typeface="Roboto Mono" panose="00000009000000000000" pitchFamily="49" charset="0"/>
              </a:rPr>
              <a:t> NH </a:t>
            </a:r>
            <a:r>
              <a:rPr lang="en-US" sz="5400" b="0">
                <a:solidFill>
                  <a:srgbClr val="000000"/>
                </a:solidFill>
                <a:effectLst/>
                <a:latin typeface="Roboto Mono" panose="00000009000000000000" pitchFamily="49" charset="0"/>
                <a:ea typeface="Roboto Mono" panose="00000009000000000000" pitchFamily="49" charset="0"/>
              </a:rPr>
              <a:t>*</a:t>
            </a:r>
            <a:r>
              <a:rPr lang="en-US" sz="5400" b="0">
                <a:solidFill>
                  <a:srgbClr val="3B3B3B"/>
                </a:solidFill>
                <a:effectLst/>
                <a:latin typeface="Roboto Mono" panose="00000009000000000000" pitchFamily="49" charset="0"/>
                <a:ea typeface="Roboto Mono" panose="00000009000000000000" pitchFamily="49" charset="0"/>
              </a:rPr>
              <a:t> d)</a:t>
            </a:r>
          </a:p>
          <a:p>
            <a:r>
              <a:rPr lang="en-US" sz="5400" b="0">
                <a:solidFill>
                  <a:srgbClr val="3B3B3B"/>
                </a:solidFill>
                <a:effectLst/>
                <a:latin typeface="Roboto Mono" panose="00000009000000000000" pitchFamily="49" charset="0"/>
                <a:ea typeface="Roboto Mono" panose="00000009000000000000" pitchFamily="49" charset="0"/>
              </a:rPr>
              <a:t>    </a:t>
            </a:r>
            <a:r>
              <a:rPr lang="en-US" sz="5400" b="0">
                <a:solidFill>
                  <a:srgbClr val="000000"/>
                </a:solidFill>
                <a:effectLst/>
                <a:latin typeface="Roboto Mono" panose="00000009000000000000" pitchFamily="49" charset="0"/>
                <a:ea typeface="Roboto Mono" panose="00000009000000000000" pitchFamily="49" charset="0"/>
              </a:rPr>
              <a:t>+</a:t>
            </a:r>
            <a:r>
              <a:rPr lang="en-US" sz="5400" b="0">
                <a:solidFill>
                  <a:srgbClr val="3B3B3B"/>
                </a:solidFill>
                <a:effectLst/>
                <a:latin typeface="Roboto Mono" panose="00000009000000000000" pitchFamily="49" charset="0"/>
                <a:ea typeface="Roboto Mono" panose="00000009000000000000" pitchFamily="49" charset="0"/>
              </a:rPr>
              <a:t>           (</a:t>
            </a:r>
            <a:r>
              <a:rPr lang="en-US" sz="5400" b="0" err="1">
                <a:solidFill>
                  <a:srgbClr val="3B3B3B"/>
                </a:solidFill>
                <a:effectLst/>
                <a:latin typeface="Roboto Mono" panose="00000009000000000000" pitchFamily="49" charset="0"/>
                <a:ea typeface="Roboto Mono" panose="00000009000000000000" pitchFamily="49" charset="0"/>
              </a:rPr>
              <a:t>nh</a:t>
            </a:r>
            <a:r>
              <a:rPr lang="en-US" sz="5400" b="0">
                <a:solidFill>
                  <a:srgbClr val="3B3B3B"/>
                </a:solidFill>
                <a:effectLst/>
                <a:latin typeface="Roboto Mono" panose="00000009000000000000" pitchFamily="49" charset="0"/>
                <a:ea typeface="Roboto Mono" panose="00000009000000000000" pitchFamily="49" charset="0"/>
              </a:rPr>
              <a:t> </a:t>
            </a:r>
            <a:r>
              <a:rPr lang="en-US" sz="5400" b="0">
                <a:solidFill>
                  <a:srgbClr val="000000"/>
                </a:solidFill>
                <a:effectLst/>
                <a:latin typeface="Roboto Mono" panose="00000009000000000000" pitchFamily="49" charset="0"/>
                <a:ea typeface="Roboto Mono" panose="00000009000000000000" pitchFamily="49" charset="0"/>
              </a:rPr>
              <a:t>*</a:t>
            </a:r>
            <a:r>
              <a:rPr lang="en-US" sz="5400" b="0">
                <a:solidFill>
                  <a:srgbClr val="3B3B3B"/>
                </a:solidFill>
                <a:effectLst/>
                <a:latin typeface="Roboto Mono" panose="00000009000000000000" pitchFamily="49" charset="0"/>
                <a:ea typeface="Roboto Mono" panose="00000009000000000000" pitchFamily="49" charset="0"/>
              </a:rPr>
              <a:t> d)</a:t>
            </a:r>
          </a:p>
          <a:p>
            <a:r>
              <a:rPr lang="en-US" sz="5400" b="0">
                <a:solidFill>
                  <a:srgbClr val="3B3B3B"/>
                </a:solidFill>
                <a:effectLst/>
                <a:latin typeface="Roboto Mono" panose="00000009000000000000" pitchFamily="49" charset="0"/>
                <a:ea typeface="Roboto Mono" panose="00000009000000000000" pitchFamily="49" charset="0"/>
              </a:rPr>
              <a:t>    </a:t>
            </a:r>
            <a:r>
              <a:rPr lang="en-US" sz="5400" b="0">
                <a:solidFill>
                  <a:srgbClr val="000000"/>
                </a:solidFill>
                <a:effectLst/>
                <a:latin typeface="Roboto Mono" panose="00000009000000000000" pitchFamily="49" charset="0"/>
                <a:ea typeface="Roboto Mono" panose="00000009000000000000" pitchFamily="49" charset="0"/>
              </a:rPr>
              <a:t>+</a:t>
            </a:r>
            <a:r>
              <a:rPr lang="en-US" sz="5400" b="0">
                <a:solidFill>
                  <a:srgbClr val="3B3B3B"/>
                </a:solidFill>
                <a:effectLst/>
                <a:latin typeface="Roboto Mono" panose="00000009000000000000" pitchFamily="49" charset="0"/>
                <a:ea typeface="Roboto Mono" panose="00000009000000000000" pitchFamily="49" charset="0"/>
              </a:rPr>
              <a:t>                 d;</a:t>
            </a:r>
          </a:p>
          <a:p>
            <a:br>
              <a:rPr lang="en-US" sz="5400" b="0">
                <a:solidFill>
                  <a:srgbClr val="3B3B3B"/>
                </a:solidFill>
                <a:effectLst/>
                <a:latin typeface="Roboto Mono" panose="00000009000000000000" pitchFamily="49" charset="0"/>
                <a:ea typeface="Roboto Mono" panose="00000009000000000000" pitchFamily="49" charset="0"/>
              </a:rPr>
            </a:br>
            <a:r>
              <a:rPr lang="en-US" sz="5400" b="0">
                <a:solidFill>
                  <a:srgbClr val="0000FF"/>
                </a:solidFill>
                <a:effectLst/>
                <a:latin typeface="Roboto Mono" panose="00000009000000000000" pitchFamily="49" charset="0"/>
                <a:ea typeface="Roboto Mono" panose="00000009000000000000" pitchFamily="49" charset="0"/>
              </a:rPr>
              <a:t>float </a:t>
            </a:r>
            <a:r>
              <a:rPr lang="en-US" sz="5400" b="0">
                <a:solidFill>
                  <a:srgbClr val="001080"/>
                </a:solidFill>
                <a:effectLst/>
                <a:latin typeface="Roboto Mono" panose="00000009000000000000" pitchFamily="49" charset="0"/>
                <a:ea typeface="Roboto Mono" panose="00000009000000000000" pitchFamily="49" charset="0"/>
              </a:rPr>
              <a:t>q</a:t>
            </a:r>
            <a:r>
              <a:rPr lang="en-US" sz="5400" b="0">
                <a:solidFill>
                  <a:srgbClr val="3B3B3B"/>
                </a:solidFill>
                <a:effectLst/>
                <a:latin typeface="Roboto Mono" panose="00000009000000000000" pitchFamily="49" charset="0"/>
                <a:ea typeface="Roboto Mono" panose="00000009000000000000" pitchFamily="49" charset="0"/>
              </a:rPr>
              <a:t> </a:t>
            </a:r>
            <a:r>
              <a:rPr lang="en-US" sz="5400" b="0">
                <a:solidFill>
                  <a:srgbClr val="000000"/>
                </a:solidFill>
                <a:effectLst/>
                <a:latin typeface="Roboto Mono" panose="00000009000000000000" pitchFamily="49" charset="0"/>
                <a:ea typeface="Roboto Mono" panose="00000009000000000000" pitchFamily="49" charset="0"/>
              </a:rPr>
              <a:t>=</a:t>
            </a:r>
            <a:r>
              <a:rPr lang="en-US" sz="5400" b="0">
                <a:solidFill>
                  <a:srgbClr val="3B3B3B"/>
                </a:solidFill>
                <a:effectLst/>
                <a:latin typeface="Roboto Mono" panose="00000009000000000000" pitchFamily="49" charset="0"/>
                <a:ea typeface="Roboto Mono" panose="00000009000000000000" pitchFamily="49" charset="0"/>
              </a:rPr>
              <a:t> </a:t>
            </a:r>
            <a:r>
              <a:rPr lang="en-US" sz="5400" b="0" err="1">
                <a:solidFill>
                  <a:srgbClr val="001080"/>
                </a:solidFill>
                <a:effectLst/>
                <a:latin typeface="Roboto Mono" panose="00000009000000000000" pitchFamily="49" charset="0"/>
                <a:ea typeface="Roboto Mono" panose="00000009000000000000" pitchFamily="49" charset="0"/>
              </a:rPr>
              <a:t>inp</a:t>
            </a:r>
            <a:r>
              <a:rPr lang="en-US" sz="5400" b="0">
                <a:solidFill>
                  <a:srgbClr val="3B3B3B"/>
                </a:solidFill>
                <a:effectLst/>
                <a:latin typeface="Roboto Mono" panose="00000009000000000000" pitchFamily="49" charset="0"/>
                <a:ea typeface="Roboto Mono" panose="00000009000000000000" pitchFamily="49" charset="0"/>
              </a:rPr>
              <a:t>[</a:t>
            </a:r>
            <a:r>
              <a:rPr lang="en-US" sz="5400" b="0" err="1">
                <a:solidFill>
                  <a:srgbClr val="3B3B3B"/>
                </a:solidFill>
                <a:effectLst/>
                <a:latin typeface="Roboto Mono" panose="00000009000000000000" pitchFamily="49" charset="0"/>
                <a:ea typeface="Roboto Mono" panose="00000009000000000000" pitchFamily="49" charset="0"/>
              </a:rPr>
              <a:t>inp_idx</a:t>
            </a:r>
            <a:r>
              <a:rPr lang="en-US" sz="5400" b="0">
                <a:solidFill>
                  <a:srgbClr val="3B3B3B"/>
                </a:solidFill>
                <a:effectLst/>
                <a:latin typeface="Roboto Mono" panose="00000009000000000000" pitchFamily="49" charset="0"/>
                <a:ea typeface="Roboto Mono" panose="00000009000000000000" pitchFamily="49" charset="0"/>
              </a:rPr>
              <a:t>]);</a:t>
            </a:r>
          </a:p>
        </p:txBody>
      </p:sp>
      <p:sp>
        <p:nvSpPr>
          <p:cNvPr id="11" name="TextBox 10">
            <a:extLst>
              <a:ext uri="{FF2B5EF4-FFF2-40B4-BE49-F238E27FC236}">
                <a16:creationId xmlns:a16="http://schemas.microsoft.com/office/drawing/2014/main" id="{32B45CFB-EB3F-A431-D635-89D3890CD9BE}"/>
              </a:ext>
            </a:extLst>
          </p:cNvPr>
          <p:cNvSpPr txBox="1"/>
          <p:nvPr/>
        </p:nvSpPr>
        <p:spPr>
          <a:xfrm>
            <a:off x="20431331" y="8356210"/>
            <a:ext cx="12248530" cy="923330"/>
          </a:xfrm>
          <a:prstGeom prst="rect">
            <a:avLst/>
          </a:prstGeom>
          <a:noFill/>
        </p:spPr>
        <p:txBody>
          <a:bodyPr wrap="square">
            <a:spAutoFit/>
          </a:bodyPr>
          <a:lstStyle/>
          <a:p>
            <a:r>
              <a:rPr lang="en-US" sz="5400" b="0">
                <a:solidFill>
                  <a:srgbClr val="0000FF"/>
                </a:solidFill>
                <a:effectLst/>
                <a:latin typeface="Roboto Mono" panose="00000009000000000000" pitchFamily="49" charset="0"/>
                <a:ea typeface="Roboto Mono" panose="00000009000000000000" pitchFamily="49" charset="0"/>
              </a:rPr>
              <a:t>float </a:t>
            </a:r>
            <a:r>
              <a:rPr lang="en-US" sz="5400" b="0">
                <a:solidFill>
                  <a:srgbClr val="001080"/>
                </a:solidFill>
                <a:effectLst/>
                <a:latin typeface="Roboto Mono" panose="00000009000000000000" pitchFamily="49" charset="0"/>
                <a:ea typeface="Roboto Mono" panose="00000009000000000000" pitchFamily="49" charset="0"/>
              </a:rPr>
              <a:t>q</a:t>
            </a:r>
            <a:r>
              <a:rPr lang="en-US" sz="5400" b="0">
                <a:solidFill>
                  <a:srgbClr val="3B3B3B"/>
                </a:solidFill>
                <a:effectLst/>
                <a:latin typeface="Roboto Mono" panose="00000009000000000000" pitchFamily="49" charset="0"/>
                <a:ea typeface="Roboto Mono" panose="00000009000000000000" pitchFamily="49" charset="0"/>
              </a:rPr>
              <a:t> </a:t>
            </a:r>
            <a:r>
              <a:rPr lang="en-US" sz="5400" b="0">
                <a:solidFill>
                  <a:srgbClr val="000000"/>
                </a:solidFill>
                <a:effectLst/>
                <a:latin typeface="Roboto Mono" panose="00000009000000000000" pitchFamily="49" charset="0"/>
                <a:ea typeface="Roboto Mono" panose="00000009000000000000" pitchFamily="49" charset="0"/>
              </a:rPr>
              <a:t>=</a:t>
            </a:r>
            <a:r>
              <a:rPr lang="en-US" sz="5400" b="0">
                <a:solidFill>
                  <a:srgbClr val="3B3B3B"/>
                </a:solidFill>
                <a:effectLst/>
                <a:latin typeface="Roboto Mono" panose="00000009000000000000" pitchFamily="49" charset="0"/>
                <a:ea typeface="Roboto Mono" panose="00000009000000000000" pitchFamily="49" charset="0"/>
              </a:rPr>
              <a:t> </a:t>
            </a:r>
            <a:r>
              <a:rPr lang="en-US" sz="5400" b="0" err="1">
                <a:solidFill>
                  <a:srgbClr val="001080"/>
                </a:solidFill>
                <a:effectLst/>
                <a:latin typeface="Roboto Mono" panose="00000009000000000000" pitchFamily="49" charset="0"/>
                <a:ea typeface="Roboto Mono" panose="00000009000000000000" pitchFamily="49" charset="0"/>
              </a:rPr>
              <a:t>inp</a:t>
            </a:r>
            <a:r>
              <a:rPr lang="en-US" sz="5400" b="0">
                <a:solidFill>
                  <a:srgbClr val="000000"/>
                </a:solidFill>
                <a:effectLst/>
                <a:latin typeface="Roboto Mono" panose="00000009000000000000" pitchFamily="49" charset="0"/>
                <a:ea typeface="Roboto Mono" panose="00000009000000000000" pitchFamily="49" charset="0"/>
              </a:rPr>
              <a:t>(</a:t>
            </a:r>
            <a:r>
              <a:rPr lang="en-US" sz="5400" b="0">
                <a:solidFill>
                  <a:srgbClr val="001080"/>
                </a:solidFill>
                <a:effectLst/>
                <a:latin typeface="Roboto Mono" panose="00000009000000000000" pitchFamily="49" charset="0"/>
                <a:ea typeface="Roboto Mono" panose="00000009000000000000" pitchFamily="49" charset="0"/>
              </a:rPr>
              <a:t>b</a:t>
            </a:r>
            <a:r>
              <a:rPr lang="en-US" sz="5400" b="0">
                <a:solidFill>
                  <a:srgbClr val="3B3B3B"/>
                </a:solidFill>
                <a:effectLst/>
                <a:latin typeface="Roboto Mono" panose="00000009000000000000" pitchFamily="49" charset="0"/>
                <a:ea typeface="Roboto Mono" panose="00000009000000000000" pitchFamily="49" charset="0"/>
              </a:rPr>
              <a:t>, </a:t>
            </a:r>
            <a:r>
              <a:rPr lang="en-US" sz="5400" b="0">
                <a:solidFill>
                  <a:srgbClr val="001080"/>
                </a:solidFill>
                <a:effectLst/>
                <a:latin typeface="Roboto Mono" panose="00000009000000000000" pitchFamily="49" charset="0"/>
                <a:ea typeface="Roboto Mono" panose="00000009000000000000" pitchFamily="49" charset="0"/>
              </a:rPr>
              <a:t>n</a:t>
            </a:r>
            <a:r>
              <a:rPr lang="en-US" sz="5400" b="0">
                <a:solidFill>
                  <a:srgbClr val="3B3B3B"/>
                </a:solidFill>
                <a:effectLst/>
                <a:latin typeface="Roboto Mono" panose="00000009000000000000" pitchFamily="49" charset="0"/>
                <a:ea typeface="Roboto Mono" panose="00000009000000000000" pitchFamily="49" charset="0"/>
              </a:rPr>
              <a:t>, </a:t>
            </a:r>
            <a:r>
              <a:rPr lang="en-US" sz="5400" b="0">
                <a:solidFill>
                  <a:srgbClr val="098658"/>
                </a:solidFill>
                <a:effectLst/>
                <a:latin typeface="Roboto Mono" panose="00000009000000000000" pitchFamily="49" charset="0"/>
                <a:ea typeface="Roboto Mono" panose="00000009000000000000" pitchFamily="49" charset="0"/>
              </a:rPr>
              <a:t>0</a:t>
            </a:r>
            <a:r>
              <a:rPr lang="en-US" sz="5400" b="0">
                <a:solidFill>
                  <a:srgbClr val="3B3B3B"/>
                </a:solidFill>
                <a:effectLst/>
                <a:latin typeface="Roboto Mono" panose="00000009000000000000" pitchFamily="49" charset="0"/>
                <a:ea typeface="Roboto Mono" panose="00000009000000000000" pitchFamily="49" charset="0"/>
              </a:rPr>
              <a:t>, </a:t>
            </a:r>
            <a:r>
              <a:rPr lang="en-US" sz="5400" b="0" err="1">
                <a:solidFill>
                  <a:srgbClr val="001080"/>
                </a:solidFill>
                <a:effectLst/>
                <a:latin typeface="Roboto Mono" panose="00000009000000000000" pitchFamily="49" charset="0"/>
                <a:ea typeface="Roboto Mono" panose="00000009000000000000" pitchFamily="49" charset="0"/>
              </a:rPr>
              <a:t>nh</a:t>
            </a:r>
            <a:r>
              <a:rPr lang="en-US" sz="5400" b="0">
                <a:solidFill>
                  <a:srgbClr val="3B3B3B"/>
                </a:solidFill>
                <a:effectLst/>
                <a:latin typeface="Roboto Mono" panose="00000009000000000000" pitchFamily="49" charset="0"/>
                <a:ea typeface="Roboto Mono" panose="00000009000000000000" pitchFamily="49" charset="0"/>
              </a:rPr>
              <a:t>, </a:t>
            </a:r>
            <a:r>
              <a:rPr lang="en-US" sz="5400" b="0">
                <a:solidFill>
                  <a:srgbClr val="001080"/>
                </a:solidFill>
                <a:effectLst/>
                <a:latin typeface="Roboto Mono" panose="00000009000000000000" pitchFamily="49" charset="0"/>
                <a:ea typeface="Roboto Mono" panose="00000009000000000000" pitchFamily="49" charset="0"/>
              </a:rPr>
              <a:t>d</a:t>
            </a:r>
            <a:r>
              <a:rPr lang="en-US" sz="5400" b="0">
                <a:solidFill>
                  <a:srgbClr val="000000"/>
                </a:solidFill>
                <a:effectLst/>
                <a:latin typeface="Roboto Mono" panose="00000009000000000000" pitchFamily="49" charset="0"/>
                <a:ea typeface="Roboto Mono" panose="00000009000000000000" pitchFamily="49" charset="0"/>
              </a:rPr>
              <a:t>)</a:t>
            </a:r>
            <a:endParaRPr lang="en-US" sz="5400"/>
          </a:p>
        </p:txBody>
      </p:sp>
      <p:cxnSp>
        <p:nvCxnSpPr>
          <p:cNvPr id="12" name="Straight Connector 11">
            <a:extLst>
              <a:ext uri="{FF2B5EF4-FFF2-40B4-BE49-F238E27FC236}">
                <a16:creationId xmlns:a16="http://schemas.microsoft.com/office/drawing/2014/main" id="{34B21CEE-5739-7665-45D8-3D0B57A86BDE}"/>
              </a:ext>
            </a:extLst>
          </p:cNvPr>
          <p:cNvCxnSpPr>
            <a:cxnSpLocks/>
          </p:cNvCxnSpPr>
          <p:nvPr/>
        </p:nvCxnSpPr>
        <p:spPr>
          <a:xfrm>
            <a:off x="18317606" y="8357587"/>
            <a:ext cx="0" cy="9233297"/>
          </a:xfrm>
          <a:prstGeom prst="line">
            <a:avLst/>
          </a:prstGeom>
          <a:ln w="5080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6163E981-7D88-5FD2-EFB0-EB0A021224AE}"/>
              </a:ext>
            </a:extLst>
          </p:cNvPr>
          <p:cNvSpPr txBox="1"/>
          <p:nvPr/>
        </p:nvSpPr>
        <p:spPr>
          <a:xfrm>
            <a:off x="1053561" y="5102703"/>
            <a:ext cx="35522439" cy="1938992"/>
          </a:xfrm>
          <a:prstGeom prst="rect">
            <a:avLst/>
          </a:prstGeom>
          <a:noFill/>
        </p:spPr>
        <p:txBody>
          <a:bodyPr wrap="square" rtlCol="0">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Disadvantages of manual linearization become more apparent as number of dimensions increases</a:t>
            </a:r>
          </a:p>
          <a:p>
            <a:pPr marL="685800" indent="-685800">
              <a:buClr>
                <a:schemeClr val="tx2"/>
              </a:buClr>
              <a:buFont typeface="Arial" panose="020B0604020202020204" pitchFamily="34" charset="0"/>
              <a:buChar char="•"/>
            </a:pPr>
            <a:endParaRPr lang="en-US" sz="6000">
              <a:solidFill>
                <a:schemeClr val="bg1"/>
              </a:solidFill>
              <a:latin typeface="NVIDIA Sans" panose="020B0503020203020204" pitchFamily="34" charset="0"/>
              <a:cs typeface="NVIDIA Sans" panose="020B0503020203020204" pitchFamily="34" charset="0"/>
            </a:endParaRPr>
          </a:p>
        </p:txBody>
      </p:sp>
      <p:sp>
        <p:nvSpPr>
          <p:cNvPr id="16" name="TextBox 15">
            <a:extLst>
              <a:ext uri="{FF2B5EF4-FFF2-40B4-BE49-F238E27FC236}">
                <a16:creationId xmlns:a16="http://schemas.microsoft.com/office/drawing/2014/main" id="{47ADA537-6EDA-DA8B-2596-E19FD077C4F1}"/>
              </a:ext>
            </a:extLst>
          </p:cNvPr>
          <p:cNvSpPr txBox="1"/>
          <p:nvPr/>
        </p:nvSpPr>
        <p:spPr>
          <a:xfrm>
            <a:off x="20431331" y="11026166"/>
            <a:ext cx="13921036" cy="2862322"/>
          </a:xfrm>
          <a:prstGeom prst="rect">
            <a:avLst/>
          </a:prstGeom>
          <a:noFill/>
        </p:spPr>
        <p:txBody>
          <a:bodyPr wrap="square" rtlCol="0">
            <a:spAutoFit/>
          </a:bodyPr>
          <a:lstStyle/>
          <a:p>
            <a:pPr marL="685800" indent="-68580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There’s a standard type that can turn comment on the left into actual code at no performance cost</a:t>
            </a:r>
          </a:p>
        </p:txBody>
      </p:sp>
    </p:spTree>
    <p:extLst>
      <p:ext uri="{BB962C8B-B14F-4D97-AF65-F5344CB8AC3E}">
        <p14:creationId xmlns:p14="http://schemas.microsoft.com/office/powerpoint/2010/main" val="349294369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87E99A-A0A1-AD35-BECE-74C5BDE5612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17B91E6-CE1C-78EE-2FE5-34DA81D15E6D}"/>
              </a:ext>
            </a:extLst>
          </p:cNvPr>
          <p:cNvSpPr>
            <a:spLocks noGrp="1"/>
          </p:cNvSpPr>
          <p:nvPr>
            <p:ph type="title"/>
          </p:nvPr>
        </p:nvSpPr>
        <p:spPr/>
        <p:txBody>
          <a:bodyPr/>
          <a:lstStyle/>
          <a:p>
            <a:r>
              <a:rPr lang="en-US" err="1"/>
              <a:t>mdspan</a:t>
            </a:r>
            <a:endParaRPr lang="en-US"/>
          </a:p>
        </p:txBody>
      </p:sp>
      <p:pic>
        <p:nvPicPr>
          <p:cNvPr id="3" name="Picture 2" descr="A diagram of a number&#10;&#10;Description automatically generated">
            <a:extLst>
              <a:ext uri="{FF2B5EF4-FFF2-40B4-BE49-F238E27FC236}">
                <a16:creationId xmlns:a16="http://schemas.microsoft.com/office/drawing/2014/main" id="{F68AF701-232B-2F3C-DFB5-4F30BF5A56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5481" y="4635276"/>
            <a:ext cx="13035919" cy="12893709"/>
          </a:xfrm>
          <a:prstGeom prst="rect">
            <a:avLst/>
          </a:prstGeom>
        </p:spPr>
      </p:pic>
      <p:sp>
        <p:nvSpPr>
          <p:cNvPr id="6" name="TextBox 5">
            <a:extLst>
              <a:ext uri="{FF2B5EF4-FFF2-40B4-BE49-F238E27FC236}">
                <a16:creationId xmlns:a16="http://schemas.microsoft.com/office/drawing/2014/main" id="{8235FE07-E469-CE95-41CB-A3A2BB16D601}"/>
              </a:ext>
            </a:extLst>
          </p:cNvPr>
          <p:cNvSpPr txBox="1"/>
          <p:nvPr/>
        </p:nvSpPr>
        <p:spPr>
          <a:xfrm>
            <a:off x="2514600" y="6951512"/>
            <a:ext cx="17307232" cy="8261236"/>
          </a:xfrm>
          <a:prstGeom prst="rect">
            <a:avLst/>
          </a:prstGeom>
          <a:noFill/>
        </p:spPr>
        <p:txBody>
          <a:bodyPr wrap="square" rtlCol="0">
            <a:spAutoFit/>
          </a:bodyPr>
          <a:lstStyle/>
          <a:p>
            <a:pPr>
              <a:lnSpc>
                <a:spcPct val="150000"/>
              </a:lnSpc>
              <a:buClr>
                <a:schemeClr val="tx2"/>
              </a:buClr>
            </a:pPr>
            <a:r>
              <a:rPr lang="en-US" sz="6000" kern="0" err="1">
                <a:solidFill>
                  <a:srgbClr val="267F99"/>
                </a:solidFill>
                <a:effectLst/>
                <a:latin typeface="Roboto Mono" pitchFamily="49" charset="0"/>
                <a:ea typeface="Roboto Mono" pitchFamily="49" charset="0"/>
                <a:cs typeface="Times New Roman" panose="02020603050405020304" pitchFamily="18" charset="0"/>
              </a:rPr>
              <a:t>cuda</a:t>
            </a:r>
            <a:r>
              <a:rPr lang="en-US" sz="6000" kern="0">
                <a:solidFill>
                  <a:srgbClr val="3B3B3B"/>
                </a:solidFill>
                <a:effectLst/>
                <a:latin typeface="Roboto Mono" pitchFamily="49" charset="0"/>
                <a:ea typeface="Roboto Mono" pitchFamily="49" charset="0"/>
                <a:cs typeface="Times New Roman" panose="02020603050405020304" pitchFamily="18" charset="0"/>
              </a:rPr>
              <a:t>::</a:t>
            </a:r>
            <a:r>
              <a:rPr lang="en-US" sz="6000" kern="0">
                <a:solidFill>
                  <a:srgbClr val="267F99"/>
                </a:solidFill>
                <a:effectLst/>
                <a:latin typeface="Roboto Mono" pitchFamily="49" charset="0"/>
                <a:ea typeface="Roboto Mono" pitchFamily="49" charset="0"/>
                <a:cs typeface="Times New Roman" panose="02020603050405020304" pitchFamily="18" charset="0"/>
              </a:rPr>
              <a:t>std</a:t>
            </a:r>
            <a:r>
              <a:rPr lang="en-US" sz="6000" kern="0">
                <a:solidFill>
                  <a:srgbClr val="3B3B3B"/>
                </a:solidFill>
                <a:effectLst/>
                <a:latin typeface="Roboto Mono" pitchFamily="49" charset="0"/>
                <a:ea typeface="Roboto Mono" pitchFamily="49" charset="0"/>
                <a:cs typeface="Times New Roman" panose="02020603050405020304" pitchFamily="18" charset="0"/>
              </a:rPr>
              <a:t>::</a:t>
            </a:r>
            <a:r>
              <a:rPr lang="en-US" sz="6000" kern="0" err="1">
                <a:solidFill>
                  <a:srgbClr val="267F99"/>
                </a:solidFill>
                <a:effectLst/>
                <a:latin typeface="Roboto Mono" pitchFamily="49" charset="0"/>
                <a:ea typeface="Roboto Mono" pitchFamily="49" charset="0"/>
                <a:cs typeface="Times New Roman" panose="02020603050405020304" pitchFamily="18" charset="0"/>
              </a:rPr>
              <a:t>mdspan</a:t>
            </a:r>
            <a:endParaRPr lang="en-US" sz="6000">
              <a:solidFill>
                <a:schemeClr val="bg1"/>
              </a:solidFill>
              <a:latin typeface="NVIDIA Sans" panose="020B0503020203020204" pitchFamily="34" charset="0"/>
              <a:cs typeface="NVIDIA Sans" panose="020B0503020203020204" pitchFamily="34" charset="0"/>
            </a:endParaRPr>
          </a:p>
          <a:p>
            <a:pPr marL="685800" indent="-685800">
              <a:lnSpc>
                <a:spcPct val="150000"/>
              </a:lnSpc>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a multidimensional view of a sequence, that</a:t>
            </a:r>
          </a:p>
          <a:p>
            <a:pPr marL="685800" indent="-685800">
              <a:lnSpc>
                <a:spcPct val="150000"/>
              </a:lnSpc>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helps write clean code, and</a:t>
            </a:r>
          </a:p>
          <a:p>
            <a:pPr marL="685800" indent="-685800">
              <a:lnSpc>
                <a:spcPct val="150000"/>
              </a:lnSpc>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helps avoid bugs </a:t>
            </a:r>
          </a:p>
          <a:p>
            <a:pPr marL="1143000" lvl="1" indent="-685800">
              <a:lnSpc>
                <a:spcPct val="150000"/>
              </a:lnSpc>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in linearization of multidimensional indices</a:t>
            </a:r>
          </a:p>
          <a:p>
            <a:pPr marL="1143000" lvl="1" indent="-685800">
              <a:lnSpc>
                <a:spcPct val="150000"/>
              </a:lnSpc>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by coupling dimensions with the view itself</a:t>
            </a:r>
          </a:p>
        </p:txBody>
      </p:sp>
    </p:spTree>
    <p:extLst>
      <p:ext uri="{BB962C8B-B14F-4D97-AF65-F5344CB8AC3E}">
        <p14:creationId xmlns:p14="http://schemas.microsoft.com/office/powerpoint/2010/main" val="183091211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AD5142-83A4-D18E-E18B-844163971F3E}"/>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FF912BF-2CE9-5DD5-78F0-0CA6F50B337D}"/>
              </a:ext>
            </a:extLst>
          </p:cNvPr>
          <p:cNvSpPr>
            <a:spLocks noGrp="1"/>
          </p:cNvSpPr>
          <p:nvPr>
            <p:ph type="title"/>
          </p:nvPr>
        </p:nvSpPr>
        <p:spPr/>
        <p:txBody>
          <a:bodyPr/>
          <a:lstStyle/>
          <a:p>
            <a:r>
              <a:rPr lang="en-US" err="1"/>
              <a:t>mdspan</a:t>
            </a:r>
            <a:endParaRPr lang="en-US"/>
          </a:p>
        </p:txBody>
      </p:sp>
      <p:sp>
        <p:nvSpPr>
          <p:cNvPr id="5" name="TextBox 4">
            <a:extLst>
              <a:ext uri="{FF2B5EF4-FFF2-40B4-BE49-F238E27FC236}">
                <a16:creationId xmlns:a16="http://schemas.microsoft.com/office/drawing/2014/main" id="{E1EF9D15-56A2-B42C-42E1-EDE914AF05ED}"/>
              </a:ext>
            </a:extLst>
          </p:cNvPr>
          <p:cNvSpPr txBox="1"/>
          <p:nvPr/>
        </p:nvSpPr>
        <p:spPr>
          <a:xfrm>
            <a:off x="2822296" y="8327530"/>
            <a:ext cx="15986759" cy="769441"/>
          </a:xfrm>
          <a:prstGeom prst="rect">
            <a:avLst/>
          </a:prstGeom>
          <a:noFill/>
        </p:spPr>
        <p:txBody>
          <a:bodyPr wrap="square">
            <a:spAutoFit/>
          </a:bodyPr>
          <a:lstStyle/>
          <a:p>
            <a:pPr marL="0" marR="0"/>
            <a:r>
              <a:rPr lang="en-US" sz="4400" kern="0" err="1">
                <a:solidFill>
                  <a:srgbClr val="267F99"/>
                </a:solidFill>
                <a:effectLst/>
                <a:latin typeface="Roboto Mono" pitchFamily="49" charset="0"/>
                <a:ea typeface="Roboto Mono" pitchFamily="49" charset="0"/>
                <a:cs typeface="Times New Roman" panose="02020603050405020304" pitchFamily="18" charset="0"/>
              </a:rPr>
              <a:t>cuda</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array</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6</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sd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4</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5</a:t>
            </a:r>
            <a:r>
              <a:rPr lang="en-US" sz="4400" kern="0">
                <a:solidFill>
                  <a:srgbClr val="3B3B3B"/>
                </a:solidFill>
                <a:effectLst/>
                <a:latin typeface="Roboto Mono" pitchFamily="49" charset="0"/>
                <a:ea typeface="Roboto Mono" pitchFamily="49" charset="0"/>
                <a:cs typeface="Times New Roman" panose="02020603050405020304" pitchFamily="18" charset="0"/>
              </a:rPr>
              <a:t>};</a:t>
            </a:r>
          </a:p>
        </p:txBody>
      </p:sp>
      <p:pic>
        <p:nvPicPr>
          <p:cNvPr id="8" name="Picture 7" descr="A diagram of a number&#10;&#10;Description automatically generated">
            <a:extLst>
              <a:ext uri="{FF2B5EF4-FFF2-40B4-BE49-F238E27FC236}">
                <a16:creationId xmlns:a16="http://schemas.microsoft.com/office/drawing/2014/main" id="{758989A9-7DE2-85FD-089D-5216BF2E6F92}"/>
              </a:ext>
            </a:extLst>
          </p:cNvPr>
          <p:cNvPicPr>
            <a:picLocks noChangeAspect="1"/>
          </p:cNvPicPr>
          <p:nvPr/>
        </p:nvPicPr>
        <p:blipFill>
          <a:blip r:embed="rId3">
            <a:extLst>
              <a:ext uri="{28A0092B-C50C-407E-A947-70E740481C1C}">
                <a14:useLocalDpi xmlns:a14="http://schemas.microsoft.com/office/drawing/2010/main" val="0"/>
              </a:ext>
            </a:extLst>
          </a:blip>
          <a:srcRect b="64723"/>
          <a:stretch/>
        </p:blipFill>
        <p:spPr>
          <a:xfrm>
            <a:off x="21025481" y="4635276"/>
            <a:ext cx="13035919" cy="4548481"/>
          </a:xfrm>
          <a:prstGeom prst="rect">
            <a:avLst/>
          </a:prstGeom>
        </p:spPr>
      </p:pic>
      <p:cxnSp>
        <p:nvCxnSpPr>
          <p:cNvPr id="10" name="Straight Connector 9">
            <a:extLst>
              <a:ext uri="{FF2B5EF4-FFF2-40B4-BE49-F238E27FC236}">
                <a16:creationId xmlns:a16="http://schemas.microsoft.com/office/drawing/2014/main" id="{9574F56A-D397-8601-DEA4-E6CF78046077}"/>
              </a:ext>
            </a:extLst>
          </p:cNvPr>
          <p:cNvCxnSpPr/>
          <p:nvPr/>
        </p:nvCxnSpPr>
        <p:spPr>
          <a:xfrm>
            <a:off x="2822296" y="9481930"/>
            <a:ext cx="15306678"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CEE4A84-3C12-7DEB-E5D9-AF4D7EB6803E}"/>
              </a:ext>
            </a:extLst>
          </p:cNvPr>
          <p:cNvSpPr txBox="1"/>
          <p:nvPr/>
        </p:nvSpPr>
        <p:spPr>
          <a:xfrm>
            <a:off x="12057735" y="11055658"/>
            <a:ext cx="22222327" cy="1015663"/>
          </a:xfrm>
          <a:prstGeom prst="rect">
            <a:avLst/>
          </a:prstGeom>
          <a:noFill/>
        </p:spPr>
        <p:txBody>
          <a:bodyPr wrap="square" rtlCol="0" anchor="ctr">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Let’s start with a 1D array that we’d like to </a:t>
            </a:r>
            <a:r>
              <a:rPr lang="en-US" sz="6000" b="1" i="1">
                <a:solidFill>
                  <a:schemeClr val="bg1"/>
                </a:solidFill>
                <a:latin typeface="NVIDIA Sans" panose="020B0503020203020204" pitchFamily="34" charset="0"/>
                <a:cs typeface="NVIDIA Sans" panose="020B0503020203020204" pitchFamily="34" charset="0"/>
              </a:rPr>
              <a:t>view</a:t>
            </a:r>
            <a:r>
              <a:rPr lang="en-US" sz="6000">
                <a:solidFill>
                  <a:schemeClr val="bg1"/>
                </a:solidFill>
                <a:latin typeface="NVIDIA Sans" panose="020B0503020203020204" pitchFamily="34" charset="0"/>
                <a:cs typeface="NVIDIA Sans" panose="020B0503020203020204" pitchFamily="34" charset="0"/>
              </a:rPr>
              <a:t> as 2D matrix</a:t>
            </a:r>
          </a:p>
        </p:txBody>
      </p:sp>
      <p:sp>
        <p:nvSpPr>
          <p:cNvPr id="12" name="Rectangle 11">
            <a:extLst>
              <a:ext uri="{FF2B5EF4-FFF2-40B4-BE49-F238E27FC236}">
                <a16:creationId xmlns:a16="http://schemas.microsoft.com/office/drawing/2014/main" id="{7649D50F-522C-D8D9-3AC6-5C45A5E68D54}"/>
              </a:ext>
            </a:extLst>
          </p:cNvPr>
          <p:cNvSpPr/>
          <p:nvPr/>
        </p:nvSpPr>
        <p:spPr>
          <a:xfrm>
            <a:off x="2822296" y="7652084"/>
            <a:ext cx="15306678" cy="182984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cxnSp>
        <p:nvCxnSpPr>
          <p:cNvPr id="14" name="Elbow Connector 13">
            <a:extLst>
              <a:ext uri="{FF2B5EF4-FFF2-40B4-BE49-F238E27FC236}">
                <a16:creationId xmlns:a16="http://schemas.microsoft.com/office/drawing/2014/main" id="{57D365A2-D32A-FAA9-4927-E69C6E54FC31}"/>
              </a:ext>
            </a:extLst>
          </p:cNvPr>
          <p:cNvCxnSpPr>
            <a:cxnSpLocks/>
            <a:stCxn id="12" idx="2"/>
            <a:endCxn id="11" idx="1"/>
          </p:cNvCxnSpPr>
          <p:nvPr/>
        </p:nvCxnSpPr>
        <p:spPr>
          <a:xfrm rot="16200000" flipH="1">
            <a:off x="10225905" y="9731660"/>
            <a:ext cx="2081560" cy="1582100"/>
          </a:xfrm>
          <a:prstGeom prst="bentConnector2">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60388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D5D59-D03A-3BFD-C07B-058F502C7706}"/>
            </a:ext>
          </a:extLst>
        </p:cNvPr>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16594D67-A900-1334-9BB7-747D208D0B74}"/>
              </a:ext>
            </a:extLst>
          </p:cNvPr>
          <p:cNvGraphicFramePr>
            <a:graphicFrameLocks noGrp="1"/>
          </p:cNvGraphicFramePr>
          <p:nvPr>
            <p:extLst>
              <p:ext uri="{D42A27DB-BD31-4B8C-83A1-F6EECF244321}">
                <p14:modId xmlns:p14="http://schemas.microsoft.com/office/powerpoint/2010/main" val="4097543495"/>
              </p:ext>
            </p:extLst>
          </p:nvPr>
        </p:nvGraphicFramePr>
        <p:xfrm>
          <a:off x="18651265" y="7034764"/>
          <a:ext cx="15895909" cy="10777308"/>
        </p:xfrm>
        <a:graphic>
          <a:graphicData uri="http://schemas.openxmlformats.org/drawingml/2006/table">
            <a:tbl>
              <a:tblPr firstRow="1" bandRow="1">
                <a:tableStyleId>{5C22544A-7EE6-4342-B048-85BDC9FD1C3A}</a:tableStyleId>
              </a:tblPr>
              <a:tblGrid>
                <a:gridCol w="988254">
                  <a:extLst>
                    <a:ext uri="{9D8B030D-6E8A-4147-A177-3AD203B41FA5}">
                      <a16:colId xmlns:a16="http://schemas.microsoft.com/office/drawing/2014/main" val="2906691046"/>
                    </a:ext>
                  </a:extLst>
                </a:gridCol>
                <a:gridCol w="14907655">
                  <a:extLst>
                    <a:ext uri="{9D8B030D-6E8A-4147-A177-3AD203B41FA5}">
                      <a16:colId xmlns:a16="http://schemas.microsoft.com/office/drawing/2014/main" val="3388937594"/>
                    </a:ext>
                  </a:extLst>
                </a:gridCol>
              </a:tblGrid>
              <a:tr h="1796218">
                <a:tc>
                  <a:txBody>
                    <a:bodyPr/>
                    <a:lstStyle/>
                    <a:p>
                      <a:pPr marL="0" indent="0" algn="l">
                        <a:buFont typeface="NVIDIA Sans" panose="020B0503020203020204" pitchFamily="34" charset="0"/>
                        <a:buNone/>
                      </a:pPr>
                      <a:r>
                        <a:rPr lang="en-US" sz="5400" b="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2743200" rtl="0" eaLnBrk="1" fontAlgn="auto" latinLnBrk="0" hangingPunct="1">
                        <a:lnSpc>
                          <a:spcPct val="100000"/>
                        </a:lnSpc>
                        <a:spcBef>
                          <a:spcPts val="0"/>
                        </a:spcBef>
                        <a:spcAft>
                          <a:spcPts val="0"/>
                        </a:spcAft>
                        <a:buClr>
                          <a:srgbClr val="B6A56F"/>
                        </a:buClr>
                        <a:buSzPct val="120000"/>
                        <a:buFontTx/>
                        <a:buNone/>
                        <a:tabLst/>
                        <a:defRPr/>
                      </a:pPr>
                      <a:r>
                        <a:rPr lang="en-US" sz="4000" b="0">
                          <a:solidFill>
                            <a:schemeClr val="bg1"/>
                          </a:solidFill>
                          <a:latin typeface="NVIDIA Sans Medium" panose="020B0603020203020204" pitchFamily="34" charset="0"/>
                          <a:cs typeface="NVIDIA Sans Medium" panose="020B0603020203020204" pitchFamily="34" charset="0"/>
                        </a:rPr>
                        <a:t>CUDA Made Easy: Accelerating Applications with          Parallel Algorithms</a:t>
                      </a:r>
                    </a:p>
                  </a:txBody>
                  <a:tcPr marL="0" marR="365760" marT="0" marB="0"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04958080"/>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Break (35 mins)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38812821"/>
                  </a:ext>
                </a:extLst>
              </a:tr>
              <a:tr h="1796218">
                <a:tc>
                  <a:txBody>
                    <a:bodyPr/>
                    <a:lstStyle/>
                    <a:p>
                      <a:pPr marL="0" indent="0" algn="l">
                        <a:buFont typeface="NVIDIA Sans" panose="020B0503020203020204" pitchFamily="34" charset="0"/>
                        <a:buNone/>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Unlocking the GPU’s Full Potential: Asynchrony and         CUDA Streams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03311925"/>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Break (15 mins)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606270836"/>
                  </a:ext>
                </a:extLst>
              </a:tr>
              <a:tr h="1796218">
                <a:tc>
                  <a:txBody>
                    <a:bodyPr/>
                    <a:lstStyle/>
                    <a:p>
                      <a:pPr algn="l"/>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Implementing New Algorithms with CUDA Kernels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ap="flat" cmpd="sng" algn="ctr">
                      <a:solidFill>
                        <a:schemeClr val="accent4"/>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8937403"/>
                  </a:ext>
                </a:extLst>
              </a:tr>
              <a:tr h="1796218">
                <a:tc>
                  <a:txBody>
                    <a:bodyPr/>
                    <a:lstStyle/>
                    <a:p>
                      <a:pPr marL="0" marR="0" lvl="0" indent="0" algn="l" defTabSz="2743200" rtl="0" eaLnBrk="1" fontAlgn="auto" latinLnBrk="0" hangingPunct="1">
                        <a:lnSpc>
                          <a:spcPct val="100000"/>
                        </a:lnSpc>
                        <a:spcBef>
                          <a:spcPts val="0"/>
                        </a:spcBef>
                        <a:spcAft>
                          <a:spcPts val="0"/>
                        </a:spcAft>
                        <a:buClrTx/>
                        <a:buSzTx/>
                        <a:buFontTx/>
                        <a:buNone/>
                        <a:tabLst/>
                        <a:defRPr/>
                      </a:pPr>
                      <a:r>
                        <a:rPr lang="en-US" sz="5400">
                          <a:solidFill>
                            <a:schemeClr val="tx2"/>
                          </a:solidFill>
                          <a:latin typeface="NVIDIA Sans Light" panose="020B0303020203020204" pitchFamily="34" charset="0"/>
                          <a:cs typeface="NVIDIA Sans Light" panose="020B0303020203020204" pitchFamily="34" charset="0"/>
                        </a:rPr>
                        <a:t>•</a:t>
                      </a:r>
                    </a:p>
                  </a:txBody>
                  <a:tcPr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marL="0" marR="0" lvl="0" indent="0" algn="l" defTabSz="2743200" rtl="0" eaLnBrk="1" fontAlgn="auto" latinLnBrk="0" hangingPunct="1">
                        <a:lnSpc>
                          <a:spcPct val="100000"/>
                        </a:lnSpc>
                        <a:spcBef>
                          <a:spcPts val="0"/>
                        </a:spcBef>
                        <a:spcAft>
                          <a:spcPts val="0"/>
                        </a:spcAft>
                        <a:buClr>
                          <a:srgbClr val="B6A56F"/>
                        </a:buClr>
                        <a:buSzPct val="120000"/>
                        <a:buFontTx/>
                        <a:buNone/>
                        <a:tabLst/>
                        <a:defRPr/>
                      </a:pPr>
                      <a:r>
                        <a:rPr kumimoji="0" lang="en-US" sz="4000" b="0" i="0" u="none" strike="noStrike" kern="1200" cap="none" spc="0" normalizeH="0" baseline="0" noProof="0">
                          <a:ln>
                            <a:noFill/>
                          </a:ln>
                          <a:solidFill>
                            <a:schemeClr val="bg1"/>
                          </a:solidFill>
                          <a:effectLst/>
                          <a:uLnTx/>
                          <a:uFillTx/>
                          <a:latin typeface="NVIDIA Sans Medium" panose="020B0603020203020204" pitchFamily="34" charset="0"/>
                          <a:ea typeface="+mn-ea"/>
                          <a:cs typeface="NVIDIA Sans Medium" panose="020B0603020203020204" pitchFamily="34" charset="0"/>
                        </a:rPr>
                        <a:t>Final Assessment (45 minutes)</a:t>
                      </a:r>
                    </a:p>
                  </a:txBody>
                  <a:tcPr marL="0" marR="365760" marT="0" marB="0" anchor="ctr">
                    <a:lnL w="12700" cmpd="sng">
                      <a:noFill/>
                    </a:lnL>
                    <a:lnR w="12700" cmpd="sng">
                      <a:noFill/>
                    </a:lnR>
                    <a:lnT w="12700" cap="flat" cmpd="sng" algn="ctr">
                      <a:solidFill>
                        <a:schemeClr val="accent4"/>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72219699"/>
                  </a:ext>
                </a:extLst>
              </a:tr>
            </a:tbl>
          </a:graphicData>
        </a:graphic>
      </p:graphicFrame>
      <p:sp>
        <p:nvSpPr>
          <p:cNvPr id="6" name="TextBox 5">
            <a:extLst>
              <a:ext uri="{FF2B5EF4-FFF2-40B4-BE49-F238E27FC236}">
                <a16:creationId xmlns:a16="http://schemas.microsoft.com/office/drawing/2014/main" id="{DF69C680-B1CC-8161-399D-51B7CA51E289}"/>
              </a:ext>
            </a:extLst>
          </p:cNvPr>
          <p:cNvSpPr txBox="1"/>
          <p:nvPr/>
        </p:nvSpPr>
        <p:spPr>
          <a:xfrm>
            <a:off x="19524558" y="5114484"/>
            <a:ext cx="11248985" cy="1569660"/>
          </a:xfrm>
          <a:prstGeom prst="rect">
            <a:avLst/>
          </a:prstGeom>
          <a:noFill/>
        </p:spPr>
        <p:txBody>
          <a:bodyPr wrap="square" rtlCol="0" anchor="b">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9600" b="1" i="0" u="none" strike="noStrike" kern="1200" cap="none" spc="0" normalizeH="0" baseline="0" noProof="0">
                <a:ln>
                  <a:noFill/>
                </a:ln>
                <a:solidFill>
                  <a:srgbClr val="76B900"/>
                </a:solidFill>
                <a:effectLst/>
                <a:uLnTx/>
                <a:uFillTx/>
                <a:latin typeface="NVIDIA Sans" panose="020B0503020203020204" pitchFamily="34" charset="0"/>
                <a:cs typeface="NVIDIA Sans" panose="020B0503020203020204" pitchFamily="34" charset="0"/>
              </a:rPr>
              <a:t>Agenda</a:t>
            </a:r>
          </a:p>
        </p:txBody>
      </p:sp>
    </p:spTree>
    <p:extLst>
      <p:ext uri="{BB962C8B-B14F-4D97-AF65-F5344CB8AC3E}">
        <p14:creationId xmlns:p14="http://schemas.microsoft.com/office/powerpoint/2010/main" val="273941337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725BB-0169-C7FD-FD4C-634E2316302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FDB2296F-3DB1-BD80-2E53-460F640BDA1F}"/>
              </a:ext>
            </a:extLst>
          </p:cNvPr>
          <p:cNvSpPr>
            <a:spLocks noGrp="1"/>
          </p:cNvSpPr>
          <p:nvPr>
            <p:ph type="title"/>
          </p:nvPr>
        </p:nvSpPr>
        <p:spPr/>
        <p:txBody>
          <a:bodyPr/>
          <a:lstStyle/>
          <a:p>
            <a:r>
              <a:rPr lang="en-US" err="1"/>
              <a:t>mdspan</a:t>
            </a:r>
            <a:endParaRPr lang="en-US"/>
          </a:p>
        </p:txBody>
      </p:sp>
      <p:sp>
        <p:nvSpPr>
          <p:cNvPr id="5" name="TextBox 4">
            <a:extLst>
              <a:ext uri="{FF2B5EF4-FFF2-40B4-BE49-F238E27FC236}">
                <a16:creationId xmlns:a16="http://schemas.microsoft.com/office/drawing/2014/main" id="{FB4B2399-3B0E-ADA4-024A-9C33EE12BDAE}"/>
              </a:ext>
            </a:extLst>
          </p:cNvPr>
          <p:cNvSpPr txBox="1"/>
          <p:nvPr/>
        </p:nvSpPr>
        <p:spPr>
          <a:xfrm>
            <a:off x="2822296" y="8327530"/>
            <a:ext cx="15986759" cy="2123658"/>
          </a:xfrm>
          <a:prstGeom prst="rect">
            <a:avLst/>
          </a:prstGeom>
          <a:noFill/>
        </p:spPr>
        <p:txBody>
          <a:bodyPr wrap="square">
            <a:spAutoFit/>
          </a:bodyPr>
          <a:lstStyle/>
          <a:p>
            <a:pPr marL="0" marR="0"/>
            <a:r>
              <a:rPr lang="en-US" sz="4400" kern="0" err="1">
                <a:solidFill>
                  <a:srgbClr val="267F99"/>
                </a:solidFill>
                <a:effectLst/>
                <a:latin typeface="Roboto Mono" pitchFamily="49" charset="0"/>
                <a:ea typeface="Roboto Mono" pitchFamily="49" charset="0"/>
                <a:cs typeface="Times New Roman" panose="02020603050405020304" pitchFamily="18" charset="0"/>
              </a:rPr>
              <a:t>cuda</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array</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6</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sd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4</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5</a:t>
            </a:r>
            <a:r>
              <a:rPr lang="en-US" sz="4400" kern="0">
                <a:solidFill>
                  <a:srgbClr val="3B3B3B"/>
                </a:solidFill>
                <a:effectLst/>
                <a:latin typeface="Roboto Mono" pitchFamily="49" charset="0"/>
                <a:ea typeface="Roboto Mono" pitchFamily="49" charset="0"/>
                <a:cs typeface="Times New Roman" panose="02020603050405020304" pitchFamily="18" charset="0"/>
              </a:rPr>
              <a:t>};</a:t>
            </a:r>
          </a:p>
          <a:p>
            <a:pPr marL="0" marR="0"/>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err="1">
                <a:solidFill>
                  <a:srgbClr val="267F99"/>
                </a:solidFill>
                <a:effectLst/>
                <a:latin typeface="Roboto Mono" pitchFamily="49" charset="0"/>
                <a:ea typeface="Roboto Mono" pitchFamily="49" charset="0"/>
                <a:cs typeface="Times New Roman" panose="02020603050405020304" pitchFamily="18" charset="0"/>
              </a:rPr>
              <a:t>cuda</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mdspan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md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sd</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data</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p:txBody>
      </p:sp>
      <p:pic>
        <p:nvPicPr>
          <p:cNvPr id="8" name="Picture 7" descr="A diagram of a number&#10;&#10;Description automatically generated">
            <a:extLst>
              <a:ext uri="{FF2B5EF4-FFF2-40B4-BE49-F238E27FC236}">
                <a16:creationId xmlns:a16="http://schemas.microsoft.com/office/drawing/2014/main" id="{9BF3311F-D61B-2930-D3AE-7974BDBAC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5481" y="4635276"/>
            <a:ext cx="13035919" cy="12893709"/>
          </a:xfrm>
          <a:prstGeom prst="rect">
            <a:avLst/>
          </a:prstGeom>
        </p:spPr>
      </p:pic>
      <p:cxnSp>
        <p:nvCxnSpPr>
          <p:cNvPr id="6" name="Straight Connector 5">
            <a:extLst>
              <a:ext uri="{FF2B5EF4-FFF2-40B4-BE49-F238E27FC236}">
                <a16:creationId xmlns:a16="http://schemas.microsoft.com/office/drawing/2014/main" id="{AA801956-023A-AB1C-0A2A-60BDE8D8AAFD}"/>
              </a:ext>
            </a:extLst>
          </p:cNvPr>
          <p:cNvCxnSpPr>
            <a:cxnSpLocks/>
          </p:cNvCxnSpPr>
          <p:nvPr/>
        </p:nvCxnSpPr>
        <p:spPr>
          <a:xfrm>
            <a:off x="2822296" y="10657245"/>
            <a:ext cx="12702626"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DBEF7E85-EAC7-6CF1-C2BB-0258622928E7}"/>
              </a:ext>
            </a:extLst>
          </p:cNvPr>
          <p:cNvSpPr txBox="1"/>
          <p:nvPr/>
        </p:nvSpPr>
        <p:spPr>
          <a:xfrm>
            <a:off x="1806829" y="13518493"/>
            <a:ext cx="22222327" cy="5491247"/>
          </a:xfrm>
          <a:prstGeom prst="rect">
            <a:avLst/>
          </a:prstGeom>
          <a:noFill/>
        </p:spPr>
        <p:txBody>
          <a:bodyPr wrap="square" rtlCol="0" anchor="ctr">
            <a:spAutoFit/>
          </a:bodyPr>
          <a:lstStyle/>
          <a:p>
            <a:pPr>
              <a:lnSpc>
                <a:spcPct val="150000"/>
              </a:lnSpc>
              <a:buClr>
                <a:schemeClr val="tx2"/>
              </a:buClr>
            </a:pPr>
            <a:r>
              <a:rPr lang="en-US" sz="6000">
                <a:solidFill>
                  <a:schemeClr val="bg1"/>
                </a:solidFill>
                <a:latin typeface="NVIDIA Sans" panose="020B0503020203020204" pitchFamily="34" charset="0"/>
                <a:cs typeface="NVIDIA Sans" panose="020B0503020203020204" pitchFamily="34" charset="0"/>
              </a:rPr>
              <a:t>Constructor </a:t>
            </a:r>
            <a:r>
              <a:rPr lang="en-US" sz="6000" kern="0" err="1">
                <a:solidFill>
                  <a:srgbClr val="267F99"/>
                </a:solidFill>
                <a:effectLst/>
                <a:latin typeface="Roboto Mono" pitchFamily="49" charset="0"/>
                <a:ea typeface="Roboto Mono" pitchFamily="49" charset="0"/>
                <a:cs typeface="Times New Roman" panose="02020603050405020304" pitchFamily="18" charset="0"/>
              </a:rPr>
              <a:t>cuda</a:t>
            </a:r>
            <a:r>
              <a:rPr lang="en-US" sz="6000" kern="0">
                <a:solidFill>
                  <a:srgbClr val="3B3B3B"/>
                </a:solidFill>
                <a:effectLst/>
                <a:latin typeface="Roboto Mono" pitchFamily="49" charset="0"/>
                <a:ea typeface="Roboto Mono" pitchFamily="49" charset="0"/>
                <a:cs typeface="Times New Roman" panose="02020603050405020304" pitchFamily="18" charset="0"/>
              </a:rPr>
              <a:t>::</a:t>
            </a:r>
            <a:r>
              <a:rPr lang="en-US" sz="6000" kern="0">
                <a:solidFill>
                  <a:srgbClr val="267F99"/>
                </a:solidFill>
                <a:effectLst/>
                <a:latin typeface="Roboto Mono" pitchFamily="49" charset="0"/>
                <a:ea typeface="Roboto Mono" pitchFamily="49" charset="0"/>
                <a:cs typeface="Times New Roman" panose="02020603050405020304" pitchFamily="18" charset="0"/>
              </a:rPr>
              <a:t>std</a:t>
            </a:r>
            <a:r>
              <a:rPr lang="en-US" sz="6000" kern="0">
                <a:solidFill>
                  <a:srgbClr val="3B3B3B"/>
                </a:solidFill>
                <a:effectLst/>
                <a:latin typeface="Roboto Mono" pitchFamily="49" charset="0"/>
                <a:ea typeface="Roboto Mono" pitchFamily="49" charset="0"/>
                <a:cs typeface="Times New Roman" panose="02020603050405020304" pitchFamily="18" charset="0"/>
              </a:rPr>
              <a:t>::</a:t>
            </a:r>
            <a:r>
              <a:rPr lang="en-US" sz="6000" kern="0" err="1">
                <a:solidFill>
                  <a:srgbClr val="267F99"/>
                </a:solidFill>
                <a:effectLst/>
                <a:latin typeface="Roboto Mono" pitchFamily="49" charset="0"/>
                <a:ea typeface="Roboto Mono" pitchFamily="49" charset="0"/>
                <a:cs typeface="Times New Roman" panose="02020603050405020304" pitchFamily="18" charset="0"/>
              </a:rPr>
              <a:t>mdspan</a:t>
            </a:r>
            <a:r>
              <a:rPr lang="en-US" sz="6000">
                <a:solidFill>
                  <a:schemeClr val="bg1"/>
                </a:solidFill>
                <a:latin typeface="NVIDIA Sans" panose="020B0503020203020204" pitchFamily="34" charset="0"/>
                <a:cs typeface="NVIDIA Sans" panose="020B0503020203020204" pitchFamily="34" charset="0"/>
              </a:rPr>
              <a:t> of accepts:</a:t>
            </a:r>
          </a:p>
          <a:p>
            <a:pPr marL="685800" indent="-685800">
              <a:lnSpc>
                <a:spcPct val="150000"/>
              </a:lnSpc>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raw pointer, (</a:t>
            </a:r>
            <a:r>
              <a:rPr lang="en-US" sz="6000">
                <a:solidFill>
                  <a:srgbClr val="267F99"/>
                </a:solidFill>
                <a:effectLst/>
                <a:latin typeface="Roboto Mono" pitchFamily="49" charset="0"/>
                <a:ea typeface="Roboto Mono" pitchFamily="49" charset="0"/>
              </a:rPr>
              <a:t>thrust</a:t>
            </a:r>
            <a:r>
              <a:rPr lang="en-US" sz="6000">
                <a:solidFill>
                  <a:srgbClr val="3B3B3B"/>
                </a:solidFill>
                <a:effectLst/>
                <a:latin typeface="Roboto Mono" pitchFamily="49" charset="0"/>
                <a:ea typeface="Roboto Mono" pitchFamily="49" charset="0"/>
              </a:rPr>
              <a:t>::</a:t>
            </a:r>
            <a:r>
              <a:rPr lang="en-US" sz="6000" err="1">
                <a:solidFill>
                  <a:srgbClr val="795E26"/>
                </a:solidFill>
                <a:effectLst/>
                <a:latin typeface="Roboto Mono" pitchFamily="49" charset="0"/>
                <a:ea typeface="Roboto Mono" pitchFamily="49" charset="0"/>
              </a:rPr>
              <a:t>raw_pointer_cast</a:t>
            </a:r>
            <a:r>
              <a:rPr lang="en-US" sz="6000">
                <a:solidFill>
                  <a:srgbClr val="795E26"/>
                </a:solidFill>
                <a:latin typeface="Roboto Mono" pitchFamily="49" charset="0"/>
                <a:ea typeface="Roboto Mono" pitchFamily="49" charset="0"/>
              </a:rPr>
              <a:t> </a:t>
            </a:r>
            <a:r>
              <a:rPr lang="en-US" sz="6000">
                <a:solidFill>
                  <a:schemeClr val="bg1"/>
                </a:solidFill>
                <a:latin typeface="NVIDIA Sans" panose="020B0503020203020204" pitchFamily="34" charset="0"/>
                <a:cs typeface="NVIDIA Sans" panose="020B0503020203020204" pitchFamily="34" charset="0"/>
              </a:rPr>
              <a:t>will be handy)</a:t>
            </a:r>
          </a:p>
          <a:p>
            <a:pPr marL="685800" indent="-685800">
              <a:lnSpc>
                <a:spcPct val="150000"/>
              </a:lnSpc>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height of the matrix</a:t>
            </a:r>
          </a:p>
          <a:p>
            <a:pPr marL="685800" indent="-685800">
              <a:lnSpc>
                <a:spcPct val="150000"/>
              </a:lnSpc>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width of the matrix</a:t>
            </a:r>
          </a:p>
        </p:txBody>
      </p:sp>
      <p:cxnSp>
        <p:nvCxnSpPr>
          <p:cNvPr id="9" name="Elbow Connector 8">
            <a:extLst>
              <a:ext uri="{FF2B5EF4-FFF2-40B4-BE49-F238E27FC236}">
                <a16:creationId xmlns:a16="http://schemas.microsoft.com/office/drawing/2014/main" id="{15191A66-3F0A-3EC2-F08E-B98419F019EE}"/>
              </a:ext>
            </a:extLst>
          </p:cNvPr>
          <p:cNvCxnSpPr>
            <a:cxnSpLocks/>
            <a:stCxn id="12" idx="2"/>
            <a:endCxn id="7" idx="1"/>
          </p:cNvCxnSpPr>
          <p:nvPr/>
        </p:nvCxnSpPr>
        <p:spPr>
          <a:xfrm rot="5400000">
            <a:off x="2686783" y="9777291"/>
            <a:ext cx="5606872" cy="7366780"/>
          </a:xfrm>
          <a:prstGeom prst="bentConnector4">
            <a:avLst>
              <a:gd name="adj1" fmla="val 33481"/>
              <a:gd name="adj2" fmla="val 113229"/>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4BC20B60-A945-50E6-82D6-0DF1190085D0}"/>
              </a:ext>
            </a:extLst>
          </p:cNvPr>
          <p:cNvSpPr/>
          <p:nvPr/>
        </p:nvSpPr>
        <p:spPr>
          <a:xfrm>
            <a:off x="2822296" y="9501809"/>
            <a:ext cx="12702626" cy="1155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0" name="TextBox 19">
            <a:extLst>
              <a:ext uri="{FF2B5EF4-FFF2-40B4-BE49-F238E27FC236}">
                <a16:creationId xmlns:a16="http://schemas.microsoft.com/office/drawing/2014/main" id="{1ACCBC49-922F-3A6A-236E-0A62165653A3}"/>
              </a:ext>
            </a:extLst>
          </p:cNvPr>
          <p:cNvSpPr txBox="1"/>
          <p:nvPr/>
        </p:nvSpPr>
        <p:spPr>
          <a:xfrm>
            <a:off x="18287000" y="13831581"/>
            <a:ext cx="585850" cy="1015663"/>
          </a:xfrm>
          <a:prstGeom prst="rect">
            <a:avLst/>
          </a:prstGeom>
          <a:noFill/>
        </p:spPr>
        <p:txBody>
          <a:bodyPr wrap="square" rtlCol="0">
            <a:spAutoFit/>
          </a:bodyPr>
          <a:lstStyle/>
          <a:p>
            <a:pPr algn="ctr"/>
            <a:r>
              <a:rPr lang="en-US" sz="6000">
                <a:solidFill>
                  <a:schemeClr val="accent5"/>
                </a:solidFill>
                <a:latin typeface="NVIDIA Sans" panose="020B0503020203020204" pitchFamily="34" charset="0"/>
                <a:cs typeface="NVIDIA Sans" panose="020B0503020203020204" pitchFamily="34" charset="0"/>
              </a:rPr>
              <a:t>*</a:t>
            </a:r>
          </a:p>
        </p:txBody>
      </p:sp>
      <p:sp>
        <p:nvSpPr>
          <p:cNvPr id="21" name="TextBox 20">
            <a:extLst>
              <a:ext uri="{FF2B5EF4-FFF2-40B4-BE49-F238E27FC236}">
                <a16:creationId xmlns:a16="http://schemas.microsoft.com/office/drawing/2014/main" id="{9E2C8478-8A51-9437-9A5B-C748BF7564BB}"/>
              </a:ext>
            </a:extLst>
          </p:cNvPr>
          <p:cNvSpPr txBox="1"/>
          <p:nvPr/>
        </p:nvSpPr>
        <p:spPr>
          <a:xfrm>
            <a:off x="10902418" y="17200659"/>
            <a:ext cx="9245007" cy="1015663"/>
          </a:xfrm>
          <a:prstGeom prst="rect">
            <a:avLst/>
          </a:prstGeom>
          <a:noFill/>
        </p:spPr>
        <p:txBody>
          <a:bodyPr wrap="square" rtlCol="0">
            <a:spAutoFit/>
          </a:bodyPr>
          <a:lstStyle/>
          <a:p>
            <a:pPr algn="ctr"/>
            <a:r>
              <a:rPr lang="en-US" sz="6000">
                <a:solidFill>
                  <a:schemeClr val="accent5"/>
                </a:solidFill>
                <a:latin typeface="NVIDIA Sans" panose="020B0503020203020204" pitchFamily="34" charset="0"/>
                <a:cs typeface="NVIDIA Sans" panose="020B0503020203020204" pitchFamily="34" charset="0"/>
              </a:rPr>
              <a:t>* in the case of 2D matrix</a:t>
            </a:r>
          </a:p>
        </p:txBody>
      </p:sp>
    </p:spTree>
    <p:extLst>
      <p:ext uri="{BB962C8B-B14F-4D97-AF65-F5344CB8AC3E}">
        <p14:creationId xmlns:p14="http://schemas.microsoft.com/office/powerpoint/2010/main" val="3693996159"/>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473D1C-DADF-88A6-1FCB-1B1B96526508}"/>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D8137FB-EE0A-F369-BD06-6BD8C3D949EE}"/>
              </a:ext>
            </a:extLst>
          </p:cNvPr>
          <p:cNvSpPr>
            <a:spLocks noGrp="1"/>
          </p:cNvSpPr>
          <p:nvPr>
            <p:ph type="title"/>
          </p:nvPr>
        </p:nvSpPr>
        <p:spPr/>
        <p:txBody>
          <a:bodyPr/>
          <a:lstStyle/>
          <a:p>
            <a:r>
              <a:rPr lang="en-US" err="1"/>
              <a:t>mdspan</a:t>
            </a:r>
            <a:endParaRPr lang="en-US"/>
          </a:p>
        </p:txBody>
      </p:sp>
      <p:sp>
        <p:nvSpPr>
          <p:cNvPr id="5" name="TextBox 4">
            <a:extLst>
              <a:ext uri="{FF2B5EF4-FFF2-40B4-BE49-F238E27FC236}">
                <a16:creationId xmlns:a16="http://schemas.microsoft.com/office/drawing/2014/main" id="{C276F5C8-2528-CD99-3786-1171694DFDAB}"/>
              </a:ext>
            </a:extLst>
          </p:cNvPr>
          <p:cNvSpPr txBox="1"/>
          <p:nvPr/>
        </p:nvSpPr>
        <p:spPr>
          <a:xfrm>
            <a:off x="2822296" y="8327530"/>
            <a:ext cx="15986759" cy="4832092"/>
          </a:xfrm>
          <a:prstGeom prst="rect">
            <a:avLst/>
          </a:prstGeom>
          <a:noFill/>
        </p:spPr>
        <p:txBody>
          <a:bodyPr wrap="square">
            <a:spAutoFit/>
          </a:bodyPr>
          <a:lstStyle/>
          <a:p>
            <a:pPr marL="0" marR="0"/>
            <a:r>
              <a:rPr lang="en-US" sz="4400" kern="0" err="1">
                <a:solidFill>
                  <a:srgbClr val="267F99"/>
                </a:solidFill>
                <a:effectLst/>
                <a:latin typeface="Roboto Mono" pitchFamily="49" charset="0"/>
                <a:ea typeface="Roboto Mono" pitchFamily="49" charset="0"/>
                <a:cs typeface="Times New Roman" panose="02020603050405020304" pitchFamily="18" charset="0"/>
              </a:rPr>
              <a:t>cuda</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array</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6</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sd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4</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5</a:t>
            </a:r>
            <a:r>
              <a:rPr lang="en-US" sz="4400" kern="0">
                <a:solidFill>
                  <a:srgbClr val="3B3B3B"/>
                </a:solidFill>
                <a:effectLst/>
                <a:latin typeface="Roboto Mono" pitchFamily="49" charset="0"/>
                <a:ea typeface="Roboto Mono" pitchFamily="49" charset="0"/>
                <a:cs typeface="Times New Roman" panose="02020603050405020304" pitchFamily="18" charset="0"/>
              </a:rPr>
              <a:t>};</a:t>
            </a:r>
          </a:p>
          <a:p>
            <a:pPr marL="0" marR="0"/>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err="1">
                <a:solidFill>
                  <a:srgbClr val="267F99"/>
                </a:solidFill>
                <a:effectLst/>
                <a:latin typeface="Roboto Mono" pitchFamily="49" charset="0"/>
                <a:ea typeface="Roboto Mono" pitchFamily="49" charset="0"/>
                <a:cs typeface="Times New Roman" panose="02020603050405020304" pitchFamily="18" charset="0"/>
              </a:rPr>
              <a:t>cuda</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mdspan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md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sd</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data</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printf</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"md(0, 0) = </a:t>
            </a:r>
            <a:r>
              <a:rPr lang="en-US" sz="4400" kern="0">
                <a:solidFill>
                  <a:srgbClr val="001080"/>
                </a:solidFill>
                <a:effectLst/>
                <a:latin typeface="Roboto Mono" pitchFamily="49" charset="0"/>
                <a:ea typeface="Roboto Mono" pitchFamily="49" charset="0"/>
                <a:cs typeface="Times New Roman" panose="02020603050405020304" pitchFamily="18" charset="0"/>
              </a:rPr>
              <a:t>%d</a:t>
            </a:r>
            <a:r>
              <a:rPr lang="en-US" sz="4400" kern="0">
                <a:solidFill>
                  <a:srgbClr val="EE0000"/>
                </a:solidFill>
                <a:effectLst/>
                <a:latin typeface="Roboto Mono" pitchFamily="49" charset="0"/>
                <a:ea typeface="Roboto Mono" pitchFamily="49" charset="0"/>
                <a:cs typeface="Times New Roman" panose="02020603050405020304" pitchFamily="18" charset="0"/>
              </a:rPr>
              <a:t>\n</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md</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8000"/>
                </a:solidFill>
                <a:effectLst/>
                <a:latin typeface="Roboto Mono" pitchFamily="49" charset="0"/>
                <a:ea typeface="Roboto Mono" pitchFamily="49" charset="0"/>
                <a:cs typeface="Times New Roman" panose="02020603050405020304" pitchFamily="18" charset="0"/>
              </a:rPr>
              <a:t> // 0</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printf</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A31515"/>
                </a:solidFill>
                <a:effectLst/>
                <a:latin typeface="Roboto Mono" pitchFamily="49" charset="0"/>
                <a:ea typeface="Roboto Mono" pitchFamily="49" charset="0"/>
                <a:cs typeface="Times New Roman" panose="02020603050405020304" pitchFamily="18" charset="0"/>
              </a:rPr>
              <a:t>"md(1, 2) = </a:t>
            </a:r>
            <a:r>
              <a:rPr lang="en-US" sz="4400" kern="0">
                <a:solidFill>
                  <a:srgbClr val="001080"/>
                </a:solidFill>
                <a:effectLst/>
                <a:latin typeface="Roboto Mono" pitchFamily="49" charset="0"/>
                <a:ea typeface="Roboto Mono" pitchFamily="49" charset="0"/>
                <a:cs typeface="Times New Roman" panose="02020603050405020304" pitchFamily="18" charset="0"/>
              </a:rPr>
              <a:t>%d</a:t>
            </a:r>
            <a:r>
              <a:rPr lang="en-US" sz="4400" kern="0">
                <a:solidFill>
                  <a:srgbClr val="EE0000"/>
                </a:solidFill>
                <a:effectLst/>
                <a:latin typeface="Roboto Mono" pitchFamily="49" charset="0"/>
                <a:ea typeface="Roboto Mono" pitchFamily="49" charset="0"/>
                <a:cs typeface="Times New Roman" panose="02020603050405020304" pitchFamily="18" charset="0"/>
              </a:rPr>
              <a:t>\n</a:t>
            </a:r>
            <a:r>
              <a:rPr lang="en-US" sz="4400" kern="0">
                <a:solidFill>
                  <a:srgbClr val="A31515"/>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md</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8000"/>
                </a:solidFill>
                <a:effectLst/>
                <a:latin typeface="Roboto Mono" pitchFamily="49" charset="0"/>
                <a:ea typeface="Roboto Mono" pitchFamily="49" charset="0"/>
                <a:cs typeface="Times New Roman" panose="02020603050405020304" pitchFamily="18" charset="0"/>
              </a:rPr>
              <a:t> // 5</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100">
                <a:effectLst/>
                <a:latin typeface="Roboto Mono" pitchFamily="49" charset="0"/>
                <a:ea typeface="Roboto Mono" pitchFamily="49" charset="0"/>
                <a:cs typeface="Times New Roman" panose="02020603050405020304" pitchFamily="18" charset="0"/>
              </a:rPr>
              <a:t> </a:t>
            </a:r>
          </a:p>
        </p:txBody>
      </p:sp>
      <p:pic>
        <p:nvPicPr>
          <p:cNvPr id="8" name="Picture 7" descr="A diagram of a number&#10;&#10;Description automatically generated">
            <a:extLst>
              <a:ext uri="{FF2B5EF4-FFF2-40B4-BE49-F238E27FC236}">
                <a16:creationId xmlns:a16="http://schemas.microsoft.com/office/drawing/2014/main" id="{E6629EC3-B777-2238-1ABB-90050412DE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5481" y="4635276"/>
            <a:ext cx="13035919" cy="12893709"/>
          </a:xfrm>
          <a:prstGeom prst="rect">
            <a:avLst/>
          </a:prstGeom>
        </p:spPr>
      </p:pic>
      <p:cxnSp>
        <p:nvCxnSpPr>
          <p:cNvPr id="3" name="Straight Connector 2">
            <a:extLst>
              <a:ext uri="{FF2B5EF4-FFF2-40B4-BE49-F238E27FC236}">
                <a16:creationId xmlns:a16="http://schemas.microsoft.com/office/drawing/2014/main" id="{E9B69B3E-7913-CBA6-32AF-4D4D5D9C9C53}"/>
              </a:ext>
            </a:extLst>
          </p:cNvPr>
          <p:cNvCxnSpPr>
            <a:cxnSpLocks/>
          </p:cNvCxnSpPr>
          <p:nvPr/>
        </p:nvCxnSpPr>
        <p:spPr>
          <a:xfrm>
            <a:off x="2822296" y="12549259"/>
            <a:ext cx="13913351"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52C9D62-6794-98B7-F80B-F035816F8C4B}"/>
              </a:ext>
            </a:extLst>
          </p:cNvPr>
          <p:cNvSpPr txBox="1"/>
          <p:nvPr/>
        </p:nvSpPr>
        <p:spPr>
          <a:xfrm>
            <a:off x="2075359" y="13577105"/>
            <a:ext cx="17480631" cy="5491247"/>
          </a:xfrm>
          <a:prstGeom prst="rect">
            <a:avLst/>
          </a:prstGeom>
          <a:noFill/>
        </p:spPr>
        <p:txBody>
          <a:bodyPr wrap="square" rtlCol="0" anchor="ctr">
            <a:spAutoFit/>
          </a:bodyPr>
          <a:lstStyle/>
          <a:p>
            <a:pPr>
              <a:lnSpc>
                <a:spcPct val="150000"/>
              </a:lnSpc>
              <a:buClr>
                <a:schemeClr val="tx2"/>
              </a:buClr>
            </a:pPr>
            <a:r>
              <a:rPr lang="en-US" sz="6000">
                <a:solidFill>
                  <a:schemeClr val="bg1"/>
                </a:solidFill>
                <a:latin typeface="NVIDIA Sans" panose="020B0503020203020204" pitchFamily="34" charset="0"/>
                <a:cs typeface="NVIDIA Sans" panose="020B0503020203020204" pitchFamily="34" charset="0"/>
              </a:rPr>
              <a:t>You can then access the underlying sequence with </a:t>
            </a:r>
            <a:r>
              <a:rPr lang="en-US" sz="6000" kern="0">
                <a:solidFill>
                  <a:srgbClr val="AF00DB"/>
                </a:solidFill>
                <a:effectLst/>
                <a:latin typeface="Roboto Mono" pitchFamily="49" charset="0"/>
                <a:ea typeface="Roboto Mono" pitchFamily="49" charset="0"/>
                <a:cs typeface="Times New Roman" panose="02020603050405020304" pitchFamily="18" charset="0"/>
              </a:rPr>
              <a:t>operator</a:t>
            </a:r>
            <a:r>
              <a:rPr lang="en-US" sz="6000" kern="0">
                <a:solidFill>
                  <a:srgbClr val="000000"/>
                </a:solidFill>
                <a:effectLst/>
                <a:latin typeface="Roboto Mono" pitchFamily="49" charset="0"/>
                <a:ea typeface="Roboto Mono" pitchFamily="49" charset="0"/>
                <a:cs typeface="Times New Roman" panose="02020603050405020304" pitchFamily="18" charset="0"/>
              </a:rPr>
              <a:t>() </a:t>
            </a:r>
            <a:r>
              <a:rPr lang="en-US" sz="6000">
                <a:solidFill>
                  <a:schemeClr val="bg1"/>
                </a:solidFill>
                <a:latin typeface="NVIDIA Sans" panose="020B0503020203020204" pitchFamily="34" charset="0"/>
                <a:cs typeface="NVIDIA Sans" panose="020B0503020203020204" pitchFamily="34" charset="0"/>
              </a:rPr>
              <a:t>by providing:</a:t>
            </a:r>
          </a:p>
          <a:p>
            <a:pPr marL="685800" indent="-685800">
              <a:lnSpc>
                <a:spcPct val="150000"/>
              </a:lnSpc>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Row index</a:t>
            </a:r>
          </a:p>
          <a:p>
            <a:pPr marL="685800" indent="-685800">
              <a:lnSpc>
                <a:spcPct val="150000"/>
              </a:lnSpc>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Column index</a:t>
            </a:r>
          </a:p>
        </p:txBody>
      </p:sp>
      <p:cxnSp>
        <p:nvCxnSpPr>
          <p:cNvPr id="7" name="Elbow Connector 6">
            <a:extLst>
              <a:ext uri="{FF2B5EF4-FFF2-40B4-BE49-F238E27FC236}">
                <a16:creationId xmlns:a16="http://schemas.microsoft.com/office/drawing/2014/main" id="{B54A0458-7D45-5608-59D5-ABD9651B3B48}"/>
              </a:ext>
            </a:extLst>
          </p:cNvPr>
          <p:cNvCxnSpPr>
            <a:cxnSpLocks/>
            <a:stCxn id="9" idx="2"/>
            <a:endCxn id="6" idx="1"/>
          </p:cNvCxnSpPr>
          <p:nvPr/>
        </p:nvCxnSpPr>
        <p:spPr>
          <a:xfrm rot="5400000">
            <a:off x="4040430" y="10584188"/>
            <a:ext cx="3773470" cy="7703612"/>
          </a:xfrm>
          <a:prstGeom prst="bentConnector4">
            <a:avLst>
              <a:gd name="adj1" fmla="val 21509"/>
              <a:gd name="adj2" fmla="val 113181"/>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8EE7A006-CADA-A559-60EF-931B31A4E5DE}"/>
              </a:ext>
            </a:extLst>
          </p:cNvPr>
          <p:cNvSpPr/>
          <p:nvPr/>
        </p:nvSpPr>
        <p:spPr>
          <a:xfrm>
            <a:off x="2822295" y="11393823"/>
            <a:ext cx="13913351" cy="1155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16" name="TextBox 15">
            <a:extLst>
              <a:ext uri="{FF2B5EF4-FFF2-40B4-BE49-F238E27FC236}">
                <a16:creationId xmlns:a16="http://schemas.microsoft.com/office/drawing/2014/main" id="{C39F35D6-69FB-5613-25A7-44EEDB7591A5}"/>
              </a:ext>
            </a:extLst>
          </p:cNvPr>
          <p:cNvSpPr txBox="1"/>
          <p:nvPr/>
        </p:nvSpPr>
        <p:spPr>
          <a:xfrm>
            <a:off x="18287000" y="13831581"/>
            <a:ext cx="585850" cy="1015663"/>
          </a:xfrm>
          <a:prstGeom prst="rect">
            <a:avLst/>
          </a:prstGeom>
          <a:noFill/>
        </p:spPr>
        <p:txBody>
          <a:bodyPr wrap="square" rtlCol="0">
            <a:spAutoFit/>
          </a:bodyPr>
          <a:lstStyle/>
          <a:p>
            <a:pPr algn="ctr"/>
            <a:r>
              <a:rPr lang="en-US" sz="6000">
                <a:solidFill>
                  <a:schemeClr val="accent5"/>
                </a:solidFill>
                <a:latin typeface="NVIDIA Sans" panose="020B0503020203020204" pitchFamily="34" charset="0"/>
                <a:cs typeface="NVIDIA Sans" panose="020B0503020203020204" pitchFamily="34" charset="0"/>
              </a:rPr>
              <a:t>*</a:t>
            </a:r>
          </a:p>
        </p:txBody>
      </p:sp>
      <p:sp>
        <p:nvSpPr>
          <p:cNvPr id="17" name="TextBox 16">
            <a:extLst>
              <a:ext uri="{FF2B5EF4-FFF2-40B4-BE49-F238E27FC236}">
                <a16:creationId xmlns:a16="http://schemas.microsoft.com/office/drawing/2014/main" id="{95A42921-964F-918E-AB4B-5EA2C50DD1FF}"/>
              </a:ext>
            </a:extLst>
          </p:cNvPr>
          <p:cNvSpPr txBox="1"/>
          <p:nvPr/>
        </p:nvSpPr>
        <p:spPr>
          <a:xfrm>
            <a:off x="10902418" y="17200659"/>
            <a:ext cx="9245007" cy="1015663"/>
          </a:xfrm>
          <a:prstGeom prst="rect">
            <a:avLst/>
          </a:prstGeom>
          <a:noFill/>
        </p:spPr>
        <p:txBody>
          <a:bodyPr wrap="square" rtlCol="0">
            <a:spAutoFit/>
          </a:bodyPr>
          <a:lstStyle/>
          <a:p>
            <a:pPr algn="ctr"/>
            <a:r>
              <a:rPr lang="en-US" sz="6000">
                <a:solidFill>
                  <a:schemeClr val="accent5"/>
                </a:solidFill>
                <a:latin typeface="NVIDIA Sans" panose="020B0503020203020204" pitchFamily="34" charset="0"/>
                <a:cs typeface="NVIDIA Sans" panose="020B0503020203020204" pitchFamily="34" charset="0"/>
              </a:rPr>
              <a:t>* in the case of 2D matrix</a:t>
            </a:r>
          </a:p>
        </p:txBody>
      </p:sp>
    </p:spTree>
    <p:extLst>
      <p:ext uri="{BB962C8B-B14F-4D97-AF65-F5344CB8AC3E}">
        <p14:creationId xmlns:p14="http://schemas.microsoft.com/office/powerpoint/2010/main" val="309990349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5C0132-78CA-396D-2A98-48E9DC0DF195}"/>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AD8C44EE-A115-FCA3-688F-8140F7F81A95}"/>
              </a:ext>
            </a:extLst>
          </p:cNvPr>
          <p:cNvSpPr>
            <a:spLocks noGrp="1"/>
          </p:cNvSpPr>
          <p:nvPr>
            <p:ph type="title"/>
          </p:nvPr>
        </p:nvSpPr>
        <p:spPr/>
        <p:txBody>
          <a:bodyPr/>
          <a:lstStyle/>
          <a:p>
            <a:r>
              <a:rPr lang="en-US" err="1"/>
              <a:t>mdspan</a:t>
            </a:r>
            <a:endParaRPr lang="en-US"/>
          </a:p>
        </p:txBody>
      </p:sp>
      <p:sp>
        <p:nvSpPr>
          <p:cNvPr id="5" name="TextBox 4">
            <a:extLst>
              <a:ext uri="{FF2B5EF4-FFF2-40B4-BE49-F238E27FC236}">
                <a16:creationId xmlns:a16="http://schemas.microsoft.com/office/drawing/2014/main" id="{F4715447-44CD-6E5B-8D93-92092AC7E045}"/>
              </a:ext>
            </a:extLst>
          </p:cNvPr>
          <p:cNvSpPr txBox="1"/>
          <p:nvPr/>
        </p:nvSpPr>
        <p:spPr>
          <a:xfrm>
            <a:off x="2822296" y="8327530"/>
            <a:ext cx="17422095" cy="5509200"/>
          </a:xfrm>
          <a:prstGeom prst="rect">
            <a:avLst/>
          </a:prstGeom>
          <a:noFill/>
        </p:spPr>
        <p:txBody>
          <a:bodyPr wrap="square">
            <a:spAutoFit/>
          </a:bodyPr>
          <a:lstStyle/>
          <a:p>
            <a:pPr marL="0" marR="0"/>
            <a:r>
              <a:rPr lang="en-US" sz="4400" kern="0" err="1">
                <a:solidFill>
                  <a:srgbClr val="267F99"/>
                </a:solidFill>
                <a:effectLst/>
                <a:latin typeface="Roboto Mono" pitchFamily="49" charset="0"/>
                <a:ea typeface="Roboto Mono" pitchFamily="49" charset="0"/>
                <a:cs typeface="Times New Roman" panose="02020603050405020304" pitchFamily="18" charset="0"/>
              </a:rPr>
              <a:t>cuda</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array</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6</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sd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4</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5</a:t>
            </a:r>
            <a:r>
              <a:rPr lang="en-US" sz="4400" kern="0">
                <a:solidFill>
                  <a:srgbClr val="3B3B3B"/>
                </a:solidFill>
                <a:effectLst/>
                <a:latin typeface="Roboto Mono" pitchFamily="49" charset="0"/>
                <a:ea typeface="Roboto Mono" pitchFamily="49" charset="0"/>
                <a:cs typeface="Times New Roman" panose="02020603050405020304" pitchFamily="18" charset="0"/>
              </a:rPr>
              <a:t>};</a:t>
            </a:r>
          </a:p>
          <a:p>
            <a:pPr marL="0" marR="0"/>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err="1">
                <a:solidFill>
                  <a:srgbClr val="267F99"/>
                </a:solidFill>
                <a:effectLst/>
                <a:latin typeface="Roboto Mono" pitchFamily="49" charset="0"/>
                <a:ea typeface="Roboto Mono" pitchFamily="49" charset="0"/>
                <a:cs typeface="Times New Roman" panose="02020603050405020304" pitchFamily="18" charset="0"/>
              </a:rPr>
              <a:t>cuda</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mdspan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md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sd</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data</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std::printf("md(0, 0) = %d\n", md(0, 0)); // 0</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std::printf("md(1, 2) = %d\n", md(1, 2)); // 5</a:t>
            </a:r>
          </a:p>
          <a:p>
            <a:pPr marL="0" marR="0"/>
            <a:endParaRPr lang="en-US" sz="4400" kern="0">
              <a:solidFill>
                <a:srgbClr val="008000"/>
              </a:solidFill>
              <a:latin typeface="Roboto Mono" pitchFamily="49" charset="0"/>
              <a:ea typeface="Roboto Mono" pitchFamily="49" charset="0"/>
              <a:cs typeface="Times New Roman" panose="02020603050405020304" pitchFamily="18" charset="0"/>
            </a:endParaRPr>
          </a:p>
          <a:p>
            <a:r>
              <a:rPr lang="en-US" sz="4400" b="0">
                <a:solidFill>
                  <a:srgbClr val="267F99"/>
                </a:solidFill>
                <a:effectLst/>
                <a:latin typeface="Roboto Mono" pitchFamily="49" charset="0"/>
                <a:ea typeface="Roboto Mono" pitchFamily="49" charset="0"/>
              </a:rPr>
              <a:t>std</a:t>
            </a:r>
            <a:r>
              <a:rPr lang="en-US" sz="4400" b="0">
                <a:solidFill>
                  <a:srgbClr val="3B3B3B"/>
                </a:solidFill>
                <a:effectLst/>
                <a:latin typeface="Roboto Mono" pitchFamily="49" charset="0"/>
                <a:ea typeface="Roboto Mono" pitchFamily="49" charset="0"/>
              </a:rPr>
              <a:t>::</a:t>
            </a:r>
            <a:r>
              <a:rPr lang="en-US" sz="4400" b="0">
                <a:solidFill>
                  <a:srgbClr val="795E26"/>
                </a:solidFill>
                <a:effectLst/>
                <a:latin typeface="Roboto Mono" pitchFamily="49" charset="0"/>
                <a:ea typeface="Roboto Mono" pitchFamily="49" charset="0"/>
              </a:rPr>
              <a:t>printf</a:t>
            </a:r>
            <a:r>
              <a:rPr lang="en-US" sz="4400" b="0">
                <a:solidFill>
                  <a:srgbClr val="3B3B3B"/>
                </a:solidFill>
                <a:effectLst/>
                <a:latin typeface="Roboto Mono" pitchFamily="49" charset="0"/>
                <a:ea typeface="Roboto Mono" pitchFamily="49" charset="0"/>
              </a:rPr>
              <a:t>(</a:t>
            </a:r>
            <a:r>
              <a:rPr lang="en-US" sz="4400" b="0">
                <a:solidFill>
                  <a:srgbClr val="A31515"/>
                </a:solidFill>
                <a:effectLst/>
                <a:latin typeface="Roboto Mono" pitchFamily="49" charset="0"/>
                <a:ea typeface="Roboto Mono" pitchFamily="49" charset="0"/>
              </a:rPr>
              <a:t>"size = </a:t>
            </a:r>
            <a:r>
              <a:rPr lang="en-US" sz="4400" b="0">
                <a:solidFill>
                  <a:srgbClr val="001080"/>
                </a:solidFill>
                <a:effectLst/>
                <a:latin typeface="Roboto Mono" pitchFamily="49" charset="0"/>
                <a:ea typeface="Roboto Mono" pitchFamily="49" charset="0"/>
              </a:rPr>
              <a:t>%</a:t>
            </a:r>
            <a:r>
              <a:rPr lang="en-US" sz="4400" b="0" err="1">
                <a:solidFill>
                  <a:srgbClr val="001080"/>
                </a:solidFill>
                <a:effectLst/>
                <a:latin typeface="Roboto Mono" pitchFamily="49" charset="0"/>
                <a:ea typeface="Roboto Mono" pitchFamily="49" charset="0"/>
              </a:rPr>
              <a:t>zu</a:t>
            </a:r>
            <a:r>
              <a:rPr lang="en-US" sz="4400" b="0">
                <a:solidFill>
                  <a:srgbClr val="EE0000"/>
                </a:solidFill>
                <a:effectLst/>
                <a:latin typeface="Roboto Mono" pitchFamily="49" charset="0"/>
                <a:ea typeface="Roboto Mono" pitchFamily="49" charset="0"/>
              </a:rPr>
              <a:t>\n</a:t>
            </a:r>
            <a:r>
              <a:rPr lang="en-US" sz="4400" b="0">
                <a:solidFill>
                  <a:srgbClr val="A31515"/>
                </a:solidFill>
                <a:effectLst/>
                <a:latin typeface="Roboto Mono" pitchFamily="49" charset="0"/>
                <a:ea typeface="Roboto Mono" pitchFamily="49" charset="0"/>
              </a:rPr>
              <a:t>"</a:t>
            </a:r>
            <a:r>
              <a:rPr lang="en-US" sz="4400" b="0">
                <a:solidFill>
                  <a:srgbClr val="3B3B3B"/>
                </a:solidFill>
                <a:effectLst/>
                <a:latin typeface="Roboto Mono" pitchFamily="49" charset="0"/>
                <a:ea typeface="Roboto Mono" pitchFamily="49" charset="0"/>
              </a:rPr>
              <a:t>, </a:t>
            </a:r>
            <a:r>
              <a:rPr lang="en-US" sz="4400" b="0" err="1">
                <a:solidFill>
                  <a:srgbClr val="001080"/>
                </a:solidFill>
                <a:effectLst/>
                <a:latin typeface="Roboto Mono" pitchFamily="49" charset="0"/>
                <a:ea typeface="Roboto Mono" pitchFamily="49" charset="0"/>
              </a:rPr>
              <a:t>md</a:t>
            </a:r>
            <a:r>
              <a:rPr lang="en-US" sz="4400" b="0" err="1">
                <a:solidFill>
                  <a:srgbClr val="3B3B3B"/>
                </a:solidFill>
                <a:effectLst/>
                <a:latin typeface="Roboto Mono" pitchFamily="49" charset="0"/>
                <a:ea typeface="Roboto Mono" pitchFamily="49" charset="0"/>
              </a:rPr>
              <a:t>.</a:t>
            </a:r>
            <a:r>
              <a:rPr lang="en-US" sz="4400" b="0" err="1">
                <a:solidFill>
                  <a:srgbClr val="795E26"/>
                </a:solidFill>
                <a:effectLst/>
                <a:latin typeface="Roboto Mono" pitchFamily="49" charset="0"/>
                <a:ea typeface="Roboto Mono" pitchFamily="49" charset="0"/>
              </a:rPr>
              <a:t>size</a:t>
            </a:r>
            <a:r>
              <a:rPr lang="en-US" sz="4400" b="0">
                <a:solidFill>
                  <a:srgbClr val="3B3B3B"/>
                </a:solidFill>
                <a:effectLst/>
                <a:latin typeface="Roboto Mono" pitchFamily="49" charset="0"/>
                <a:ea typeface="Roboto Mono" pitchFamily="49" charset="0"/>
              </a:rPr>
              <a:t>());</a:t>
            </a:r>
            <a:r>
              <a:rPr lang="en-US" sz="4400" b="0">
                <a:solidFill>
                  <a:srgbClr val="008000"/>
                </a:solidFill>
                <a:effectLst/>
                <a:latin typeface="Roboto Mono" pitchFamily="49" charset="0"/>
                <a:ea typeface="Roboto Mono" pitchFamily="49" charset="0"/>
              </a:rPr>
              <a:t>      // 6</a:t>
            </a:r>
            <a:endParaRPr lang="en-US" sz="4400" kern="100">
              <a:effectLst/>
              <a:latin typeface="Roboto Mono" pitchFamily="49" charset="0"/>
              <a:ea typeface="Roboto Mono" pitchFamily="49" charset="0"/>
              <a:cs typeface="Times New Roman" panose="02020603050405020304" pitchFamily="18" charset="0"/>
            </a:endParaRPr>
          </a:p>
        </p:txBody>
      </p:sp>
      <p:pic>
        <p:nvPicPr>
          <p:cNvPr id="8" name="Picture 7" descr="A diagram of a number&#10;&#10;Description automatically generated">
            <a:extLst>
              <a:ext uri="{FF2B5EF4-FFF2-40B4-BE49-F238E27FC236}">
                <a16:creationId xmlns:a16="http://schemas.microsoft.com/office/drawing/2014/main" id="{D48A9ED3-5B28-CD3C-433F-966AFF4AA4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5481" y="4635276"/>
            <a:ext cx="13035919" cy="12893709"/>
          </a:xfrm>
          <a:prstGeom prst="rect">
            <a:avLst/>
          </a:prstGeom>
        </p:spPr>
      </p:pic>
      <p:cxnSp>
        <p:nvCxnSpPr>
          <p:cNvPr id="3" name="Straight Connector 2">
            <a:extLst>
              <a:ext uri="{FF2B5EF4-FFF2-40B4-BE49-F238E27FC236}">
                <a16:creationId xmlns:a16="http://schemas.microsoft.com/office/drawing/2014/main" id="{EED5F4D7-0742-23B3-FAB0-6329F89AD816}"/>
              </a:ext>
            </a:extLst>
          </p:cNvPr>
          <p:cNvCxnSpPr>
            <a:cxnSpLocks/>
          </p:cNvCxnSpPr>
          <p:nvPr/>
        </p:nvCxnSpPr>
        <p:spPr>
          <a:xfrm>
            <a:off x="2949886" y="13910225"/>
            <a:ext cx="12998951"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C053EAE-5586-8401-C1CC-5AB78DCA5437}"/>
              </a:ext>
            </a:extLst>
          </p:cNvPr>
          <p:cNvSpPr txBox="1"/>
          <p:nvPr/>
        </p:nvSpPr>
        <p:spPr>
          <a:xfrm>
            <a:off x="2949885" y="16189245"/>
            <a:ext cx="20186562" cy="1015663"/>
          </a:xfrm>
          <a:prstGeom prst="rect">
            <a:avLst/>
          </a:prstGeom>
          <a:noFill/>
        </p:spPr>
        <p:txBody>
          <a:bodyPr wrap="square" rtlCol="0" anchor="ctr">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You can query total number of elements with </a:t>
            </a:r>
            <a:r>
              <a:rPr lang="en-US" sz="6000" b="0">
                <a:solidFill>
                  <a:srgbClr val="3B3B3B"/>
                </a:solidFill>
                <a:effectLst/>
                <a:latin typeface="Menlo" panose="020B0609030804020204" pitchFamily="49" charset="0"/>
              </a:rPr>
              <a:t>.</a:t>
            </a:r>
            <a:r>
              <a:rPr lang="en-US" sz="6000" b="0">
                <a:solidFill>
                  <a:srgbClr val="795E26"/>
                </a:solidFill>
                <a:effectLst/>
                <a:latin typeface="Menlo" panose="020B0609030804020204" pitchFamily="49" charset="0"/>
              </a:rPr>
              <a:t>size</a:t>
            </a:r>
            <a:r>
              <a:rPr lang="en-US" sz="6000" b="0">
                <a:solidFill>
                  <a:srgbClr val="3B3B3B"/>
                </a:solidFill>
                <a:effectLst/>
                <a:latin typeface="Menlo" panose="020B0609030804020204" pitchFamily="49" charset="0"/>
              </a:rPr>
              <a:t>()</a:t>
            </a:r>
            <a:r>
              <a:rPr lang="en-US" sz="6000">
                <a:solidFill>
                  <a:schemeClr val="bg1"/>
                </a:solidFill>
                <a:latin typeface="NVIDIA Sans" panose="020B0503020203020204" pitchFamily="34" charset="0"/>
                <a:cs typeface="NVIDIA Sans" panose="020B0503020203020204" pitchFamily="34" charset="0"/>
              </a:rPr>
              <a:t> </a:t>
            </a:r>
          </a:p>
        </p:txBody>
      </p:sp>
      <p:cxnSp>
        <p:nvCxnSpPr>
          <p:cNvPr id="7" name="Elbow Connector 6">
            <a:extLst>
              <a:ext uri="{FF2B5EF4-FFF2-40B4-BE49-F238E27FC236}">
                <a16:creationId xmlns:a16="http://schemas.microsoft.com/office/drawing/2014/main" id="{E19ADEA3-8003-39BE-CAD0-BCEB2F84B78D}"/>
              </a:ext>
            </a:extLst>
          </p:cNvPr>
          <p:cNvCxnSpPr>
            <a:cxnSpLocks/>
            <a:stCxn id="9" idx="2"/>
            <a:endCxn id="6" idx="1"/>
          </p:cNvCxnSpPr>
          <p:nvPr/>
        </p:nvCxnSpPr>
        <p:spPr>
          <a:xfrm rot="5400000">
            <a:off x="4787824" y="12035539"/>
            <a:ext cx="2823599" cy="6499476"/>
          </a:xfrm>
          <a:prstGeom prst="bentConnector4">
            <a:avLst>
              <a:gd name="adj1" fmla="val 41007"/>
              <a:gd name="adj2" fmla="val 11398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73B9785E-9A07-3790-F90D-8B61BB4A02FD}"/>
              </a:ext>
            </a:extLst>
          </p:cNvPr>
          <p:cNvSpPr/>
          <p:nvPr/>
        </p:nvSpPr>
        <p:spPr>
          <a:xfrm>
            <a:off x="2949885" y="12718042"/>
            <a:ext cx="12998951" cy="11554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4" name="TextBox 23">
            <a:extLst>
              <a:ext uri="{FF2B5EF4-FFF2-40B4-BE49-F238E27FC236}">
                <a16:creationId xmlns:a16="http://schemas.microsoft.com/office/drawing/2014/main" id="{ED6C3591-E1C2-7FDA-9C0F-B2595540F619}"/>
              </a:ext>
            </a:extLst>
          </p:cNvPr>
          <p:cNvSpPr txBox="1"/>
          <p:nvPr/>
        </p:nvSpPr>
        <p:spPr>
          <a:xfrm>
            <a:off x="2822296" y="4060436"/>
            <a:ext cx="17307232" cy="2721258"/>
          </a:xfrm>
          <a:prstGeom prst="rect">
            <a:avLst/>
          </a:prstGeom>
          <a:noFill/>
        </p:spPr>
        <p:txBody>
          <a:bodyPr wrap="square" rtlCol="0">
            <a:spAutoFit/>
          </a:bodyPr>
          <a:lstStyle/>
          <a:p>
            <a:pPr>
              <a:lnSpc>
                <a:spcPct val="150000"/>
              </a:lnSpc>
              <a:buClr>
                <a:schemeClr val="tx2"/>
              </a:buClr>
            </a:pPr>
            <a:r>
              <a:rPr lang="en-US" sz="6000" kern="0" err="1">
                <a:solidFill>
                  <a:srgbClr val="267F99"/>
                </a:solidFill>
                <a:effectLst/>
                <a:latin typeface="Roboto Mono" pitchFamily="49" charset="0"/>
                <a:ea typeface="Roboto Mono" pitchFamily="49" charset="0"/>
                <a:cs typeface="Times New Roman" panose="02020603050405020304" pitchFamily="18" charset="0"/>
              </a:rPr>
              <a:t>cuda</a:t>
            </a:r>
            <a:r>
              <a:rPr lang="en-US" sz="6000" kern="0">
                <a:solidFill>
                  <a:srgbClr val="3B3B3B"/>
                </a:solidFill>
                <a:effectLst/>
                <a:latin typeface="Roboto Mono" pitchFamily="49" charset="0"/>
                <a:ea typeface="Roboto Mono" pitchFamily="49" charset="0"/>
                <a:cs typeface="Times New Roman" panose="02020603050405020304" pitchFamily="18" charset="0"/>
              </a:rPr>
              <a:t>::</a:t>
            </a:r>
            <a:r>
              <a:rPr lang="en-US" sz="6000" kern="0">
                <a:solidFill>
                  <a:srgbClr val="267F99"/>
                </a:solidFill>
                <a:effectLst/>
                <a:latin typeface="Roboto Mono" pitchFamily="49" charset="0"/>
                <a:ea typeface="Roboto Mono" pitchFamily="49" charset="0"/>
                <a:cs typeface="Times New Roman" panose="02020603050405020304" pitchFamily="18" charset="0"/>
              </a:rPr>
              <a:t>std</a:t>
            </a:r>
            <a:r>
              <a:rPr lang="en-US" sz="6000" kern="0">
                <a:solidFill>
                  <a:srgbClr val="3B3B3B"/>
                </a:solidFill>
                <a:effectLst/>
                <a:latin typeface="Roboto Mono" pitchFamily="49" charset="0"/>
                <a:ea typeface="Roboto Mono" pitchFamily="49" charset="0"/>
                <a:cs typeface="Times New Roman" panose="02020603050405020304" pitchFamily="18" charset="0"/>
              </a:rPr>
              <a:t>::</a:t>
            </a:r>
            <a:r>
              <a:rPr lang="en-US" sz="6000" kern="0" err="1">
                <a:solidFill>
                  <a:srgbClr val="267F99"/>
                </a:solidFill>
                <a:effectLst/>
                <a:latin typeface="Roboto Mono" pitchFamily="49" charset="0"/>
                <a:ea typeface="Roboto Mono" pitchFamily="49" charset="0"/>
                <a:cs typeface="Times New Roman" panose="02020603050405020304" pitchFamily="18" charset="0"/>
              </a:rPr>
              <a:t>mdspan</a:t>
            </a:r>
            <a:r>
              <a:rPr lang="en-US" sz="6000" kern="0">
                <a:solidFill>
                  <a:srgbClr val="3B3B3B"/>
                </a:solidFill>
                <a:effectLst/>
                <a:latin typeface="Roboto Mono" pitchFamily="49" charset="0"/>
                <a:ea typeface="Roboto Mono" pitchFamily="49" charset="0"/>
                <a:cs typeface="Times New Roman" panose="02020603050405020304" pitchFamily="18" charset="0"/>
              </a:rPr>
              <a:t>::</a:t>
            </a:r>
            <a:r>
              <a:rPr lang="en-US" sz="6000" b="0">
                <a:solidFill>
                  <a:srgbClr val="795E26"/>
                </a:solidFill>
                <a:effectLst/>
                <a:latin typeface="Roboto Mono" pitchFamily="49" charset="0"/>
                <a:ea typeface="Roboto Mono" pitchFamily="49" charset="0"/>
              </a:rPr>
              <a:t>size</a:t>
            </a:r>
            <a:r>
              <a:rPr lang="en-US" sz="6000" b="0">
                <a:solidFill>
                  <a:srgbClr val="3B3B3B"/>
                </a:solidFill>
                <a:effectLst/>
                <a:latin typeface="Roboto Mono" pitchFamily="49" charset="0"/>
                <a:ea typeface="Roboto Mono" pitchFamily="49" charset="0"/>
              </a:rPr>
              <a:t>()</a:t>
            </a:r>
          </a:p>
          <a:p>
            <a:pPr marL="857250" indent="-857250">
              <a:lnSpc>
                <a:spcPct val="150000"/>
              </a:lnSpc>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Returns product of extents </a:t>
            </a:r>
          </a:p>
        </p:txBody>
      </p:sp>
    </p:spTree>
    <p:extLst>
      <p:ext uri="{BB962C8B-B14F-4D97-AF65-F5344CB8AC3E}">
        <p14:creationId xmlns:p14="http://schemas.microsoft.com/office/powerpoint/2010/main" val="19468303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4471EF-8CD4-6052-DAF6-B238398C70C9}"/>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8B740B1D-31DA-C810-FC9A-DDB95804581A}"/>
              </a:ext>
            </a:extLst>
          </p:cNvPr>
          <p:cNvSpPr>
            <a:spLocks noGrp="1"/>
          </p:cNvSpPr>
          <p:nvPr>
            <p:ph type="title"/>
          </p:nvPr>
        </p:nvSpPr>
        <p:spPr/>
        <p:txBody>
          <a:bodyPr/>
          <a:lstStyle/>
          <a:p>
            <a:r>
              <a:rPr lang="en-US" err="1"/>
              <a:t>mdspan</a:t>
            </a:r>
            <a:endParaRPr lang="en-US"/>
          </a:p>
        </p:txBody>
      </p:sp>
      <p:sp>
        <p:nvSpPr>
          <p:cNvPr id="5" name="TextBox 4">
            <a:extLst>
              <a:ext uri="{FF2B5EF4-FFF2-40B4-BE49-F238E27FC236}">
                <a16:creationId xmlns:a16="http://schemas.microsoft.com/office/drawing/2014/main" id="{42B59023-A1DD-4C25-81BF-2F809EF84007}"/>
              </a:ext>
            </a:extLst>
          </p:cNvPr>
          <p:cNvSpPr txBox="1"/>
          <p:nvPr/>
        </p:nvSpPr>
        <p:spPr>
          <a:xfrm>
            <a:off x="2822296" y="8327530"/>
            <a:ext cx="17060588" cy="7540526"/>
          </a:xfrm>
          <a:prstGeom prst="rect">
            <a:avLst/>
          </a:prstGeom>
          <a:noFill/>
        </p:spPr>
        <p:txBody>
          <a:bodyPr wrap="square">
            <a:spAutoFit/>
          </a:bodyPr>
          <a:lstStyle/>
          <a:p>
            <a:pPr marL="0" marR="0"/>
            <a:r>
              <a:rPr lang="en-US" sz="4400" kern="0" err="1">
                <a:solidFill>
                  <a:srgbClr val="267F99"/>
                </a:solidFill>
                <a:effectLst/>
                <a:latin typeface="Roboto Mono" pitchFamily="49" charset="0"/>
                <a:ea typeface="Roboto Mono" pitchFamily="49" charset="0"/>
                <a:cs typeface="Times New Roman" panose="02020603050405020304" pitchFamily="18" charset="0"/>
              </a:rPr>
              <a:t>cuda</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array</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6</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sd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4</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5</a:t>
            </a:r>
            <a:r>
              <a:rPr lang="en-US" sz="4400" kern="0">
                <a:solidFill>
                  <a:srgbClr val="3B3B3B"/>
                </a:solidFill>
                <a:effectLst/>
                <a:latin typeface="Roboto Mono" pitchFamily="49" charset="0"/>
                <a:ea typeface="Roboto Mono" pitchFamily="49" charset="0"/>
                <a:cs typeface="Times New Roman" panose="02020603050405020304" pitchFamily="18" charset="0"/>
              </a:rPr>
              <a:t>};</a:t>
            </a:r>
          </a:p>
          <a:p>
            <a:pPr marL="0" marR="0"/>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err="1">
                <a:solidFill>
                  <a:srgbClr val="267F99"/>
                </a:solidFill>
                <a:effectLst/>
                <a:latin typeface="Roboto Mono" pitchFamily="49" charset="0"/>
                <a:ea typeface="Roboto Mono" pitchFamily="49" charset="0"/>
                <a:cs typeface="Times New Roman" panose="02020603050405020304" pitchFamily="18" charset="0"/>
              </a:rPr>
              <a:t>cuda</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mdspan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md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sd</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data</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std::printf("md(0, 0) = %d\n", md(0, 0)); // 0</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std::printf("md(1, 2) = %d\n", md(1, 2)); // 5</a:t>
            </a:r>
          </a:p>
          <a:p>
            <a:pPr marL="0" marR="0"/>
            <a:endParaRPr lang="en-US" sz="4400" kern="0">
              <a:solidFill>
                <a:srgbClr val="008000"/>
              </a:solidFill>
              <a:latin typeface="Roboto Mono" pitchFamily="49" charset="0"/>
              <a:ea typeface="Roboto Mono" pitchFamily="49" charset="0"/>
              <a:cs typeface="Times New Roman" panose="02020603050405020304" pitchFamily="18" charset="0"/>
            </a:endParaRPr>
          </a:p>
          <a:p>
            <a:r>
              <a:rPr lang="en-US" sz="4400" b="0">
                <a:solidFill>
                  <a:schemeClr val="accent5"/>
                </a:solidFill>
                <a:effectLst/>
                <a:latin typeface="Roboto Mono" pitchFamily="49" charset="0"/>
                <a:ea typeface="Roboto Mono" pitchFamily="49" charset="0"/>
              </a:rPr>
              <a:t>std::printf("size = %</a:t>
            </a:r>
            <a:r>
              <a:rPr lang="en-US" sz="4400" b="0" err="1">
                <a:solidFill>
                  <a:schemeClr val="accent5"/>
                </a:solidFill>
                <a:effectLst/>
                <a:latin typeface="Roboto Mono" pitchFamily="49" charset="0"/>
                <a:ea typeface="Roboto Mono" pitchFamily="49" charset="0"/>
              </a:rPr>
              <a:t>zu</a:t>
            </a:r>
            <a:r>
              <a:rPr lang="en-US" sz="4400" b="0">
                <a:solidFill>
                  <a:schemeClr val="accent5"/>
                </a:solidFill>
                <a:effectLst/>
                <a:latin typeface="Roboto Mono" pitchFamily="49" charset="0"/>
                <a:ea typeface="Roboto Mono" pitchFamily="49" charset="0"/>
              </a:rPr>
              <a:t>\n", </a:t>
            </a:r>
            <a:r>
              <a:rPr lang="en-US" sz="4400" b="0" err="1">
                <a:solidFill>
                  <a:schemeClr val="accent5"/>
                </a:solidFill>
                <a:effectLst/>
                <a:latin typeface="Roboto Mono" pitchFamily="49" charset="0"/>
                <a:ea typeface="Roboto Mono" pitchFamily="49" charset="0"/>
              </a:rPr>
              <a:t>md.size</a:t>
            </a:r>
            <a:r>
              <a:rPr lang="en-US" sz="4400" b="0">
                <a:solidFill>
                  <a:schemeClr val="accent5"/>
                </a:solidFill>
                <a:effectLst/>
                <a:latin typeface="Roboto Mono" pitchFamily="49" charset="0"/>
                <a:ea typeface="Roboto Mono" pitchFamily="49" charset="0"/>
              </a:rPr>
              <a:t>());      // 6</a:t>
            </a:r>
          </a:p>
          <a:p>
            <a:r>
              <a:rPr lang="en-US" sz="4400" b="0">
                <a:solidFill>
                  <a:srgbClr val="267F99"/>
                </a:solidFill>
                <a:effectLst/>
                <a:latin typeface="Roboto Mono" pitchFamily="49" charset="0"/>
                <a:ea typeface="Roboto Mono" pitchFamily="49" charset="0"/>
              </a:rPr>
              <a:t>std</a:t>
            </a:r>
            <a:r>
              <a:rPr lang="en-US" sz="4400" b="0">
                <a:solidFill>
                  <a:srgbClr val="3B3B3B"/>
                </a:solidFill>
                <a:effectLst/>
                <a:latin typeface="Roboto Mono" pitchFamily="49" charset="0"/>
                <a:ea typeface="Roboto Mono" pitchFamily="49" charset="0"/>
              </a:rPr>
              <a:t>::</a:t>
            </a:r>
            <a:r>
              <a:rPr lang="en-US" sz="4400" b="0">
                <a:solidFill>
                  <a:srgbClr val="795E26"/>
                </a:solidFill>
                <a:effectLst/>
                <a:latin typeface="Roboto Mono" pitchFamily="49" charset="0"/>
                <a:ea typeface="Roboto Mono" pitchFamily="49" charset="0"/>
              </a:rPr>
              <a:t>printf</a:t>
            </a:r>
            <a:r>
              <a:rPr lang="en-US" sz="4400" b="0">
                <a:solidFill>
                  <a:srgbClr val="3B3B3B"/>
                </a:solidFill>
                <a:effectLst/>
                <a:latin typeface="Roboto Mono" pitchFamily="49" charset="0"/>
                <a:ea typeface="Roboto Mono" pitchFamily="49" charset="0"/>
              </a:rPr>
              <a:t>(</a:t>
            </a:r>
            <a:r>
              <a:rPr lang="en-US" sz="4400" b="0">
                <a:solidFill>
                  <a:srgbClr val="A31515"/>
                </a:solidFill>
                <a:effectLst/>
                <a:latin typeface="Roboto Mono" pitchFamily="49" charset="0"/>
                <a:ea typeface="Roboto Mono" pitchFamily="49" charset="0"/>
              </a:rPr>
              <a:t>"height = </a:t>
            </a:r>
            <a:r>
              <a:rPr lang="en-US" sz="4400" b="0">
                <a:solidFill>
                  <a:srgbClr val="001080"/>
                </a:solidFill>
                <a:effectLst/>
                <a:latin typeface="Roboto Mono" pitchFamily="49" charset="0"/>
                <a:ea typeface="Roboto Mono" pitchFamily="49" charset="0"/>
              </a:rPr>
              <a:t>%</a:t>
            </a:r>
            <a:r>
              <a:rPr lang="en-US" sz="4400" b="0" err="1">
                <a:solidFill>
                  <a:srgbClr val="001080"/>
                </a:solidFill>
                <a:effectLst/>
                <a:latin typeface="Roboto Mono" pitchFamily="49" charset="0"/>
                <a:ea typeface="Roboto Mono" pitchFamily="49" charset="0"/>
              </a:rPr>
              <a:t>zu</a:t>
            </a:r>
            <a:r>
              <a:rPr lang="en-US" sz="4400" b="0">
                <a:solidFill>
                  <a:srgbClr val="EE0000"/>
                </a:solidFill>
                <a:effectLst/>
                <a:latin typeface="Roboto Mono" pitchFamily="49" charset="0"/>
                <a:ea typeface="Roboto Mono" pitchFamily="49" charset="0"/>
              </a:rPr>
              <a:t>\n</a:t>
            </a:r>
            <a:r>
              <a:rPr lang="en-US" sz="4400" b="0">
                <a:solidFill>
                  <a:srgbClr val="A31515"/>
                </a:solidFill>
                <a:effectLst/>
                <a:latin typeface="Roboto Mono" pitchFamily="49" charset="0"/>
                <a:ea typeface="Roboto Mono" pitchFamily="49" charset="0"/>
              </a:rPr>
              <a:t>"</a:t>
            </a:r>
            <a:r>
              <a:rPr lang="en-US" sz="4400" b="0">
                <a:solidFill>
                  <a:srgbClr val="3B3B3B"/>
                </a:solidFill>
                <a:effectLst/>
                <a:latin typeface="Roboto Mono" pitchFamily="49" charset="0"/>
                <a:ea typeface="Roboto Mono" pitchFamily="49" charset="0"/>
              </a:rPr>
              <a:t>, </a:t>
            </a:r>
            <a:r>
              <a:rPr lang="en-US" sz="4400" b="0" err="1">
                <a:solidFill>
                  <a:srgbClr val="001080"/>
                </a:solidFill>
                <a:effectLst/>
                <a:latin typeface="Roboto Mono" pitchFamily="49" charset="0"/>
                <a:ea typeface="Roboto Mono" pitchFamily="49" charset="0"/>
              </a:rPr>
              <a:t>md</a:t>
            </a:r>
            <a:r>
              <a:rPr lang="en-US" sz="4400" b="0" err="1">
                <a:solidFill>
                  <a:srgbClr val="3B3B3B"/>
                </a:solidFill>
                <a:effectLst/>
                <a:latin typeface="Roboto Mono" pitchFamily="49" charset="0"/>
                <a:ea typeface="Roboto Mono" pitchFamily="49" charset="0"/>
              </a:rPr>
              <a:t>.</a:t>
            </a:r>
            <a:r>
              <a:rPr lang="en-US" sz="4400" b="0" err="1">
                <a:solidFill>
                  <a:srgbClr val="795E26"/>
                </a:solidFill>
                <a:effectLst/>
                <a:latin typeface="Roboto Mono" pitchFamily="49" charset="0"/>
                <a:ea typeface="Roboto Mono" pitchFamily="49" charset="0"/>
              </a:rPr>
              <a:t>extent</a:t>
            </a:r>
            <a:r>
              <a:rPr lang="en-US" sz="4400" b="0">
                <a:solidFill>
                  <a:srgbClr val="3B3B3B"/>
                </a:solidFill>
                <a:effectLst/>
                <a:latin typeface="Roboto Mono" pitchFamily="49" charset="0"/>
                <a:ea typeface="Roboto Mono" pitchFamily="49" charset="0"/>
              </a:rPr>
              <a:t>(</a:t>
            </a:r>
            <a:r>
              <a:rPr lang="en-US" sz="4400" b="0">
                <a:solidFill>
                  <a:srgbClr val="098658"/>
                </a:solidFill>
                <a:effectLst/>
                <a:latin typeface="Roboto Mono" pitchFamily="49" charset="0"/>
                <a:ea typeface="Roboto Mono" pitchFamily="49" charset="0"/>
              </a:rPr>
              <a:t>0</a:t>
            </a:r>
            <a:r>
              <a:rPr lang="en-US" sz="4400" b="0">
                <a:solidFill>
                  <a:srgbClr val="3B3B3B"/>
                </a:solidFill>
                <a:effectLst/>
                <a:latin typeface="Roboto Mono" pitchFamily="49" charset="0"/>
                <a:ea typeface="Roboto Mono" pitchFamily="49" charset="0"/>
              </a:rPr>
              <a:t>));</a:t>
            </a:r>
            <a:r>
              <a:rPr lang="en-US" sz="4400" b="0">
                <a:solidFill>
                  <a:srgbClr val="008000"/>
                </a:solidFill>
                <a:effectLst/>
                <a:latin typeface="Roboto Mono" pitchFamily="49" charset="0"/>
                <a:ea typeface="Roboto Mono" pitchFamily="49" charset="0"/>
              </a:rPr>
              <a:t> // 2</a:t>
            </a:r>
            <a:endParaRPr lang="en-US" sz="4400" b="0">
              <a:solidFill>
                <a:srgbClr val="3B3B3B"/>
              </a:solidFill>
              <a:effectLst/>
              <a:latin typeface="Roboto Mono" pitchFamily="49" charset="0"/>
              <a:ea typeface="Roboto Mono" pitchFamily="49" charset="0"/>
            </a:endParaRPr>
          </a:p>
          <a:p>
            <a:r>
              <a:rPr lang="en-US" sz="4400" b="0">
                <a:solidFill>
                  <a:srgbClr val="267F99"/>
                </a:solidFill>
                <a:effectLst/>
                <a:latin typeface="Roboto Mono" pitchFamily="49" charset="0"/>
                <a:ea typeface="Roboto Mono" pitchFamily="49" charset="0"/>
              </a:rPr>
              <a:t>std</a:t>
            </a:r>
            <a:r>
              <a:rPr lang="en-US" sz="4400" b="0">
                <a:solidFill>
                  <a:srgbClr val="3B3B3B"/>
                </a:solidFill>
                <a:effectLst/>
                <a:latin typeface="Roboto Mono" pitchFamily="49" charset="0"/>
                <a:ea typeface="Roboto Mono" pitchFamily="49" charset="0"/>
              </a:rPr>
              <a:t>::</a:t>
            </a:r>
            <a:r>
              <a:rPr lang="en-US" sz="4400" b="0">
                <a:solidFill>
                  <a:srgbClr val="795E26"/>
                </a:solidFill>
                <a:effectLst/>
                <a:latin typeface="Roboto Mono" pitchFamily="49" charset="0"/>
                <a:ea typeface="Roboto Mono" pitchFamily="49" charset="0"/>
              </a:rPr>
              <a:t>printf</a:t>
            </a:r>
            <a:r>
              <a:rPr lang="en-US" sz="4400" b="0">
                <a:solidFill>
                  <a:srgbClr val="3B3B3B"/>
                </a:solidFill>
                <a:effectLst/>
                <a:latin typeface="Roboto Mono" pitchFamily="49" charset="0"/>
                <a:ea typeface="Roboto Mono" pitchFamily="49" charset="0"/>
              </a:rPr>
              <a:t>(</a:t>
            </a:r>
            <a:r>
              <a:rPr lang="en-US" sz="4400" b="0">
                <a:solidFill>
                  <a:srgbClr val="A31515"/>
                </a:solidFill>
                <a:effectLst/>
                <a:latin typeface="Roboto Mono" pitchFamily="49" charset="0"/>
                <a:ea typeface="Roboto Mono" pitchFamily="49" charset="0"/>
              </a:rPr>
              <a:t>"width = </a:t>
            </a:r>
            <a:r>
              <a:rPr lang="en-US" sz="4400" b="0">
                <a:solidFill>
                  <a:srgbClr val="001080"/>
                </a:solidFill>
                <a:effectLst/>
                <a:latin typeface="Roboto Mono" pitchFamily="49" charset="0"/>
                <a:ea typeface="Roboto Mono" pitchFamily="49" charset="0"/>
              </a:rPr>
              <a:t>%</a:t>
            </a:r>
            <a:r>
              <a:rPr lang="en-US" sz="4400" b="0" err="1">
                <a:solidFill>
                  <a:srgbClr val="001080"/>
                </a:solidFill>
                <a:effectLst/>
                <a:latin typeface="Roboto Mono" pitchFamily="49" charset="0"/>
                <a:ea typeface="Roboto Mono" pitchFamily="49" charset="0"/>
              </a:rPr>
              <a:t>zu</a:t>
            </a:r>
            <a:r>
              <a:rPr lang="en-US" sz="4400" b="0">
                <a:solidFill>
                  <a:srgbClr val="EE0000"/>
                </a:solidFill>
                <a:effectLst/>
                <a:latin typeface="Roboto Mono" pitchFamily="49" charset="0"/>
                <a:ea typeface="Roboto Mono" pitchFamily="49" charset="0"/>
              </a:rPr>
              <a:t>\n</a:t>
            </a:r>
            <a:r>
              <a:rPr lang="en-US" sz="4400" b="0">
                <a:solidFill>
                  <a:srgbClr val="A31515"/>
                </a:solidFill>
                <a:effectLst/>
                <a:latin typeface="Roboto Mono" pitchFamily="49" charset="0"/>
                <a:ea typeface="Roboto Mono" pitchFamily="49" charset="0"/>
              </a:rPr>
              <a:t>"</a:t>
            </a:r>
            <a:r>
              <a:rPr lang="en-US" sz="4400" b="0">
                <a:solidFill>
                  <a:srgbClr val="3B3B3B"/>
                </a:solidFill>
                <a:effectLst/>
                <a:latin typeface="Roboto Mono" pitchFamily="49" charset="0"/>
                <a:ea typeface="Roboto Mono" pitchFamily="49" charset="0"/>
              </a:rPr>
              <a:t>, </a:t>
            </a:r>
            <a:r>
              <a:rPr lang="en-US" sz="4400" b="0" err="1">
                <a:solidFill>
                  <a:srgbClr val="001080"/>
                </a:solidFill>
                <a:effectLst/>
                <a:latin typeface="Roboto Mono" pitchFamily="49" charset="0"/>
                <a:ea typeface="Roboto Mono" pitchFamily="49" charset="0"/>
              </a:rPr>
              <a:t>md</a:t>
            </a:r>
            <a:r>
              <a:rPr lang="en-US" sz="4400" b="0" err="1">
                <a:solidFill>
                  <a:srgbClr val="3B3B3B"/>
                </a:solidFill>
                <a:effectLst/>
                <a:latin typeface="Roboto Mono" pitchFamily="49" charset="0"/>
                <a:ea typeface="Roboto Mono" pitchFamily="49" charset="0"/>
              </a:rPr>
              <a:t>.</a:t>
            </a:r>
            <a:r>
              <a:rPr lang="en-US" sz="4400" b="0" err="1">
                <a:solidFill>
                  <a:srgbClr val="795E26"/>
                </a:solidFill>
                <a:effectLst/>
                <a:latin typeface="Roboto Mono" pitchFamily="49" charset="0"/>
                <a:ea typeface="Roboto Mono" pitchFamily="49" charset="0"/>
              </a:rPr>
              <a:t>extent</a:t>
            </a:r>
            <a:r>
              <a:rPr lang="en-US" sz="4400" b="0">
                <a:solidFill>
                  <a:srgbClr val="3B3B3B"/>
                </a:solidFill>
                <a:effectLst/>
                <a:latin typeface="Roboto Mono" pitchFamily="49" charset="0"/>
                <a:ea typeface="Roboto Mono" pitchFamily="49" charset="0"/>
              </a:rPr>
              <a:t>(</a:t>
            </a:r>
            <a:r>
              <a:rPr lang="en-US" sz="4400" b="0">
                <a:solidFill>
                  <a:srgbClr val="098658"/>
                </a:solidFill>
                <a:effectLst/>
                <a:latin typeface="Roboto Mono" pitchFamily="49" charset="0"/>
                <a:ea typeface="Roboto Mono" pitchFamily="49" charset="0"/>
              </a:rPr>
              <a:t>1</a:t>
            </a:r>
            <a:r>
              <a:rPr lang="en-US" sz="4400" b="0">
                <a:solidFill>
                  <a:srgbClr val="3B3B3B"/>
                </a:solidFill>
                <a:effectLst/>
                <a:latin typeface="Roboto Mono" pitchFamily="49" charset="0"/>
                <a:ea typeface="Roboto Mono" pitchFamily="49" charset="0"/>
              </a:rPr>
              <a:t>));</a:t>
            </a:r>
            <a:r>
              <a:rPr lang="en-US" sz="4400" b="0">
                <a:solidFill>
                  <a:srgbClr val="008000"/>
                </a:solidFill>
                <a:effectLst/>
                <a:latin typeface="Roboto Mono" pitchFamily="49" charset="0"/>
                <a:ea typeface="Roboto Mono" pitchFamily="49" charset="0"/>
              </a:rPr>
              <a:t>  // 3</a:t>
            </a:r>
            <a:endParaRPr lang="en-US" sz="4400" b="0">
              <a:solidFill>
                <a:srgbClr val="3B3B3B"/>
              </a:solidFill>
              <a:effectLst/>
              <a:latin typeface="Roboto Mono" pitchFamily="49" charset="0"/>
              <a:ea typeface="Roboto Mono" pitchFamily="49" charset="0"/>
            </a:endParaRPr>
          </a:p>
          <a:p>
            <a:endParaRPr lang="en-US" sz="4400" kern="100">
              <a:effectLst/>
              <a:latin typeface="Roboto Mono" pitchFamily="49" charset="0"/>
              <a:ea typeface="Roboto Mono" pitchFamily="49" charset="0"/>
              <a:cs typeface="Times New Roman" panose="02020603050405020304" pitchFamily="18" charset="0"/>
            </a:endParaRPr>
          </a:p>
        </p:txBody>
      </p:sp>
      <p:pic>
        <p:nvPicPr>
          <p:cNvPr id="8" name="Picture 7" descr="A diagram of a number&#10;&#10;Description automatically generated">
            <a:extLst>
              <a:ext uri="{FF2B5EF4-FFF2-40B4-BE49-F238E27FC236}">
                <a16:creationId xmlns:a16="http://schemas.microsoft.com/office/drawing/2014/main" id="{26721B84-7F5A-D54E-25AF-A7E19902BE7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5481" y="4635276"/>
            <a:ext cx="13035919" cy="12893709"/>
          </a:xfrm>
          <a:prstGeom prst="rect">
            <a:avLst/>
          </a:prstGeom>
        </p:spPr>
      </p:pic>
      <p:cxnSp>
        <p:nvCxnSpPr>
          <p:cNvPr id="3" name="Straight Connector 2">
            <a:extLst>
              <a:ext uri="{FF2B5EF4-FFF2-40B4-BE49-F238E27FC236}">
                <a16:creationId xmlns:a16="http://schemas.microsoft.com/office/drawing/2014/main" id="{32F5E9DB-84B5-F143-81F3-8E3CCEB22488}"/>
              </a:ext>
            </a:extLst>
          </p:cNvPr>
          <p:cNvCxnSpPr>
            <a:cxnSpLocks/>
          </p:cNvCxnSpPr>
          <p:nvPr/>
        </p:nvCxnSpPr>
        <p:spPr>
          <a:xfrm>
            <a:off x="2986854" y="15225822"/>
            <a:ext cx="14471806" cy="0"/>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FBD068AB-9D6C-0B8E-747B-CC43F63CAB2F}"/>
              </a:ext>
            </a:extLst>
          </p:cNvPr>
          <p:cNvSpPr txBox="1"/>
          <p:nvPr/>
        </p:nvSpPr>
        <p:spPr>
          <a:xfrm>
            <a:off x="2986854" y="16704892"/>
            <a:ext cx="16896030" cy="2862322"/>
          </a:xfrm>
          <a:prstGeom prst="rect">
            <a:avLst/>
          </a:prstGeom>
          <a:noFill/>
        </p:spPr>
        <p:txBody>
          <a:bodyPr wrap="square" rtlCol="0" anchor="ctr">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You can also query:</a:t>
            </a:r>
          </a:p>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The height of the matrix with </a:t>
            </a:r>
            <a:r>
              <a:rPr lang="en-US" sz="6000" b="0">
                <a:solidFill>
                  <a:srgbClr val="3B3B3B"/>
                </a:solidFill>
                <a:effectLst/>
                <a:latin typeface="Roboto Mono" pitchFamily="49" charset="0"/>
                <a:ea typeface="Roboto Mono" pitchFamily="49" charset="0"/>
              </a:rPr>
              <a:t>.</a:t>
            </a:r>
            <a:r>
              <a:rPr lang="en-US" sz="6000" b="0">
                <a:solidFill>
                  <a:srgbClr val="795E26"/>
                </a:solidFill>
                <a:effectLst/>
                <a:latin typeface="Roboto Mono" pitchFamily="49" charset="0"/>
                <a:ea typeface="Roboto Mono" pitchFamily="49" charset="0"/>
              </a:rPr>
              <a:t>extent</a:t>
            </a:r>
            <a:r>
              <a:rPr lang="en-US" sz="6000" b="0">
                <a:solidFill>
                  <a:srgbClr val="3B3B3B"/>
                </a:solidFill>
                <a:effectLst/>
                <a:latin typeface="Roboto Mono" pitchFamily="49" charset="0"/>
                <a:ea typeface="Roboto Mono" pitchFamily="49" charset="0"/>
              </a:rPr>
              <a:t>(</a:t>
            </a:r>
            <a:r>
              <a:rPr lang="en-US" sz="6000" b="0">
                <a:solidFill>
                  <a:srgbClr val="098658"/>
                </a:solidFill>
                <a:effectLst/>
                <a:latin typeface="Roboto Mono" pitchFamily="49" charset="0"/>
                <a:ea typeface="Roboto Mono" pitchFamily="49" charset="0"/>
              </a:rPr>
              <a:t>0</a:t>
            </a:r>
            <a:r>
              <a:rPr lang="en-US" sz="6000" b="0">
                <a:solidFill>
                  <a:srgbClr val="3B3B3B"/>
                </a:solidFill>
                <a:effectLst/>
                <a:latin typeface="Roboto Mono" pitchFamily="49" charset="0"/>
                <a:ea typeface="Roboto Mono" pitchFamily="49" charset="0"/>
              </a:rPr>
              <a:t>)</a:t>
            </a:r>
            <a:r>
              <a:rPr lang="en-US" sz="6000">
                <a:solidFill>
                  <a:schemeClr val="bg1"/>
                </a:solidFill>
                <a:latin typeface="NVIDIA Sans" panose="020B0503020203020204" pitchFamily="34" charset="0"/>
                <a:cs typeface="NVIDIA Sans" panose="020B0503020203020204" pitchFamily="34" charset="0"/>
              </a:rPr>
              <a:t> </a:t>
            </a:r>
          </a:p>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The width of the matrix </a:t>
            </a:r>
            <a:r>
              <a:rPr lang="en-US" sz="6000" err="1">
                <a:solidFill>
                  <a:schemeClr val="bg1"/>
                </a:solidFill>
                <a:latin typeface="NVIDIA Sans" panose="020B0503020203020204" pitchFamily="34" charset="0"/>
                <a:cs typeface="NVIDIA Sans" panose="020B0503020203020204" pitchFamily="34" charset="0"/>
              </a:rPr>
              <a:t>with</a:t>
            </a:r>
            <a:r>
              <a:rPr lang="en-US" sz="6000" b="0" err="1">
                <a:solidFill>
                  <a:srgbClr val="3B3B3B"/>
                </a:solidFill>
                <a:effectLst/>
                <a:latin typeface="Roboto Mono" pitchFamily="49" charset="0"/>
                <a:ea typeface="Roboto Mono" pitchFamily="49" charset="0"/>
              </a:rPr>
              <a:t>.</a:t>
            </a:r>
            <a:r>
              <a:rPr lang="en-US" sz="6000" b="0" err="1">
                <a:solidFill>
                  <a:srgbClr val="795E26"/>
                </a:solidFill>
                <a:effectLst/>
                <a:latin typeface="Roboto Mono" pitchFamily="49" charset="0"/>
                <a:ea typeface="Roboto Mono" pitchFamily="49" charset="0"/>
              </a:rPr>
              <a:t>extent</a:t>
            </a:r>
            <a:r>
              <a:rPr lang="en-US" sz="6000" b="0">
                <a:solidFill>
                  <a:srgbClr val="3B3B3B"/>
                </a:solidFill>
                <a:effectLst/>
                <a:latin typeface="Roboto Mono" pitchFamily="49" charset="0"/>
                <a:ea typeface="Roboto Mono" pitchFamily="49" charset="0"/>
              </a:rPr>
              <a:t>(</a:t>
            </a:r>
            <a:r>
              <a:rPr lang="en-US" sz="6000" b="0">
                <a:solidFill>
                  <a:srgbClr val="098658"/>
                </a:solidFill>
                <a:effectLst/>
                <a:latin typeface="Roboto Mono" pitchFamily="49" charset="0"/>
                <a:ea typeface="Roboto Mono" pitchFamily="49" charset="0"/>
              </a:rPr>
              <a:t>1</a:t>
            </a:r>
            <a:r>
              <a:rPr lang="en-US" sz="6000" b="0">
                <a:solidFill>
                  <a:srgbClr val="3B3B3B"/>
                </a:solidFill>
                <a:effectLst/>
                <a:latin typeface="Roboto Mono" pitchFamily="49" charset="0"/>
                <a:ea typeface="Roboto Mono" pitchFamily="49" charset="0"/>
              </a:rPr>
              <a:t>)</a:t>
            </a:r>
            <a:endParaRPr lang="en-US" sz="6000">
              <a:solidFill>
                <a:schemeClr val="bg1"/>
              </a:solidFill>
              <a:latin typeface="NVIDIA Sans" panose="020B0503020203020204" pitchFamily="34" charset="0"/>
              <a:cs typeface="NVIDIA Sans" panose="020B0503020203020204" pitchFamily="34" charset="0"/>
            </a:endParaRPr>
          </a:p>
        </p:txBody>
      </p:sp>
      <p:cxnSp>
        <p:nvCxnSpPr>
          <p:cNvPr id="7" name="Elbow Connector 6">
            <a:extLst>
              <a:ext uri="{FF2B5EF4-FFF2-40B4-BE49-F238E27FC236}">
                <a16:creationId xmlns:a16="http://schemas.microsoft.com/office/drawing/2014/main" id="{DE4F8571-F897-B0D4-0A4F-C19CF3A35DF4}"/>
              </a:ext>
            </a:extLst>
          </p:cNvPr>
          <p:cNvCxnSpPr>
            <a:cxnSpLocks/>
            <a:stCxn id="9" idx="2"/>
            <a:endCxn id="6" idx="1"/>
          </p:cNvCxnSpPr>
          <p:nvPr/>
        </p:nvCxnSpPr>
        <p:spPr>
          <a:xfrm rot="5400000">
            <a:off x="5108551" y="13104126"/>
            <a:ext cx="2910230" cy="7153624"/>
          </a:xfrm>
          <a:prstGeom prst="bentConnector4">
            <a:avLst>
              <a:gd name="adj1" fmla="val 33450"/>
              <a:gd name="adj2" fmla="val 115087"/>
            </a:avLst>
          </a:prstGeom>
          <a:ln w="50800">
            <a:solidFill>
              <a:schemeClr val="tx2"/>
            </a:solidFill>
            <a:tailEnd type="non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F32109E9-CD6F-CD93-8AEB-C4CE4B817182}"/>
              </a:ext>
            </a:extLst>
          </p:cNvPr>
          <p:cNvSpPr/>
          <p:nvPr/>
        </p:nvSpPr>
        <p:spPr>
          <a:xfrm>
            <a:off x="2822296" y="13746753"/>
            <a:ext cx="14636364" cy="14790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23" name="TextBox 22">
            <a:extLst>
              <a:ext uri="{FF2B5EF4-FFF2-40B4-BE49-F238E27FC236}">
                <a16:creationId xmlns:a16="http://schemas.microsoft.com/office/drawing/2014/main" id="{BBB1E9F9-302D-6957-77CB-0A97170D2C68}"/>
              </a:ext>
            </a:extLst>
          </p:cNvPr>
          <p:cNvSpPr txBox="1"/>
          <p:nvPr/>
        </p:nvSpPr>
        <p:spPr>
          <a:xfrm>
            <a:off x="2822296" y="4060436"/>
            <a:ext cx="17307232" cy="2721258"/>
          </a:xfrm>
          <a:prstGeom prst="rect">
            <a:avLst/>
          </a:prstGeom>
          <a:noFill/>
        </p:spPr>
        <p:txBody>
          <a:bodyPr wrap="square" rtlCol="0">
            <a:spAutoFit/>
          </a:bodyPr>
          <a:lstStyle/>
          <a:p>
            <a:pPr>
              <a:lnSpc>
                <a:spcPct val="150000"/>
              </a:lnSpc>
              <a:buClr>
                <a:schemeClr val="tx2"/>
              </a:buClr>
            </a:pPr>
            <a:r>
              <a:rPr lang="en-US" sz="6000" kern="0" err="1">
                <a:solidFill>
                  <a:srgbClr val="267F99"/>
                </a:solidFill>
                <a:effectLst/>
                <a:latin typeface="Roboto Mono" pitchFamily="49" charset="0"/>
                <a:ea typeface="Roboto Mono" pitchFamily="49" charset="0"/>
                <a:cs typeface="Times New Roman" panose="02020603050405020304" pitchFamily="18" charset="0"/>
              </a:rPr>
              <a:t>cuda</a:t>
            </a:r>
            <a:r>
              <a:rPr lang="en-US" sz="6000" kern="0">
                <a:solidFill>
                  <a:srgbClr val="3B3B3B"/>
                </a:solidFill>
                <a:effectLst/>
                <a:latin typeface="Roboto Mono" pitchFamily="49" charset="0"/>
                <a:ea typeface="Roboto Mono" pitchFamily="49" charset="0"/>
                <a:cs typeface="Times New Roman" panose="02020603050405020304" pitchFamily="18" charset="0"/>
              </a:rPr>
              <a:t>::</a:t>
            </a:r>
            <a:r>
              <a:rPr lang="en-US" sz="6000" kern="0">
                <a:solidFill>
                  <a:srgbClr val="267F99"/>
                </a:solidFill>
                <a:effectLst/>
                <a:latin typeface="Roboto Mono" pitchFamily="49" charset="0"/>
                <a:ea typeface="Roboto Mono" pitchFamily="49" charset="0"/>
                <a:cs typeface="Times New Roman" panose="02020603050405020304" pitchFamily="18" charset="0"/>
              </a:rPr>
              <a:t>std</a:t>
            </a:r>
            <a:r>
              <a:rPr lang="en-US" sz="6000" kern="0">
                <a:solidFill>
                  <a:srgbClr val="3B3B3B"/>
                </a:solidFill>
                <a:effectLst/>
                <a:latin typeface="Roboto Mono" pitchFamily="49" charset="0"/>
                <a:ea typeface="Roboto Mono" pitchFamily="49" charset="0"/>
                <a:cs typeface="Times New Roman" panose="02020603050405020304" pitchFamily="18" charset="0"/>
              </a:rPr>
              <a:t>::</a:t>
            </a:r>
            <a:r>
              <a:rPr lang="en-US" sz="6000" kern="0" err="1">
                <a:solidFill>
                  <a:srgbClr val="267F99"/>
                </a:solidFill>
                <a:effectLst/>
                <a:latin typeface="Roboto Mono" pitchFamily="49" charset="0"/>
                <a:ea typeface="Roboto Mono" pitchFamily="49" charset="0"/>
                <a:cs typeface="Times New Roman" panose="02020603050405020304" pitchFamily="18" charset="0"/>
              </a:rPr>
              <a:t>mdspan</a:t>
            </a:r>
            <a:r>
              <a:rPr lang="en-US" sz="6000" kern="0">
                <a:solidFill>
                  <a:srgbClr val="3B3B3B"/>
                </a:solidFill>
                <a:effectLst/>
                <a:latin typeface="Roboto Mono" pitchFamily="49" charset="0"/>
                <a:ea typeface="Roboto Mono" pitchFamily="49" charset="0"/>
                <a:cs typeface="Times New Roman" panose="02020603050405020304" pitchFamily="18" charset="0"/>
              </a:rPr>
              <a:t>::</a:t>
            </a:r>
            <a:r>
              <a:rPr lang="en-US" sz="6000" b="0">
                <a:solidFill>
                  <a:srgbClr val="795E26"/>
                </a:solidFill>
                <a:effectLst/>
                <a:latin typeface="Roboto Mono" pitchFamily="49" charset="0"/>
                <a:ea typeface="Roboto Mono" pitchFamily="49" charset="0"/>
              </a:rPr>
              <a:t>extent</a:t>
            </a:r>
            <a:r>
              <a:rPr lang="en-US" sz="6000" b="0">
                <a:solidFill>
                  <a:srgbClr val="3B3B3B"/>
                </a:solidFill>
                <a:effectLst/>
                <a:latin typeface="Roboto Mono" pitchFamily="49" charset="0"/>
                <a:ea typeface="Roboto Mono" pitchFamily="49" charset="0"/>
              </a:rPr>
              <a:t>(</a:t>
            </a:r>
            <a:r>
              <a:rPr lang="en-US" sz="6000" kern="0">
                <a:solidFill>
                  <a:srgbClr val="001080"/>
                </a:solidFill>
                <a:effectLst/>
                <a:latin typeface="Roboto Mono" pitchFamily="49" charset="0"/>
                <a:ea typeface="Roboto Mono" pitchFamily="49" charset="0"/>
                <a:cs typeface="Times New Roman" panose="02020603050405020304" pitchFamily="18" charset="0"/>
              </a:rPr>
              <a:t>r</a:t>
            </a:r>
            <a:r>
              <a:rPr lang="en-US" sz="6000" b="0">
                <a:solidFill>
                  <a:srgbClr val="3B3B3B"/>
                </a:solidFill>
                <a:effectLst/>
                <a:latin typeface="Roboto Mono" pitchFamily="49" charset="0"/>
                <a:ea typeface="Roboto Mono" pitchFamily="49" charset="0"/>
              </a:rPr>
              <a:t>)</a:t>
            </a:r>
          </a:p>
          <a:p>
            <a:pPr marL="857250" indent="-857250">
              <a:lnSpc>
                <a:spcPct val="150000"/>
              </a:lnSpc>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Returns extent at rank index </a:t>
            </a:r>
            <a:r>
              <a:rPr lang="en-US" sz="6000" kern="0">
                <a:solidFill>
                  <a:srgbClr val="001080"/>
                </a:solidFill>
                <a:effectLst/>
                <a:latin typeface="Roboto Mono" pitchFamily="49" charset="0"/>
                <a:ea typeface="Roboto Mono" pitchFamily="49" charset="0"/>
                <a:cs typeface="Times New Roman" panose="02020603050405020304" pitchFamily="18" charset="0"/>
              </a:rPr>
              <a:t>r</a:t>
            </a:r>
            <a:endParaRPr lang="en-US" sz="6000">
              <a:solidFill>
                <a:schemeClr val="bg1"/>
              </a:solidFill>
              <a:latin typeface="NVIDIA Sans" panose="020B0503020203020204" pitchFamily="34" charset="0"/>
              <a:cs typeface="NVIDIA Sans" panose="020B0503020203020204" pitchFamily="34" charset="0"/>
            </a:endParaRPr>
          </a:p>
        </p:txBody>
      </p:sp>
    </p:spTree>
    <p:extLst>
      <p:ext uri="{BB962C8B-B14F-4D97-AF65-F5344CB8AC3E}">
        <p14:creationId xmlns:p14="http://schemas.microsoft.com/office/powerpoint/2010/main" val="347657251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578D13-5F66-6B46-8A11-2730712FD65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E8167DBD-4C0D-3449-6C40-C00D851AF78C}"/>
              </a:ext>
            </a:extLst>
          </p:cNvPr>
          <p:cNvSpPr>
            <a:spLocks noGrp="1"/>
          </p:cNvSpPr>
          <p:nvPr>
            <p:ph type="title"/>
          </p:nvPr>
        </p:nvSpPr>
        <p:spPr/>
        <p:txBody>
          <a:bodyPr/>
          <a:lstStyle/>
          <a:p>
            <a:r>
              <a:rPr lang="en-US"/>
              <a:t>Exercise: </a:t>
            </a:r>
            <a:r>
              <a:rPr lang="en-US" err="1"/>
              <a:t>mdspan</a:t>
            </a:r>
            <a:endParaRPr lang="en-US"/>
          </a:p>
        </p:txBody>
      </p:sp>
      <p:sp>
        <p:nvSpPr>
          <p:cNvPr id="9" name="TextBox 8">
            <a:extLst>
              <a:ext uri="{FF2B5EF4-FFF2-40B4-BE49-F238E27FC236}">
                <a16:creationId xmlns:a16="http://schemas.microsoft.com/office/drawing/2014/main" id="{01A61F39-16F0-67F2-EF1F-BD95BB2A1339}"/>
              </a:ext>
            </a:extLst>
          </p:cNvPr>
          <p:cNvSpPr txBox="1"/>
          <p:nvPr/>
        </p:nvSpPr>
        <p:spPr>
          <a:xfrm>
            <a:off x="5715553" y="5001769"/>
            <a:ext cx="25144892" cy="14311610"/>
          </a:xfrm>
          <a:prstGeom prst="rect">
            <a:avLst/>
          </a:prstGeom>
          <a:noFill/>
        </p:spPr>
        <p:txBody>
          <a:bodyPr wrap="square">
            <a:spAutoFit/>
          </a:bodyPr>
          <a:lstStyle/>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const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err="1">
                <a:solidFill>
                  <a:srgbClr val="0070C1"/>
                </a:solidFill>
                <a:effectLst/>
                <a:latin typeface="Roboto Mono" pitchFamily="49" charset="0"/>
                <a:ea typeface="Roboto Mono" pitchFamily="49" charset="0"/>
                <a:cs typeface="Times New Roman" panose="02020603050405020304" pitchFamily="18" charset="0"/>
              </a:rPr>
              <a:t>in_ptr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raw_pointer_cast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in</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data</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795E26"/>
                </a:solidFill>
                <a:effectLst/>
                <a:latin typeface="Roboto Mono" pitchFamily="49" charset="0"/>
                <a:ea typeface="Roboto Mono" pitchFamily="49" charset="0"/>
                <a:cs typeface="Times New Roman" panose="02020603050405020304" pitchFamily="18" charset="0"/>
              </a:rPr>
              <a:t>tabulate</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70C1"/>
                </a:solidFill>
                <a:effectLst/>
                <a:latin typeface="Roboto Mono" pitchFamily="49" charset="0"/>
                <a:ea typeface="Roboto Mono" pitchFamily="49" charset="0"/>
                <a:cs typeface="Times New Roman" panose="02020603050405020304" pitchFamily="18" charset="0"/>
              </a:rPr>
              <a:t>device</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out</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begin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out</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end</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70C1"/>
                </a:solidFill>
                <a:effectLst/>
                <a:latin typeface="Roboto Mono" pitchFamily="49" charset="0"/>
                <a:ea typeface="Roboto Mono" pitchFamily="49" charset="0"/>
                <a:cs typeface="Times New Roman" panose="02020603050405020304" pitchFamily="18" charset="0"/>
              </a:rPr>
              <a:t>in_ptr</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height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__host__</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__device__</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id</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267F99"/>
                </a:solidFill>
                <a:effectLst/>
                <a:latin typeface="Roboto Mono" pitchFamily="49" charset="0"/>
                <a:ea typeface="Roboto Mono" pitchFamily="49" charset="0"/>
                <a:cs typeface="Times New Roman" panose="02020603050405020304" pitchFamily="18" charset="0"/>
              </a:rPr>
              <a:t>auto</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row</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column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795E26"/>
                </a:solidFill>
                <a:effectLst/>
                <a:latin typeface="Roboto Mono" pitchFamily="49" charset="0"/>
                <a:ea typeface="Roboto Mono" pitchFamily="49" charset="0"/>
                <a:cs typeface="Times New Roman" panose="02020603050405020304" pitchFamily="18" charset="0"/>
              </a:rPr>
              <a:t>row_col</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id</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if</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row</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&amp;&amp;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column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&amp;&amp;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row</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height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&amp;&amp;</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column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d2tdx2</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70C1"/>
                </a:solidFill>
                <a:effectLst/>
                <a:latin typeface="Roboto Mono" pitchFamily="49" charset="0"/>
                <a:ea typeface="Roboto Mono" pitchFamily="49" charset="0"/>
                <a:cs typeface="Times New Roman" panose="02020603050405020304" pitchFamily="18" charset="0"/>
              </a:rPr>
              <a:t>in_ptr</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row</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column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400" kern="0">
                <a:solidFill>
                  <a:srgbClr val="3B3B3B"/>
                </a:solidFill>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70C1"/>
                </a:solidFill>
                <a:effectLst/>
                <a:latin typeface="Roboto Mono" pitchFamily="49" charset="0"/>
                <a:ea typeface="Roboto Mono" pitchFamily="49" charset="0"/>
                <a:cs typeface="Times New Roman" panose="02020603050405020304" pitchFamily="18" charset="0"/>
              </a:rPr>
              <a:t>in_ptr</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row</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column</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00"/>
                </a:solidFill>
                <a:effectLst/>
                <a:latin typeface="Roboto Mono" pitchFamily="49" charset="0"/>
                <a:ea typeface="Roboto Mono" pitchFamily="49" charset="0"/>
                <a:cs typeface="Times New Roman" panose="02020603050405020304" pitchFamily="18" charset="0"/>
              </a:rPr>
              <a:t> *</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endParaRPr lang="en-US" sz="4400" kern="0">
              <a:solidFill>
                <a:srgbClr val="3B3B3B"/>
              </a:solidFill>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70C1"/>
                </a:solidFill>
                <a:effectLst/>
                <a:latin typeface="Roboto Mono" pitchFamily="49" charset="0"/>
                <a:ea typeface="Roboto Mono" pitchFamily="49" charset="0"/>
                <a:cs typeface="Times New Roman" panose="02020603050405020304" pitchFamily="18" charset="0"/>
              </a:rPr>
              <a:t>in_ptr</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row</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column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d2tdy2</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70C1"/>
                </a:solidFill>
                <a:effectLst/>
                <a:latin typeface="Roboto Mono" pitchFamily="49" charset="0"/>
                <a:ea typeface="Roboto Mono" pitchFamily="49" charset="0"/>
                <a:cs typeface="Times New Roman" panose="02020603050405020304" pitchFamily="18" charset="0"/>
              </a:rPr>
              <a:t>in_ptr</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row</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column</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0">
              <a:solidFill>
                <a:srgbClr val="3B3B3B"/>
              </a:solidFill>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70C1"/>
                </a:solidFill>
                <a:effectLst/>
                <a:latin typeface="Roboto Mono" pitchFamily="49" charset="0"/>
                <a:ea typeface="Roboto Mono" pitchFamily="49" charset="0"/>
                <a:cs typeface="Times New Roman" panose="02020603050405020304" pitchFamily="18" charset="0"/>
              </a:rPr>
              <a:t>in_ptr</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row</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column</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endParaRPr lang="en-US" sz="4400" kern="0">
              <a:solidFill>
                <a:srgbClr val="3B3B3B"/>
              </a:solidFill>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70C1"/>
                </a:solidFill>
                <a:effectLst/>
                <a:latin typeface="Roboto Mono" pitchFamily="49" charset="0"/>
                <a:ea typeface="Roboto Mono" pitchFamily="49" charset="0"/>
                <a:cs typeface="Times New Roman" panose="02020603050405020304" pitchFamily="18" charset="0"/>
              </a:rPr>
              <a:t>in_ptr</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row</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column</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70C1"/>
                </a:solidFill>
                <a:effectLst/>
                <a:latin typeface="Roboto Mono" pitchFamily="49" charset="0"/>
                <a:ea typeface="Roboto Mono" pitchFamily="49" charset="0"/>
                <a:cs typeface="Times New Roman" panose="02020603050405020304" pitchFamily="18" charset="0"/>
              </a:rPr>
              <a:t>in_ptr</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row</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column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0.2f</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d2tdx2</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d2tdy2</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 </a:t>
            </a:r>
            <a:r>
              <a:rPr lang="en-US" sz="4400" kern="0">
                <a:solidFill>
                  <a:srgbClr val="AF00DB"/>
                </a:solidFill>
                <a:effectLst/>
                <a:latin typeface="Roboto Mono" pitchFamily="49" charset="0"/>
                <a:ea typeface="Roboto Mono" pitchFamily="49" charset="0"/>
                <a:cs typeface="Times New Roman" panose="02020603050405020304" pitchFamily="18" charset="0"/>
              </a:rPr>
              <a:t>else</a:t>
            </a:r>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70C1"/>
                </a:solidFill>
                <a:effectLst/>
                <a:latin typeface="Roboto Mono" pitchFamily="49" charset="0"/>
                <a:ea typeface="Roboto Mono" pitchFamily="49" charset="0"/>
                <a:cs typeface="Times New Roman" panose="02020603050405020304" pitchFamily="18" charset="0"/>
              </a:rPr>
              <a:t>in_ptr</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1080"/>
                </a:solidFill>
                <a:effectLst/>
                <a:latin typeface="Roboto Mono" pitchFamily="49" charset="0"/>
                <a:ea typeface="Roboto Mono" pitchFamily="49" charset="0"/>
                <a:cs typeface="Times New Roman" panose="02020603050405020304" pitchFamily="18" charset="0"/>
              </a:rPr>
              <a:t>row</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width</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column</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p:txBody>
      </p:sp>
      <p:sp>
        <p:nvSpPr>
          <p:cNvPr id="10" name="Text Placeholder 1">
            <a:extLst>
              <a:ext uri="{FF2B5EF4-FFF2-40B4-BE49-F238E27FC236}">
                <a16:creationId xmlns:a16="http://schemas.microsoft.com/office/drawing/2014/main" id="{A3D9B755-B48E-CFDC-6B04-1830599F477D}"/>
              </a:ext>
            </a:extLst>
          </p:cNvPr>
          <p:cNvSpPr>
            <a:spLocks noGrp="1"/>
          </p:cNvSpPr>
          <p:nvPr>
            <p:ph type="body" sz="quarter" idx="10"/>
          </p:nvPr>
        </p:nvSpPr>
        <p:spPr>
          <a:xfrm>
            <a:off x="2514600" y="2487168"/>
            <a:ext cx="31546800" cy="1408176"/>
          </a:xfrm>
        </p:spPr>
        <p:txBody>
          <a:bodyPr/>
          <a:lstStyle/>
          <a:p>
            <a:r>
              <a:rPr lang="en-US"/>
              <a:t>6 minutes</a:t>
            </a:r>
          </a:p>
        </p:txBody>
      </p:sp>
      <p:sp>
        <p:nvSpPr>
          <p:cNvPr id="2" name="TextBox 1">
            <a:extLst>
              <a:ext uri="{FF2B5EF4-FFF2-40B4-BE49-F238E27FC236}">
                <a16:creationId xmlns:a16="http://schemas.microsoft.com/office/drawing/2014/main" id="{CCF0B061-CFAB-316B-372D-7CCC36DC4B14}"/>
              </a:ext>
            </a:extLst>
          </p:cNvPr>
          <p:cNvSpPr txBox="1"/>
          <p:nvPr/>
        </p:nvSpPr>
        <p:spPr>
          <a:xfrm>
            <a:off x="7854669" y="3621026"/>
            <a:ext cx="20866661" cy="1107996"/>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Use </a:t>
            </a:r>
            <a:r>
              <a:rPr lang="en-US" sz="6600" kern="0" err="1">
                <a:solidFill>
                  <a:srgbClr val="267F99"/>
                </a:solidFill>
                <a:effectLst/>
                <a:latin typeface="Roboto Mono" pitchFamily="49" charset="0"/>
                <a:ea typeface="Roboto Mono" pitchFamily="49" charset="0"/>
                <a:cs typeface="Times New Roman" panose="02020603050405020304" pitchFamily="18" charset="0"/>
              </a:rPr>
              <a:t>cuda</a:t>
            </a:r>
            <a:r>
              <a:rPr lang="en-US" sz="6600" kern="0">
                <a:solidFill>
                  <a:srgbClr val="3B3B3B"/>
                </a:solidFill>
                <a:effectLst/>
                <a:latin typeface="Roboto Mono" pitchFamily="49" charset="0"/>
                <a:ea typeface="Roboto Mono" pitchFamily="49" charset="0"/>
                <a:cs typeface="Times New Roman" panose="02020603050405020304" pitchFamily="18" charset="0"/>
              </a:rPr>
              <a:t>::</a:t>
            </a:r>
            <a:r>
              <a:rPr lang="en-US" sz="6600" kern="0">
                <a:solidFill>
                  <a:srgbClr val="267F99"/>
                </a:solidFill>
                <a:effectLst/>
                <a:latin typeface="Roboto Mono" pitchFamily="49" charset="0"/>
                <a:ea typeface="Roboto Mono" pitchFamily="49" charset="0"/>
                <a:cs typeface="Times New Roman" panose="02020603050405020304" pitchFamily="18" charset="0"/>
              </a:rPr>
              <a:t>std</a:t>
            </a:r>
            <a:r>
              <a:rPr lang="en-US" sz="6600" kern="0">
                <a:solidFill>
                  <a:srgbClr val="3B3B3B"/>
                </a:solidFill>
                <a:effectLst/>
                <a:latin typeface="Roboto Mono" pitchFamily="49" charset="0"/>
                <a:ea typeface="Roboto Mono" pitchFamily="49" charset="0"/>
                <a:cs typeface="Times New Roman" panose="02020603050405020304" pitchFamily="18" charset="0"/>
              </a:rPr>
              <a:t>::</a:t>
            </a:r>
            <a:r>
              <a:rPr lang="en-US" sz="6600" kern="0" err="1">
                <a:solidFill>
                  <a:srgbClr val="267F99"/>
                </a:solidFill>
                <a:effectLst/>
                <a:latin typeface="Roboto Mono" pitchFamily="49" charset="0"/>
                <a:ea typeface="Roboto Mono" pitchFamily="49" charset="0"/>
                <a:cs typeface="Times New Roman" panose="02020603050405020304" pitchFamily="18" charset="0"/>
              </a:rPr>
              <a:t>mdspan</a:t>
            </a:r>
            <a:r>
              <a:rPr lang="en-US" sz="6600" kern="0">
                <a:solidFill>
                  <a:srgbClr val="267F99"/>
                </a:solidFill>
                <a:effectLst/>
                <a:latin typeface="Roboto Mono" pitchFamily="49" charset="0"/>
                <a:ea typeface="Roboto Mono" pitchFamily="49" charset="0"/>
                <a:cs typeface="Times New Roman" panose="02020603050405020304" pitchFamily="18" charset="0"/>
              </a:rPr>
              <a:t> </a:t>
            </a:r>
            <a:r>
              <a:rPr lang="en-US" sz="6600">
                <a:solidFill>
                  <a:schemeClr val="bg1"/>
                </a:solidFill>
                <a:latin typeface="NVIDIA Sans" panose="020B0503020203020204" pitchFamily="34" charset="0"/>
                <a:cs typeface="NVIDIA Sans" panose="020B0503020203020204" pitchFamily="34" charset="0"/>
              </a:rPr>
              <a:t>instead of raw pointers </a:t>
            </a:r>
          </a:p>
        </p:txBody>
      </p:sp>
      <p:sp>
        <p:nvSpPr>
          <p:cNvPr id="3" name="TextBox 2">
            <a:extLst>
              <a:ext uri="{FF2B5EF4-FFF2-40B4-BE49-F238E27FC236}">
                <a16:creationId xmlns:a16="http://schemas.microsoft.com/office/drawing/2014/main" id="{F90BB765-10F7-7F76-1B57-6B83F59DD9D3}"/>
              </a:ext>
            </a:extLst>
          </p:cNvPr>
          <p:cNvSpPr txBox="1"/>
          <p:nvPr/>
        </p:nvSpPr>
        <p:spPr>
          <a:xfrm>
            <a:off x="9178272" y="18928658"/>
            <a:ext cx="18219453" cy="769441"/>
          </a:xfrm>
          <a:prstGeom prst="rect">
            <a:avLst/>
          </a:prstGeom>
          <a:noFill/>
        </p:spPr>
        <p:txBody>
          <a:bodyPr wrap="square">
            <a:spAutoFit/>
          </a:bodyPr>
          <a:lstStyle/>
          <a:p>
            <a:r>
              <a:rPr lang="en-US" sz="4400">
                <a:solidFill>
                  <a:schemeClr val="accent4"/>
                </a:solidFill>
                <a:latin typeface="Roboto Mono" pitchFamily="49" charset="0"/>
                <a:ea typeface="Roboto Mono" pitchFamily="49" charset="0"/>
              </a:rPr>
              <a:t>01.04-Vocabulary-Types/01.04.02-Exercise-mdspan.ipynb</a:t>
            </a:r>
          </a:p>
        </p:txBody>
      </p:sp>
    </p:spTree>
    <p:extLst>
      <p:ext uri="{BB962C8B-B14F-4D97-AF65-F5344CB8AC3E}">
        <p14:creationId xmlns:p14="http://schemas.microsoft.com/office/powerpoint/2010/main" val="361080052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F5DDB0-C204-0C65-6038-C0F707E79743}"/>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C72A8F05-66A6-175E-57BE-90BD0189BBD6}"/>
              </a:ext>
            </a:extLst>
          </p:cNvPr>
          <p:cNvSpPr>
            <a:spLocks noGrp="1"/>
          </p:cNvSpPr>
          <p:nvPr>
            <p:ph type="title"/>
          </p:nvPr>
        </p:nvSpPr>
        <p:spPr/>
        <p:txBody>
          <a:bodyPr/>
          <a:lstStyle/>
          <a:p>
            <a:r>
              <a:rPr lang="en-US"/>
              <a:t>Exercise: </a:t>
            </a:r>
            <a:r>
              <a:rPr lang="en-US" err="1"/>
              <a:t>mdspan</a:t>
            </a:r>
            <a:endParaRPr lang="en-US"/>
          </a:p>
        </p:txBody>
      </p:sp>
      <p:sp>
        <p:nvSpPr>
          <p:cNvPr id="10" name="Text Placeholder 1">
            <a:extLst>
              <a:ext uri="{FF2B5EF4-FFF2-40B4-BE49-F238E27FC236}">
                <a16:creationId xmlns:a16="http://schemas.microsoft.com/office/drawing/2014/main" id="{07AE7775-3CB9-9D9C-4D93-B27A54F9D8F2}"/>
              </a:ext>
            </a:extLst>
          </p:cNvPr>
          <p:cNvSpPr>
            <a:spLocks noGrp="1"/>
          </p:cNvSpPr>
          <p:nvPr>
            <p:ph type="body" sz="quarter" idx="10"/>
          </p:nvPr>
        </p:nvSpPr>
        <p:spPr>
          <a:xfrm>
            <a:off x="2514600" y="2487168"/>
            <a:ext cx="31546800" cy="1408176"/>
          </a:xfrm>
        </p:spPr>
        <p:txBody>
          <a:bodyPr/>
          <a:lstStyle/>
          <a:p>
            <a:r>
              <a:rPr lang="en-US"/>
              <a:t>6 minutes</a:t>
            </a:r>
          </a:p>
        </p:txBody>
      </p:sp>
      <p:sp>
        <p:nvSpPr>
          <p:cNvPr id="3" name="TextBox 2">
            <a:extLst>
              <a:ext uri="{FF2B5EF4-FFF2-40B4-BE49-F238E27FC236}">
                <a16:creationId xmlns:a16="http://schemas.microsoft.com/office/drawing/2014/main" id="{8103E011-3794-1387-2790-D9C03B100C62}"/>
              </a:ext>
            </a:extLst>
          </p:cNvPr>
          <p:cNvSpPr txBox="1"/>
          <p:nvPr/>
        </p:nvSpPr>
        <p:spPr>
          <a:xfrm>
            <a:off x="9178272" y="18928658"/>
            <a:ext cx="18219453" cy="769441"/>
          </a:xfrm>
          <a:prstGeom prst="rect">
            <a:avLst/>
          </a:prstGeom>
          <a:noFill/>
        </p:spPr>
        <p:txBody>
          <a:bodyPr wrap="square">
            <a:spAutoFit/>
          </a:bodyPr>
          <a:lstStyle/>
          <a:p>
            <a:r>
              <a:rPr lang="en-US" sz="4400">
                <a:solidFill>
                  <a:schemeClr val="accent4"/>
                </a:solidFill>
                <a:latin typeface="Roboto Mono" pitchFamily="49" charset="0"/>
                <a:ea typeface="Roboto Mono" pitchFamily="49" charset="0"/>
              </a:rPr>
              <a:t>01.04-Vocabulary-Types/01.04.02-Exercise-mdspan.ipynb</a:t>
            </a:r>
          </a:p>
        </p:txBody>
      </p:sp>
      <p:sp>
        <p:nvSpPr>
          <p:cNvPr id="5" name="TextBox 4">
            <a:extLst>
              <a:ext uri="{FF2B5EF4-FFF2-40B4-BE49-F238E27FC236}">
                <a16:creationId xmlns:a16="http://schemas.microsoft.com/office/drawing/2014/main" id="{26A52EA9-E2FD-589E-D9DC-46D7FFE9C0D3}"/>
              </a:ext>
            </a:extLst>
          </p:cNvPr>
          <p:cNvSpPr txBox="1"/>
          <p:nvPr/>
        </p:nvSpPr>
        <p:spPr>
          <a:xfrm>
            <a:off x="2822296" y="9582058"/>
            <a:ext cx="17060588" cy="7540526"/>
          </a:xfrm>
          <a:prstGeom prst="rect">
            <a:avLst/>
          </a:prstGeom>
          <a:noFill/>
        </p:spPr>
        <p:txBody>
          <a:bodyPr wrap="square">
            <a:spAutoFit/>
          </a:bodyPr>
          <a:lstStyle/>
          <a:p>
            <a:pPr marL="0" marR="0"/>
            <a:r>
              <a:rPr lang="en-US" sz="4400" kern="0" err="1">
                <a:solidFill>
                  <a:srgbClr val="267F99"/>
                </a:solidFill>
                <a:effectLst/>
                <a:latin typeface="Roboto Mono" pitchFamily="49" charset="0"/>
                <a:ea typeface="Roboto Mono" pitchFamily="49" charset="0"/>
                <a:cs typeface="Times New Roman" panose="02020603050405020304" pitchFamily="18" charset="0"/>
              </a:rPr>
              <a:t>cuda</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array</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6</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sd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4</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5</a:t>
            </a:r>
            <a:r>
              <a:rPr lang="en-US" sz="4400" kern="0">
                <a:solidFill>
                  <a:srgbClr val="3B3B3B"/>
                </a:solidFill>
                <a:effectLst/>
                <a:latin typeface="Roboto Mono" pitchFamily="49" charset="0"/>
                <a:ea typeface="Roboto Mono" pitchFamily="49" charset="0"/>
                <a:cs typeface="Times New Roman" panose="02020603050405020304" pitchFamily="18" charset="0"/>
              </a:rPr>
              <a:t>};</a:t>
            </a:r>
          </a:p>
          <a:p>
            <a:pPr marL="0" marR="0"/>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err="1">
                <a:solidFill>
                  <a:srgbClr val="267F99"/>
                </a:solidFill>
                <a:effectLst/>
                <a:latin typeface="Roboto Mono" pitchFamily="49" charset="0"/>
                <a:ea typeface="Roboto Mono" pitchFamily="49" charset="0"/>
                <a:cs typeface="Times New Roman" panose="02020603050405020304" pitchFamily="18" charset="0"/>
              </a:rPr>
              <a:t>cuda</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mdspan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md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sd</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data</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3</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std::printf("md(0, 0) = %d\n", md(0, 0)); // 0</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std::printf("md(1, 2) = %d\n", md(1, 2)); // 5</a:t>
            </a:r>
          </a:p>
          <a:p>
            <a:pPr marL="0" marR="0"/>
            <a:endParaRPr lang="en-US" sz="4400" kern="0">
              <a:solidFill>
                <a:srgbClr val="008000"/>
              </a:solidFill>
              <a:latin typeface="Roboto Mono" pitchFamily="49" charset="0"/>
              <a:ea typeface="Roboto Mono" pitchFamily="49" charset="0"/>
              <a:cs typeface="Times New Roman" panose="02020603050405020304" pitchFamily="18" charset="0"/>
            </a:endParaRPr>
          </a:p>
          <a:p>
            <a:r>
              <a:rPr lang="en-US" sz="4400" b="0">
                <a:solidFill>
                  <a:schemeClr val="accent5"/>
                </a:solidFill>
                <a:effectLst/>
                <a:latin typeface="Roboto Mono" pitchFamily="49" charset="0"/>
                <a:ea typeface="Roboto Mono" pitchFamily="49" charset="0"/>
              </a:rPr>
              <a:t>std::printf("size = %</a:t>
            </a:r>
            <a:r>
              <a:rPr lang="en-US" sz="4400" b="0" err="1">
                <a:solidFill>
                  <a:schemeClr val="accent5"/>
                </a:solidFill>
                <a:effectLst/>
                <a:latin typeface="Roboto Mono" pitchFamily="49" charset="0"/>
                <a:ea typeface="Roboto Mono" pitchFamily="49" charset="0"/>
              </a:rPr>
              <a:t>zu</a:t>
            </a:r>
            <a:r>
              <a:rPr lang="en-US" sz="4400" b="0">
                <a:solidFill>
                  <a:schemeClr val="accent5"/>
                </a:solidFill>
                <a:effectLst/>
                <a:latin typeface="Roboto Mono" pitchFamily="49" charset="0"/>
                <a:ea typeface="Roboto Mono" pitchFamily="49" charset="0"/>
              </a:rPr>
              <a:t>\n", </a:t>
            </a:r>
            <a:r>
              <a:rPr lang="en-US" sz="4400" b="0" err="1">
                <a:solidFill>
                  <a:schemeClr val="accent5"/>
                </a:solidFill>
                <a:effectLst/>
                <a:latin typeface="Roboto Mono" pitchFamily="49" charset="0"/>
                <a:ea typeface="Roboto Mono" pitchFamily="49" charset="0"/>
              </a:rPr>
              <a:t>md.size</a:t>
            </a:r>
            <a:r>
              <a:rPr lang="en-US" sz="4400" b="0">
                <a:solidFill>
                  <a:schemeClr val="accent5"/>
                </a:solidFill>
                <a:effectLst/>
                <a:latin typeface="Roboto Mono" pitchFamily="49" charset="0"/>
                <a:ea typeface="Roboto Mono" pitchFamily="49" charset="0"/>
              </a:rPr>
              <a:t>());      // 6</a:t>
            </a:r>
          </a:p>
          <a:p>
            <a:r>
              <a:rPr lang="en-US" sz="4400" b="0">
                <a:solidFill>
                  <a:srgbClr val="267F99"/>
                </a:solidFill>
                <a:effectLst/>
                <a:latin typeface="Roboto Mono" pitchFamily="49" charset="0"/>
                <a:ea typeface="Roboto Mono" pitchFamily="49" charset="0"/>
              </a:rPr>
              <a:t>std</a:t>
            </a:r>
            <a:r>
              <a:rPr lang="en-US" sz="4400" b="0">
                <a:solidFill>
                  <a:srgbClr val="3B3B3B"/>
                </a:solidFill>
                <a:effectLst/>
                <a:latin typeface="Roboto Mono" pitchFamily="49" charset="0"/>
                <a:ea typeface="Roboto Mono" pitchFamily="49" charset="0"/>
              </a:rPr>
              <a:t>::</a:t>
            </a:r>
            <a:r>
              <a:rPr lang="en-US" sz="4400" b="0">
                <a:solidFill>
                  <a:srgbClr val="795E26"/>
                </a:solidFill>
                <a:effectLst/>
                <a:latin typeface="Roboto Mono" pitchFamily="49" charset="0"/>
                <a:ea typeface="Roboto Mono" pitchFamily="49" charset="0"/>
              </a:rPr>
              <a:t>printf</a:t>
            </a:r>
            <a:r>
              <a:rPr lang="en-US" sz="4400" b="0">
                <a:solidFill>
                  <a:srgbClr val="3B3B3B"/>
                </a:solidFill>
                <a:effectLst/>
                <a:latin typeface="Roboto Mono" pitchFamily="49" charset="0"/>
                <a:ea typeface="Roboto Mono" pitchFamily="49" charset="0"/>
              </a:rPr>
              <a:t>(</a:t>
            </a:r>
            <a:r>
              <a:rPr lang="en-US" sz="4400" b="0">
                <a:solidFill>
                  <a:srgbClr val="A31515"/>
                </a:solidFill>
                <a:effectLst/>
                <a:latin typeface="Roboto Mono" pitchFamily="49" charset="0"/>
                <a:ea typeface="Roboto Mono" pitchFamily="49" charset="0"/>
              </a:rPr>
              <a:t>"height = </a:t>
            </a:r>
            <a:r>
              <a:rPr lang="en-US" sz="4400" b="0">
                <a:solidFill>
                  <a:srgbClr val="001080"/>
                </a:solidFill>
                <a:effectLst/>
                <a:latin typeface="Roboto Mono" pitchFamily="49" charset="0"/>
                <a:ea typeface="Roboto Mono" pitchFamily="49" charset="0"/>
              </a:rPr>
              <a:t>%</a:t>
            </a:r>
            <a:r>
              <a:rPr lang="en-US" sz="4400" b="0" err="1">
                <a:solidFill>
                  <a:srgbClr val="001080"/>
                </a:solidFill>
                <a:effectLst/>
                <a:latin typeface="Roboto Mono" pitchFamily="49" charset="0"/>
                <a:ea typeface="Roboto Mono" pitchFamily="49" charset="0"/>
              </a:rPr>
              <a:t>zu</a:t>
            </a:r>
            <a:r>
              <a:rPr lang="en-US" sz="4400" b="0">
                <a:solidFill>
                  <a:srgbClr val="EE0000"/>
                </a:solidFill>
                <a:effectLst/>
                <a:latin typeface="Roboto Mono" pitchFamily="49" charset="0"/>
                <a:ea typeface="Roboto Mono" pitchFamily="49" charset="0"/>
              </a:rPr>
              <a:t>\n</a:t>
            </a:r>
            <a:r>
              <a:rPr lang="en-US" sz="4400" b="0">
                <a:solidFill>
                  <a:srgbClr val="A31515"/>
                </a:solidFill>
                <a:effectLst/>
                <a:latin typeface="Roboto Mono" pitchFamily="49" charset="0"/>
                <a:ea typeface="Roboto Mono" pitchFamily="49" charset="0"/>
              </a:rPr>
              <a:t>"</a:t>
            </a:r>
            <a:r>
              <a:rPr lang="en-US" sz="4400" b="0">
                <a:solidFill>
                  <a:srgbClr val="3B3B3B"/>
                </a:solidFill>
                <a:effectLst/>
                <a:latin typeface="Roboto Mono" pitchFamily="49" charset="0"/>
                <a:ea typeface="Roboto Mono" pitchFamily="49" charset="0"/>
              </a:rPr>
              <a:t>, </a:t>
            </a:r>
            <a:r>
              <a:rPr lang="en-US" sz="4400" b="0" err="1">
                <a:solidFill>
                  <a:srgbClr val="001080"/>
                </a:solidFill>
                <a:effectLst/>
                <a:latin typeface="Roboto Mono" pitchFamily="49" charset="0"/>
                <a:ea typeface="Roboto Mono" pitchFamily="49" charset="0"/>
              </a:rPr>
              <a:t>md</a:t>
            </a:r>
            <a:r>
              <a:rPr lang="en-US" sz="4400" b="0" err="1">
                <a:solidFill>
                  <a:srgbClr val="3B3B3B"/>
                </a:solidFill>
                <a:effectLst/>
                <a:latin typeface="Roboto Mono" pitchFamily="49" charset="0"/>
                <a:ea typeface="Roboto Mono" pitchFamily="49" charset="0"/>
              </a:rPr>
              <a:t>.</a:t>
            </a:r>
            <a:r>
              <a:rPr lang="en-US" sz="4400" b="0" err="1">
                <a:solidFill>
                  <a:srgbClr val="795E26"/>
                </a:solidFill>
                <a:effectLst/>
                <a:latin typeface="Roboto Mono" pitchFamily="49" charset="0"/>
                <a:ea typeface="Roboto Mono" pitchFamily="49" charset="0"/>
              </a:rPr>
              <a:t>extent</a:t>
            </a:r>
            <a:r>
              <a:rPr lang="en-US" sz="4400" b="0">
                <a:solidFill>
                  <a:srgbClr val="3B3B3B"/>
                </a:solidFill>
                <a:effectLst/>
                <a:latin typeface="Roboto Mono" pitchFamily="49" charset="0"/>
                <a:ea typeface="Roboto Mono" pitchFamily="49" charset="0"/>
              </a:rPr>
              <a:t>(</a:t>
            </a:r>
            <a:r>
              <a:rPr lang="en-US" sz="4400" b="0">
                <a:solidFill>
                  <a:srgbClr val="098658"/>
                </a:solidFill>
                <a:effectLst/>
                <a:latin typeface="Roboto Mono" pitchFamily="49" charset="0"/>
                <a:ea typeface="Roboto Mono" pitchFamily="49" charset="0"/>
              </a:rPr>
              <a:t>0</a:t>
            </a:r>
            <a:r>
              <a:rPr lang="en-US" sz="4400" b="0">
                <a:solidFill>
                  <a:srgbClr val="3B3B3B"/>
                </a:solidFill>
                <a:effectLst/>
                <a:latin typeface="Roboto Mono" pitchFamily="49" charset="0"/>
                <a:ea typeface="Roboto Mono" pitchFamily="49" charset="0"/>
              </a:rPr>
              <a:t>));</a:t>
            </a:r>
            <a:r>
              <a:rPr lang="en-US" sz="4400" b="0">
                <a:solidFill>
                  <a:srgbClr val="008000"/>
                </a:solidFill>
                <a:effectLst/>
                <a:latin typeface="Roboto Mono" pitchFamily="49" charset="0"/>
                <a:ea typeface="Roboto Mono" pitchFamily="49" charset="0"/>
              </a:rPr>
              <a:t> // 2</a:t>
            </a:r>
            <a:endParaRPr lang="en-US" sz="4400" b="0">
              <a:solidFill>
                <a:srgbClr val="3B3B3B"/>
              </a:solidFill>
              <a:effectLst/>
              <a:latin typeface="Roboto Mono" pitchFamily="49" charset="0"/>
              <a:ea typeface="Roboto Mono" pitchFamily="49" charset="0"/>
            </a:endParaRPr>
          </a:p>
          <a:p>
            <a:r>
              <a:rPr lang="en-US" sz="4400" b="0">
                <a:solidFill>
                  <a:srgbClr val="267F99"/>
                </a:solidFill>
                <a:effectLst/>
                <a:latin typeface="Roboto Mono" pitchFamily="49" charset="0"/>
                <a:ea typeface="Roboto Mono" pitchFamily="49" charset="0"/>
              </a:rPr>
              <a:t>std</a:t>
            </a:r>
            <a:r>
              <a:rPr lang="en-US" sz="4400" b="0">
                <a:solidFill>
                  <a:srgbClr val="3B3B3B"/>
                </a:solidFill>
                <a:effectLst/>
                <a:latin typeface="Roboto Mono" pitchFamily="49" charset="0"/>
                <a:ea typeface="Roboto Mono" pitchFamily="49" charset="0"/>
              </a:rPr>
              <a:t>::</a:t>
            </a:r>
            <a:r>
              <a:rPr lang="en-US" sz="4400" b="0">
                <a:solidFill>
                  <a:srgbClr val="795E26"/>
                </a:solidFill>
                <a:effectLst/>
                <a:latin typeface="Roboto Mono" pitchFamily="49" charset="0"/>
                <a:ea typeface="Roboto Mono" pitchFamily="49" charset="0"/>
              </a:rPr>
              <a:t>printf</a:t>
            </a:r>
            <a:r>
              <a:rPr lang="en-US" sz="4400" b="0">
                <a:solidFill>
                  <a:srgbClr val="3B3B3B"/>
                </a:solidFill>
                <a:effectLst/>
                <a:latin typeface="Roboto Mono" pitchFamily="49" charset="0"/>
                <a:ea typeface="Roboto Mono" pitchFamily="49" charset="0"/>
              </a:rPr>
              <a:t>(</a:t>
            </a:r>
            <a:r>
              <a:rPr lang="en-US" sz="4400" b="0">
                <a:solidFill>
                  <a:srgbClr val="A31515"/>
                </a:solidFill>
                <a:effectLst/>
                <a:latin typeface="Roboto Mono" pitchFamily="49" charset="0"/>
                <a:ea typeface="Roboto Mono" pitchFamily="49" charset="0"/>
              </a:rPr>
              <a:t>"width = </a:t>
            </a:r>
            <a:r>
              <a:rPr lang="en-US" sz="4400" b="0">
                <a:solidFill>
                  <a:srgbClr val="001080"/>
                </a:solidFill>
                <a:effectLst/>
                <a:latin typeface="Roboto Mono" pitchFamily="49" charset="0"/>
                <a:ea typeface="Roboto Mono" pitchFamily="49" charset="0"/>
              </a:rPr>
              <a:t>%</a:t>
            </a:r>
            <a:r>
              <a:rPr lang="en-US" sz="4400" b="0" err="1">
                <a:solidFill>
                  <a:srgbClr val="001080"/>
                </a:solidFill>
                <a:effectLst/>
                <a:latin typeface="Roboto Mono" pitchFamily="49" charset="0"/>
                <a:ea typeface="Roboto Mono" pitchFamily="49" charset="0"/>
              </a:rPr>
              <a:t>zu</a:t>
            </a:r>
            <a:r>
              <a:rPr lang="en-US" sz="4400" b="0">
                <a:solidFill>
                  <a:srgbClr val="EE0000"/>
                </a:solidFill>
                <a:effectLst/>
                <a:latin typeface="Roboto Mono" pitchFamily="49" charset="0"/>
                <a:ea typeface="Roboto Mono" pitchFamily="49" charset="0"/>
              </a:rPr>
              <a:t>\n</a:t>
            </a:r>
            <a:r>
              <a:rPr lang="en-US" sz="4400" b="0">
                <a:solidFill>
                  <a:srgbClr val="A31515"/>
                </a:solidFill>
                <a:effectLst/>
                <a:latin typeface="Roboto Mono" pitchFamily="49" charset="0"/>
                <a:ea typeface="Roboto Mono" pitchFamily="49" charset="0"/>
              </a:rPr>
              <a:t>"</a:t>
            </a:r>
            <a:r>
              <a:rPr lang="en-US" sz="4400" b="0">
                <a:solidFill>
                  <a:srgbClr val="3B3B3B"/>
                </a:solidFill>
                <a:effectLst/>
                <a:latin typeface="Roboto Mono" pitchFamily="49" charset="0"/>
                <a:ea typeface="Roboto Mono" pitchFamily="49" charset="0"/>
              </a:rPr>
              <a:t>, </a:t>
            </a:r>
            <a:r>
              <a:rPr lang="en-US" sz="4400" b="0" err="1">
                <a:solidFill>
                  <a:srgbClr val="001080"/>
                </a:solidFill>
                <a:effectLst/>
                <a:latin typeface="Roboto Mono" pitchFamily="49" charset="0"/>
                <a:ea typeface="Roboto Mono" pitchFamily="49" charset="0"/>
              </a:rPr>
              <a:t>md</a:t>
            </a:r>
            <a:r>
              <a:rPr lang="en-US" sz="4400" b="0" err="1">
                <a:solidFill>
                  <a:srgbClr val="3B3B3B"/>
                </a:solidFill>
                <a:effectLst/>
                <a:latin typeface="Roboto Mono" pitchFamily="49" charset="0"/>
                <a:ea typeface="Roboto Mono" pitchFamily="49" charset="0"/>
              </a:rPr>
              <a:t>.</a:t>
            </a:r>
            <a:r>
              <a:rPr lang="en-US" sz="4400" b="0" err="1">
                <a:solidFill>
                  <a:srgbClr val="795E26"/>
                </a:solidFill>
                <a:effectLst/>
                <a:latin typeface="Roboto Mono" pitchFamily="49" charset="0"/>
                <a:ea typeface="Roboto Mono" pitchFamily="49" charset="0"/>
              </a:rPr>
              <a:t>extent</a:t>
            </a:r>
            <a:r>
              <a:rPr lang="en-US" sz="4400" b="0">
                <a:solidFill>
                  <a:srgbClr val="3B3B3B"/>
                </a:solidFill>
                <a:effectLst/>
                <a:latin typeface="Roboto Mono" pitchFamily="49" charset="0"/>
                <a:ea typeface="Roboto Mono" pitchFamily="49" charset="0"/>
              </a:rPr>
              <a:t>(</a:t>
            </a:r>
            <a:r>
              <a:rPr lang="en-US" sz="4400" b="0">
                <a:solidFill>
                  <a:srgbClr val="098658"/>
                </a:solidFill>
                <a:effectLst/>
                <a:latin typeface="Roboto Mono" pitchFamily="49" charset="0"/>
                <a:ea typeface="Roboto Mono" pitchFamily="49" charset="0"/>
              </a:rPr>
              <a:t>1</a:t>
            </a:r>
            <a:r>
              <a:rPr lang="en-US" sz="4400" b="0">
                <a:solidFill>
                  <a:srgbClr val="3B3B3B"/>
                </a:solidFill>
                <a:effectLst/>
                <a:latin typeface="Roboto Mono" pitchFamily="49" charset="0"/>
                <a:ea typeface="Roboto Mono" pitchFamily="49" charset="0"/>
              </a:rPr>
              <a:t>));</a:t>
            </a:r>
            <a:r>
              <a:rPr lang="en-US" sz="4400" b="0">
                <a:solidFill>
                  <a:srgbClr val="008000"/>
                </a:solidFill>
                <a:effectLst/>
                <a:latin typeface="Roboto Mono" pitchFamily="49" charset="0"/>
                <a:ea typeface="Roboto Mono" pitchFamily="49" charset="0"/>
              </a:rPr>
              <a:t>  // 3</a:t>
            </a:r>
            <a:endParaRPr lang="en-US" sz="4400" b="0">
              <a:solidFill>
                <a:srgbClr val="3B3B3B"/>
              </a:solidFill>
              <a:effectLst/>
              <a:latin typeface="Roboto Mono" pitchFamily="49" charset="0"/>
              <a:ea typeface="Roboto Mono" pitchFamily="49" charset="0"/>
            </a:endParaRPr>
          </a:p>
          <a:p>
            <a:endParaRPr lang="en-US" sz="4400" kern="100">
              <a:effectLst/>
              <a:latin typeface="Roboto Mono" pitchFamily="49" charset="0"/>
              <a:ea typeface="Roboto Mono" pitchFamily="49" charset="0"/>
              <a:cs typeface="Times New Roman" panose="02020603050405020304" pitchFamily="18" charset="0"/>
            </a:endParaRPr>
          </a:p>
        </p:txBody>
      </p:sp>
      <p:pic>
        <p:nvPicPr>
          <p:cNvPr id="6" name="Picture 5" descr="A diagram of a number&#10;&#10;Description automatically generated">
            <a:extLst>
              <a:ext uri="{FF2B5EF4-FFF2-40B4-BE49-F238E27FC236}">
                <a16:creationId xmlns:a16="http://schemas.microsoft.com/office/drawing/2014/main" id="{2D21017B-0B0D-1DE5-2B21-57AAAAC247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25481" y="5378072"/>
            <a:ext cx="13035919" cy="12893709"/>
          </a:xfrm>
          <a:prstGeom prst="rect">
            <a:avLst/>
          </a:prstGeom>
        </p:spPr>
      </p:pic>
      <p:sp>
        <p:nvSpPr>
          <p:cNvPr id="12" name="TextBox 11">
            <a:extLst>
              <a:ext uri="{FF2B5EF4-FFF2-40B4-BE49-F238E27FC236}">
                <a16:creationId xmlns:a16="http://schemas.microsoft.com/office/drawing/2014/main" id="{2075061E-6F99-5794-41B8-CA965B8A459E}"/>
              </a:ext>
            </a:extLst>
          </p:cNvPr>
          <p:cNvSpPr txBox="1"/>
          <p:nvPr/>
        </p:nvSpPr>
        <p:spPr>
          <a:xfrm>
            <a:off x="2822296" y="5378072"/>
            <a:ext cx="17307232" cy="2721258"/>
          </a:xfrm>
          <a:prstGeom prst="rect">
            <a:avLst/>
          </a:prstGeom>
          <a:noFill/>
        </p:spPr>
        <p:txBody>
          <a:bodyPr wrap="square" rtlCol="0">
            <a:spAutoFit/>
          </a:bodyPr>
          <a:lstStyle/>
          <a:p>
            <a:pPr>
              <a:lnSpc>
                <a:spcPct val="150000"/>
              </a:lnSpc>
              <a:buClr>
                <a:schemeClr val="tx2"/>
              </a:buClr>
            </a:pPr>
            <a:r>
              <a:rPr lang="en-US" sz="6000" kern="0" err="1">
                <a:solidFill>
                  <a:srgbClr val="267F99"/>
                </a:solidFill>
                <a:effectLst/>
                <a:latin typeface="Roboto Mono" pitchFamily="49" charset="0"/>
                <a:ea typeface="Roboto Mono" pitchFamily="49" charset="0"/>
                <a:cs typeface="Times New Roman" panose="02020603050405020304" pitchFamily="18" charset="0"/>
              </a:rPr>
              <a:t>cuda</a:t>
            </a:r>
            <a:r>
              <a:rPr lang="en-US" sz="6000" kern="0">
                <a:solidFill>
                  <a:srgbClr val="3B3B3B"/>
                </a:solidFill>
                <a:effectLst/>
                <a:latin typeface="Roboto Mono" pitchFamily="49" charset="0"/>
                <a:ea typeface="Roboto Mono" pitchFamily="49" charset="0"/>
                <a:cs typeface="Times New Roman" panose="02020603050405020304" pitchFamily="18" charset="0"/>
              </a:rPr>
              <a:t>::</a:t>
            </a:r>
            <a:r>
              <a:rPr lang="en-US" sz="6000" kern="0">
                <a:solidFill>
                  <a:srgbClr val="267F99"/>
                </a:solidFill>
                <a:effectLst/>
                <a:latin typeface="Roboto Mono" pitchFamily="49" charset="0"/>
                <a:ea typeface="Roboto Mono" pitchFamily="49" charset="0"/>
                <a:cs typeface="Times New Roman" panose="02020603050405020304" pitchFamily="18" charset="0"/>
              </a:rPr>
              <a:t>std</a:t>
            </a:r>
            <a:r>
              <a:rPr lang="en-US" sz="6000" kern="0">
                <a:solidFill>
                  <a:srgbClr val="3B3B3B"/>
                </a:solidFill>
                <a:effectLst/>
                <a:latin typeface="Roboto Mono" pitchFamily="49" charset="0"/>
                <a:ea typeface="Roboto Mono" pitchFamily="49" charset="0"/>
                <a:cs typeface="Times New Roman" panose="02020603050405020304" pitchFamily="18" charset="0"/>
              </a:rPr>
              <a:t>::</a:t>
            </a:r>
            <a:r>
              <a:rPr lang="en-US" sz="6000" kern="0" err="1">
                <a:solidFill>
                  <a:srgbClr val="267F99"/>
                </a:solidFill>
                <a:effectLst/>
                <a:latin typeface="Roboto Mono" pitchFamily="49" charset="0"/>
                <a:ea typeface="Roboto Mono" pitchFamily="49" charset="0"/>
                <a:cs typeface="Times New Roman" panose="02020603050405020304" pitchFamily="18" charset="0"/>
              </a:rPr>
              <a:t>mdspan</a:t>
            </a:r>
            <a:r>
              <a:rPr lang="en-US" sz="6000" kern="0">
                <a:solidFill>
                  <a:srgbClr val="3B3B3B"/>
                </a:solidFill>
                <a:effectLst/>
                <a:latin typeface="Roboto Mono" pitchFamily="49" charset="0"/>
                <a:ea typeface="Roboto Mono" pitchFamily="49" charset="0"/>
                <a:cs typeface="Times New Roman" panose="02020603050405020304" pitchFamily="18" charset="0"/>
              </a:rPr>
              <a:t>::</a:t>
            </a:r>
            <a:r>
              <a:rPr lang="en-US" sz="6000" b="0">
                <a:solidFill>
                  <a:srgbClr val="795E26"/>
                </a:solidFill>
                <a:effectLst/>
                <a:latin typeface="Roboto Mono" pitchFamily="49" charset="0"/>
                <a:ea typeface="Roboto Mono" pitchFamily="49" charset="0"/>
              </a:rPr>
              <a:t>extent</a:t>
            </a:r>
            <a:r>
              <a:rPr lang="en-US" sz="6000" b="0">
                <a:solidFill>
                  <a:srgbClr val="3B3B3B"/>
                </a:solidFill>
                <a:effectLst/>
                <a:latin typeface="Roboto Mono" pitchFamily="49" charset="0"/>
                <a:ea typeface="Roboto Mono" pitchFamily="49" charset="0"/>
              </a:rPr>
              <a:t>(</a:t>
            </a:r>
            <a:r>
              <a:rPr lang="en-US" sz="6000" kern="0">
                <a:solidFill>
                  <a:srgbClr val="001080"/>
                </a:solidFill>
                <a:effectLst/>
                <a:latin typeface="Roboto Mono" pitchFamily="49" charset="0"/>
                <a:ea typeface="Roboto Mono" pitchFamily="49" charset="0"/>
                <a:cs typeface="Times New Roman" panose="02020603050405020304" pitchFamily="18" charset="0"/>
              </a:rPr>
              <a:t>r</a:t>
            </a:r>
            <a:r>
              <a:rPr lang="en-US" sz="6000" b="0">
                <a:solidFill>
                  <a:srgbClr val="3B3B3B"/>
                </a:solidFill>
                <a:effectLst/>
                <a:latin typeface="Roboto Mono" pitchFamily="49" charset="0"/>
                <a:ea typeface="Roboto Mono" pitchFamily="49" charset="0"/>
              </a:rPr>
              <a:t>)</a:t>
            </a:r>
          </a:p>
          <a:p>
            <a:pPr marL="857250" indent="-857250">
              <a:lnSpc>
                <a:spcPct val="150000"/>
              </a:lnSpc>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Returns extent at rank index </a:t>
            </a:r>
            <a:r>
              <a:rPr lang="en-US" sz="6000" kern="0">
                <a:solidFill>
                  <a:srgbClr val="001080"/>
                </a:solidFill>
                <a:effectLst/>
                <a:latin typeface="Roboto Mono" pitchFamily="49" charset="0"/>
                <a:ea typeface="Roboto Mono" pitchFamily="49" charset="0"/>
                <a:cs typeface="Times New Roman" panose="02020603050405020304" pitchFamily="18" charset="0"/>
              </a:rPr>
              <a:t>r</a:t>
            </a:r>
            <a:endParaRPr lang="en-US" sz="6000">
              <a:solidFill>
                <a:schemeClr val="bg1"/>
              </a:solidFill>
              <a:latin typeface="NVIDIA Sans" panose="020B0503020203020204" pitchFamily="34" charset="0"/>
              <a:cs typeface="NVIDIA Sans" panose="020B0503020203020204" pitchFamily="34" charset="0"/>
            </a:endParaRPr>
          </a:p>
        </p:txBody>
      </p:sp>
      <p:sp>
        <p:nvSpPr>
          <p:cNvPr id="13" name="TextBox 12">
            <a:extLst>
              <a:ext uri="{FF2B5EF4-FFF2-40B4-BE49-F238E27FC236}">
                <a16:creationId xmlns:a16="http://schemas.microsoft.com/office/drawing/2014/main" id="{8835D41F-AD90-0359-1B7D-CB314E891774}"/>
              </a:ext>
            </a:extLst>
          </p:cNvPr>
          <p:cNvSpPr txBox="1"/>
          <p:nvPr/>
        </p:nvSpPr>
        <p:spPr>
          <a:xfrm>
            <a:off x="7854669" y="3621026"/>
            <a:ext cx="20866661" cy="1107996"/>
          </a:xfrm>
          <a:prstGeom prst="rect">
            <a:avLst/>
          </a:prstGeom>
          <a:noFill/>
        </p:spPr>
        <p:txBody>
          <a:bodyPr wrap="square" rtlCol="0">
            <a:spAutoFit/>
          </a:bodyPr>
          <a:lstStyle/>
          <a:p>
            <a:pPr marL="571500" indent="-571500">
              <a:buClr>
                <a:schemeClr val="tx2"/>
              </a:buClr>
              <a:buFont typeface="Arial" panose="020B0604020202020204" pitchFamily="34" charset="0"/>
              <a:buChar char="•"/>
            </a:pPr>
            <a:r>
              <a:rPr lang="en-US" sz="6600">
                <a:solidFill>
                  <a:schemeClr val="bg1"/>
                </a:solidFill>
                <a:latin typeface="NVIDIA Sans" panose="020B0503020203020204" pitchFamily="34" charset="0"/>
                <a:cs typeface="NVIDIA Sans" panose="020B0503020203020204" pitchFamily="34" charset="0"/>
              </a:rPr>
              <a:t>Use </a:t>
            </a:r>
            <a:r>
              <a:rPr lang="en-US" sz="6600" kern="0" err="1">
                <a:solidFill>
                  <a:srgbClr val="267F99"/>
                </a:solidFill>
                <a:effectLst/>
                <a:latin typeface="Roboto Mono" pitchFamily="49" charset="0"/>
                <a:ea typeface="Roboto Mono" pitchFamily="49" charset="0"/>
                <a:cs typeface="Times New Roman" panose="02020603050405020304" pitchFamily="18" charset="0"/>
              </a:rPr>
              <a:t>cuda</a:t>
            </a:r>
            <a:r>
              <a:rPr lang="en-US" sz="6600" kern="0">
                <a:solidFill>
                  <a:srgbClr val="3B3B3B"/>
                </a:solidFill>
                <a:effectLst/>
                <a:latin typeface="Roboto Mono" pitchFamily="49" charset="0"/>
                <a:ea typeface="Roboto Mono" pitchFamily="49" charset="0"/>
                <a:cs typeface="Times New Roman" panose="02020603050405020304" pitchFamily="18" charset="0"/>
              </a:rPr>
              <a:t>::</a:t>
            </a:r>
            <a:r>
              <a:rPr lang="en-US" sz="6600" kern="0">
                <a:solidFill>
                  <a:srgbClr val="267F99"/>
                </a:solidFill>
                <a:effectLst/>
                <a:latin typeface="Roboto Mono" pitchFamily="49" charset="0"/>
                <a:ea typeface="Roboto Mono" pitchFamily="49" charset="0"/>
                <a:cs typeface="Times New Roman" panose="02020603050405020304" pitchFamily="18" charset="0"/>
              </a:rPr>
              <a:t>std</a:t>
            </a:r>
            <a:r>
              <a:rPr lang="en-US" sz="6600" kern="0">
                <a:solidFill>
                  <a:srgbClr val="3B3B3B"/>
                </a:solidFill>
                <a:effectLst/>
                <a:latin typeface="Roboto Mono" pitchFamily="49" charset="0"/>
                <a:ea typeface="Roboto Mono" pitchFamily="49" charset="0"/>
                <a:cs typeface="Times New Roman" panose="02020603050405020304" pitchFamily="18" charset="0"/>
              </a:rPr>
              <a:t>::</a:t>
            </a:r>
            <a:r>
              <a:rPr lang="en-US" sz="6600" kern="0" err="1">
                <a:solidFill>
                  <a:srgbClr val="267F99"/>
                </a:solidFill>
                <a:effectLst/>
                <a:latin typeface="Roboto Mono" pitchFamily="49" charset="0"/>
                <a:ea typeface="Roboto Mono" pitchFamily="49" charset="0"/>
                <a:cs typeface="Times New Roman" panose="02020603050405020304" pitchFamily="18" charset="0"/>
              </a:rPr>
              <a:t>mdspan</a:t>
            </a:r>
            <a:r>
              <a:rPr lang="en-US" sz="6600" kern="0">
                <a:solidFill>
                  <a:srgbClr val="267F99"/>
                </a:solidFill>
                <a:effectLst/>
                <a:latin typeface="Roboto Mono" pitchFamily="49" charset="0"/>
                <a:ea typeface="Roboto Mono" pitchFamily="49" charset="0"/>
                <a:cs typeface="Times New Roman" panose="02020603050405020304" pitchFamily="18" charset="0"/>
              </a:rPr>
              <a:t> </a:t>
            </a:r>
            <a:r>
              <a:rPr lang="en-US" sz="6600">
                <a:solidFill>
                  <a:schemeClr val="bg1"/>
                </a:solidFill>
                <a:latin typeface="NVIDIA Sans" panose="020B0503020203020204" pitchFamily="34" charset="0"/>
                <a:cs typeface="NVIDIA Sans" panose="020B0503020203020204" pitchFamily="34" charset="0"/>
              </a:rPr>
              <a:t>instead of raw pointers </a:t>
            </a:r>
          </a:p>
        </p:txBody>
      </p:sp>
    </p:spTree>
    <p:extLst>
      <p:ext uri="{BB962C8B-B14F-4D97-AF65-F5344CB8AC3E}">
        <p14:creationId xmlns:p14="http://schemas.microsoft.com/office/powerpoint/2010/main" val="137845208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FB456C-2618-E9B9-FEC7-413D5F2B1110}"/>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2C8D035-930A-5EF0-6C8F-F39C97855251}"/>
              </a:ext>
            </a:extLst>
          </p:cNvPr>
          <p:cNvSpPr>
            <a:spLocks noGrp="1"/>
          </p:cNvSpPr>
          <p:nvPr>
            <p:ph type="title"/>
          </p:nvPr>
        </p:nvSpPr>
        <p:spPr/>
        <p:txBody>
          <a:bodyPr/>
          <a:lstStyle/>
          <a:p>
            <a:r>
              <a:rPr lang="en-US"/>
              <a:t>Exercise: </a:t>
            </a:r>
            <a:r>
              <a:rPr lang="en-US" err="1"/>
              <a:t>mdspan</a:t>
            </a:r>
            <a:endParaRPr lang="en-US"/>
          </a:p>
        </p:txBody>
      </p:sp>
      <p:sp>
        <p:nvSpPr>
          <p:cNvPr id="9" name="TextBox 8">
            <a:extLst>
              <a:ext uri="{FF2B5EF4-FFF2-40B4-BE49-F238E27FC236}">
                <a16:creationId xmlns:a16="http://schemas.microsoft.com/office/drawing/2014/main" id="{2631692A-9D6F-E077-2D63-09C85D784645}"/>
              </a:ext>
            </a:extLst>
          </p:cNvPr>
          <p:cNvSpPr txBox="1"/>
          <p:nvPr/>
        </p:nvSpPr>
        <p:spPr>
          <a:xfrm>
            <a:off x="904875" y="5129439"/>
            <a:ext cx="34766250" cy="12957393"/>
          </a:xfrm>
          <a:prstGeom prst="rect">
            <a:avLst/>
          </a:prstGeom>
          <a:noFill/>
        </p:spPr>
        <p:txBody>
          <a:bodyPr wrap="square">
            <a:spAutoFit/>
          </a:bodyPr>
          <a:lstStyle/>
          <a:p>
            <a:pPr marL="0" marR="0"/>
            <a:r>
              <a:rPr lang="en-US" sz="4400" kern="0" err="1">
                <a:solidFill>
                  <a:srgbClr val="267F99"/>
                </a:solidFill>
                <a:effectLst/>
                <a:latin typeface="Roboto Mono" pitchFamily="49" charset="0"/>
                <a:ea typeface="Roboto Mono" pitchFamily="49" charset="0"/>
                <a:cs typeface="Times New Roman" panose="02020603050405020304" pitchFamily="18" charset="0"/>
              </a:rPr>
              <a:t>cuda</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3B3B3B"/>
                </a:solidFill>
                <a:effectLst/>
                <a:latin typeface="Roboto Mono" pitchFamily="49" charset="0"/>
                <a:ea typeface="Roboto Mono" pitchFamily="49" charset="0"/>
                <a:cs typeface="Times New Roman" panose="02020603050405020304" pitchFamily="18" charset="0"/>
              </a:rPr>
              <a:t>mdspan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795E26"/>
                </a:solidFill>
                <a:effectLst/>
                <a:latin typeface="Roboto Mono" pitchFamily="49" charset="0"/>
                <a:ea typeface="Roboto Mono" pitchFamily="49" charset="0"/>
                <a:cs typeface="Times New Roman" panose="02020603050405020304" pitchFamily="18" charset="0"/>
              </a:rPr>
              <a:t>temp_in</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thrust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raw_pointer_cast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001080"/>
                </a:solidFill>
                <a:effectLst/>
                <a:latin typeface="Roboto Mono" pitchFamily="49" charset="0"/>
                <a:ea typeface="Roboto Mono" pitchFamily="49" charset="0"/>
                <a:cs typeface="Times New Roman" panose="02020603050405020304" pitchFamily="18" charset="0"/>
              </a:rPr>
              <a:t>in</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data</a:t>
            </a:r>
            <a:r>
              <a:rPr lang="en-US" sz="4400" kern="0">
                <a:solidFill>
                  <a:srgbClr val="3B3B3B"/>
                </a:solidFill>
                <a:effectLst/>
                <a:latin typeface="Roboto Mono" pitchFamily="49" charset="0"/>
                <a:ea typeface="Roboto Mono" pitchFamily="49" charset="0"/>
                <a:cs typeface="Times New Roman" panose="02020603050405020304" pitchFamily="18" charset="0"/>
              </a:rPr>
              <a:t>()), height, width);</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thrust::tabulate(</a:t>
            </a:r>
          </a:p>
          <a:p>
            <a:pPr marL="0" marR="0"/>
            <a:r>
              <a:rPr lang="en-US" sz="4400" kern="0">
                <a:solidFill>
                  <a:schemeClr val="accent5"/>
                </a:solidFill>
                <a:latin typeface="Roboto Mono" pitchFamily="49" charset="0"/>
                <a:ea typeface="Roboto Mono" pitchFamily="49" charset="0"/>
                <a:cs typeface="Times New Roman" panose="02020603050405020304" pitchFamily="18" charset="0"/>
              </a:rPr>
              <a:t>  </a:t>
            </a:r>
            <a:r>
              <a:rPr lang="en-US" sz="4400" kern="0">
                <a:solidFill>
                  <a:schemeClr val="accent5"/>
                </a:solidFill>
                <a:effectLst/>
                <a:latin typeface="Roboto Mono" pitchFamily="49" charset="0"/>
                <a:ea typeface="Roboto Mono" pitchFamily="49" charset="0"/>
                <a:cs typeface="Times New Roman" panose="02020603050405020304" pitchFamily="18" charset="0"/>
              </a:rPr>
              <a:t>thrust::device, </a:t>
            </a:r>
            <a:r>
              <a:rPr lang="en-US" sz="4400" kern="0" err="1">
                <a:solidFill>
                  <a:schemeClr val="accent5"/>
                </a:solidFill>
                <a:effectLst/>
                <a:latin typeface="Roboto Mono" pitchFamily="49" charset="0"/>
                <a:ea typeface="Roboto Mono" pitchFamily="49" charset="0"/>
                <a:cs typeface="Times New Roman" panose="02020603050405020304" pitchFamily="18" charset="0"/>
              </a:rPr>
              <a:t>out.begin</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r>
              <a:rPr lang="en-US" sz="4400" kern="0" err="1">
                <a:solidFill>
                  <a:schemeClr val="accent5"/>
                </a:solidFill>
                <a:effectLst/>
                <a:latin typeface="Roboto Mono" pitchFamily="49" charset="0"/>
                <a:ea typeface="Roboto Mono" pitchFamily="49" charset="0"/>
                <a:cs typeface="Times New Roman" panose="02020603050405020304" pitchFamily="18" charset="0"/>
              </a:rPr>
              <a:t>out.end</a:t>
            </a:r>
            <a:r>
              <a:rPr lang="en-US" sz="4400" kern="0">
                <a:solidFill>
                  <a:schemeClr val="accent5"/>
                </a:solidFill>
                <a:effectLst/>
                <a:latin typeface="Roboto Mono" pitchFamily="49" charset="0"/>
                <a:ea typeface="Roboto Mono" pitchFamily="49" charset="0"/>
                <a:cs typeface="Times New Roman" panose="02020603050405020304" pitchFamily="18" charset="0"/>
              </a:rPr>
              <a:t>(), </a:t>
            </a:r>
          </a:p>
          <a:p>
            <a:pPr marL="0" marR="0"/>
            <a:r>
              <a:rPr lang="en-US" sz="4400" kern="0">
                <a:solidFill>
                  <a:schemeClr val="accent5"/>
                </a:solidFill>
                <a:latin typeface="Roboto Mono" pitchFamily="49" charset="0"/>
                <a:ea typeface="Roboto Mono" pitchFamily="49" charset="0"/>
                <a:cs typeface="Times New Roman" panose="02020603050405020304" pitchFamily="18" charset="0"/>
              </a:rPr>
              <a:t>  </a:t>
            </a:r>
            <a:r>
              <a:rPr lang="en-US" sz="4400" kern="0">
                <a:solidFill>
                  <a:schemeClr val="accent5"/>
                </a:solidFill>
                <a:effectLst/>
                <a:latin typeface="Roboto Mono" pitchFamily="49" charset="0"/>
                <a:ea typeface="Roboto Mono" pitchFamily="49" charset="0"/>
                <a:cs typeface="Times New Roman" panose="02020603050405020304" pitchFamily="18" charset="0"/>
              </a:rPr>
              <a:t>[</a:t>
            </a:r>
            <a:r>
              <a:rPr lang="en-US" sz="4400" kern="0" err="1">
                <a:solidFill>
                  <a:schemeClr val="accent5"/>
                </a:solidFill>
                <a:effectLst/>
                <a:latin typeface="Roboto Mono" pitchFamily="49" charset="0"/>
                <a:ea typeface="Roboto Mono" pitchFamily="49" charset="0"/>
                <a:cs typeface="Times New Roman" panose="02020603050405020304" pitchFamily="18" charset="0"/>
              </a:rPr>
              <a:t>temp_in</a:t>
            </a:r>
            <a:r>
              <a:rPr lang="en-US" sz="4400" kern="0">
                <a:solidFill>
                  <a:schemeClr val="accent5"/>
                </a:solidFill>
                <a:effectLst/>
                <a:latin typeface="Roboto Mono" pitchFamily="49" charset="0"/>
                <a:ea typeface="Roboto Mono" pitchFamily="49" charset="0"/>
                <a:cs typeface="Times New Roman" panose="02020603050405020304" pitchFamily="18" charset="0"/>
              </a:rPr>
              <a:t>] __host__ __device__(int id)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column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id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temp_in</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extent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row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id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temp_in</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extent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if</a:t>
            </a:r>
            <a:r>
              <a:rPr lang="en-US" sz="4400" kern="0">
                <a:solidFill>
                  <a:srgbClr val="3B3B3B"/>
                </a:solidFill>
                <a:effectLst/>
                <a:latin typeface="Roboto Mono" pitchFamily="49" charset="0"/>
                <a:ea typeface="Roboto Mono" pitchFamily="49" charset="0"/>
                <a:cs typeface="Times New Roman" panose="02020603050405020304" pitchFamily="18" charset="0"/>
              </a:rPr>
              <a:t> (row </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&amp;&amp;</a:t>
            </a:r>
            <a:r>
              <a:rPr lang="en-US" sz="4400" kern="0">
                <a:solidFill>
                  <a:srgbClr val="3B3B3B"/>
                </a:solidFill>
                <a:effectLst/>
                <a:latin typeface="Roboto Mono" pitchFamily="49" charset="0"/>
                <a:ea typeface="Roboto Mono" pitchFamily="49" charset="0"/>
                <a:cs typeface="Times New Roman" panose="02020603050405020304" pitchFamily="18" charset="0"/>
              </a:rPr>
              <a:t> column </a:t>
            </a:r>
            <a:r>
              <a:rPr lang="en-US" sz="4400" kern="0">
                <a:solidFill>
                  <a:srgbClr val="000000"/>
                </a:solidFill>
                <a:effectLst/>
                <a:latin typeface="Roboto Mono" pitchFamily="49" charset="0"/>
                <a:ea typeface="Roboto Mono" pitchFamily="49" charset="0"/>
                <a:cs typeface="Times New Roman" panose="02020603050405020304" pitchFamily="18" charset="0"/>
              </a:rPr>
              <a:t>&gt;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&amp;&amp;</a:t>
            </a:r>
            <a:r>
              <a:rPr lang="en-US" sz="4400" kern="0">
                <a:solidFill>
                  <a:srgbClr val="3B3B3B"/>
                </a:solidFill>
                <a:effectLst/>
                <a:latin typeface="Roboto Mono" pitchFamily="49" charset="0"/>
                <a:ea typeface="Roboto Mono" pitchFamily="49" charset="0"/>
                <a:cs typeface="Times New Roman" panose="02020603050405020304" pitchFamily="18" charset="0"/>
              </a:rPr>
              <a:t> row </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temp_in</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extent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0</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&amp;&amp;</a:t>
            </a:r>
            <a:r>
              <a:rPr lang="en-US" sz="4400" kern="0">
                <a:solidFill>
                  <a:srgbClr val="3B3B3B"/>
                </a:solidFill>
                <a:effectLst/>
                <a:latin typeface="Roboto Mono" pitchFamily="49" charset="0"/>
                <a:ea typeface="Roboto Mono" pitchFamily="49" charset="0"/>
                <a:cs typeface="Times New Roman" panose="02020603050405020304" pitchFamily="18" charset="0"/>
              </a:rPr>
              <a:t> column </a:t>
            </a:r>
            <a:r>
              <a:rPr lang="en-US" sz="4400" kern="0">
                <a:solidFill>
                  <a:srgbClr val="000000"/>
                </a:solidFill>
                <a:effectLst/>
                <a:latin typeface="Roboto Mono" pitchFamily="49" charset="0"/>
                <a:ea typeface="Roboto Mono" pitchFamily="49" charset="0"/>
                <a:cs typeface="Times New Roman" panose="02020603050405020304" pitchFamily="18" charset="0"/>
              </a:rPr>
              <a:t>&lt;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temp_in</a:t>
            </a:r>
            <a:r>
              <a:rPr lang="en-US" sz="4400" kern="0" err="1">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795E26"/>
                </a:solidFill>
                <a:effectLst/>
                <a:latin typeface="Roboto Mono" pitchFamily="49" charset="0"/>
                <a:ea typeface="Roboto Mono" pitchFamily="49" charset="0"/>
                <a:cs typeface="Times New Roman" panose="02020603050405020304" pitchFamily="18" charset="0"/>
              </a:rPr>
              <a:t>extent</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100">
                <a:latin typeface="Roboto Mono" pitchFamily="49" charset="0"/>
                <a:ea typeface="Roboto Mono" pitchFamily="49" charset="0"/>
                <a:cs typeface="Times New Roman" panose="02020603050405020304" pitchFamily="18" charset="0"/>
              </a:rPr>
              <a:t> </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d2tdx2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795E26"/>
                </a:solidFill>
                <a:effectLst/>
                <a:latin typeface="Roboto Mono" pitchFamily="49" charset="0"/>
                <a:ea typeface="Roboto Mono" pitchFamily="49" charset="0"/>
                <a:cs typeface="Times New Roman" panose="02020603050405020304" pitchFamily="18" charset="0"/>
              </a:rPr>
              <a:t>temp_in</a:t>
            </a:r>
            <a:r>
              <a:rPr lang="en-US" sz="4400" kern="0">
                <a:solidFill>
                  <a:srgbClr val="3B3B3B"/>
                </a:solidFill>
                <a:effectLst/>
                <a:latin typeface="Roboto Mono" pitchFamily="49" charset="0"/>
                <a:ea typeface="Roboto Mono" pitchFamily="49" charset="0"/>
                <a:cs typeface="Times New Roman" panose="02020603050405020304" pitchFamily="18" charset="0"/>
              </a:rPr>
              <a:t>(row, column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795E26"/>
                </a:solidFill>
                <a:effectLst/>
                <a:latin typeface="Roboto Mono" pitchFamily="49" charset="0"/>
                <a:ea typeface="Roboto Mono" pitchFamily="49" charset="0"/>
                <a:cs typeface="Times New Roman" panose="02020603050405020304" pitchFamily="18" charset="0"/>
              </a:rPr>
              <a:t>temp_in</a:t>
            </a:r>
            <a:r>
              <a:rPr lang="en-US" sz="4400" kern="0">
                <a:solidFill>
                  <a:srgbClr val="3B3B3B"/>
                </a:solidFill>
                <a:effectLst/>
                <a:latin typeface="Roboto Mono" pitchFamily="49" charset="0"/>
                <a:ea typeface="Roboto Mono" pitchFamily="49" charset="0"/>
                <a:cs typeface="Times New Roman" panose="02020603050405020304" pitchFamily="18" charset="0"/>
              </a:rPr>
              <a:t>(row, column)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795E26"/>
                </a:solidFill>
                <a:effectLst/>
                <a:latin typeface="Roboto Mono" pitchFamily="49" charset="0"/>
                <a:ea typeface="Roboto Mono" pitchFamily="49" charset="0"/>
                <a:cs typeface="Times New Roman" panose="02020603050405020304" pitchFamily="18" charset="0"/>
              </a:rPr>
              <a:t>temp_in</a:t>
            </a:r>
            <a:r>
              <a:rPr lang="en-US" sz="4400" kern="0">
                <a:solidFill>
                  <a:srgbClr val="3B3B3B"/>
                </a:solidFill>
                <a:effectLst/>
                <a:latin typeface="Roboto Mono" pitchFamily="49" charset="0"/>
                <a:ea typeface="Roboto Mono" pitchFamily="49" charset="0"/>
                <a:cs typeface="Times New Roman" panose="02020603050405020304" pitchFamily="18" charset="0"/>
              </a:rPr>
              <a:t>(row, column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d2tdy2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795E26"/>
                </a:solidFill>
                <a:effectLst/>
                <a:latin typeface="Roboto Mono" pitchFamily="49" charset="0"/>
                <a:ea typeface="Roboto Mono" pitchFamily="49" charset="0"/>
                <a:cs typeface="Times New Roman" panose="02020603050405020304" pitchFamily="18" charset="0"/>
              </a:rPr>
              <a:t>temp_in</a:t>
            </a:r>
            <a:r>
              <a:rPr lang="en-US" sz="4400" kern="0">
                <a:solidFill>
                  <a:srgbClr val="3B3B3B"/>
                </a:solidFill>
                <a:effectLst/>
                <a:latin typeface="Roboto Mono" pitchFamily="49" charset="0"/>
                <a:ea typeface="Roboto Mono" pitchFamily="49" charset="0"/>
                <a:cs typeface="Times New Roman" panose="02020603050405020304" pitchFamily="18" charset="0"/>
              </a:rPr>
              <a:t>(row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 column)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795E26"/>
                </a:solidFill>
                <a:effectLst/>
                <a:latin typeface="Roboto Mono" pitchFamily="49" charset="0"/>
                <a:ea typeface="Roboto Mono" pitchFamily="49" charset="0"/>
                <a:cs typeface="Times New Roman" panose="02020603050405020304" pitchFamily="18" charset="0"/>
              </a:rPr>
              <a:t>temp_in</a:t>
            </a:r>
            <a:r>
              <a:rPr lang="en-US" sz="4400" kern="0">
                <a:solidFill>
                  <a:srgbClr val="3B3B3B"/>
                </a:solidFill>
                <a:effectLst/>
                <a:latin typeface="Roboto Mono" pitchFamily="49" charset="0"/>
                <a:ea typeface="Roboto Mono" pitchFamily="49" charset="0"/>
                <a:cs typeface="Times New Roman" panose="02020603050405020304" pitchFamily="18" charset="0"/>
              </a:rPr>
              <a:t>(row, column)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795E26"/>
                </a:solidFill>
                <a:effectLst/>
                <a:latin typeface="Roboto Mono" pitchFamily="49" charset="0"/>
                <a:ea typeface="Roboto Mono" pitchFamily="49" charset="0"/>
                <a:cs typeface="Times New Roman" panose="02020603050405020304" pitchFamily="18" charset="0"/>
              </a:rPr>
              <a:t>temp_in</a:t>
            </a:r>
            <a:r>
              <a:rPr lang="en-US" sz="4400" kern="0">
                <a:solidFill>
                  <a:srgbClr val="3B3B3B"/>
                </a:solidFill>
                <a:effectLst/>
                <a:latin typeface="Roboto Mono" pitchFamily="49" charset="0"/>
                <a:ea typeface="Roboto Mono" pitchFamily="49" charset="0"/>
                <a:cs typeface="Times New Roman" panose="02020603050405020304" pitchFamily="18" charset="0"/>
              </a:rPr>
              <a:t>(row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1</a:t>
            </a:r>
            <a:r>
              <a:rPr lang="en-US" sz="4400" kern="0">
                <a:solidFill>
                  <a:srgbClr val="3B3B3B"/>
                </a:solidFill>
                <a:effectLst/>
                <a:latin typeface="Roboto Mono" pitchFamily="49" charset="0"/>
                <a:ea typeface="Roboto Mono" pitchFamily="49" charset="0"/>
                <a:cs typeface="Times New Roman" panose="02020603050405020304" pitchFamily="18" charset="0"/>
              </a:rPr>
              <a:t>, column);</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795E26"/>
                </a:solidFill>
                <a:effectLst/>
                <a:latin typeface="Roboto Mono" pitchFamily="49" charset="0"/>
                <a:ea typeface="Roboto Mono" pitchFamily="49" charset="0"/>
                <a:cs typeface="Times New Roman" panose="02020603050405020304" pitchFamily="18" charset="0"/>
              </a:rPr>
              <a:t>temp_in</a:t>
            </a:r>
            <a:r>
              <a:rPr lang="en-US" sz="4400" kern="0">
                <a:solidFill>
                  <a:srgbClr val="3B3B3B"/>
                </a:solidFill>
                <a:effectLst/>
                <a:latin typeface="Roboto Mono" pitchFamily="49" charset="0"/>
                <a:ea typeface="Roboto Mono" pitchFamily="49" charset="0"/>
                <a:cs typeface="Times New Roman" panose="02020603050405020304" pitchFamily="18" charset="0"/>
              </a:rPr>
              <a:t>(row, column)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0.2f</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(d2tdx2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d2tdy2);</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else</a:t>
            </a:r>
            <a:r>
              <a:rPr lang="en-US" sz="4400" kern="100">
                <a:latin typeface="Roboto Mono" pitchFamily="49" charset="0"/>
                <a:ea typeface="Roboto Mono" pitchFamily="49" charset="0"/>
                <a:cs typeface="Times New Roman" panose="02020603050405020304" pitchFamily="18" charset="0"/>
              </a:rPr>
              <a:t> </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AF00DB"/>
                </a:solidFill>
                <a:effectLst/>
                <a:latin typeface="Roboto Mono" pitchFamily="49" charset="0"/>
                <a:ea typeface="Roboto Mono" pitchFamily="49" charset="0"/>
                <a:cs typeface="Times New Roman" panose="02020603050405020304" pitchFamily="18" charset="0"/>
              </a:rPr>
              <a:t>return</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795E26"/>
                </a:solidFill>
                <a:effectLst/>
                <a:latin typeface="Roboto Mono" pitchFamily="49" charset="0"/>
                <a:ea typeface="Roboto Mono" pitchFamily="49" charset="0"/>
                <a:cs typeface="Times New Roman" panose="02020603050405020304" pitchFamily="18" charset="0"/>
              </a:rPr>
              <a:t>temp_in</a:t>
            </a:r>
            <a:r>
              <a:rPr lang="en-US" sz="4400" kern="0">
                <a:solidFill>
                  <a:srgbClr val="3B3B3B"/>
                </a:solidFill>
                <a:effectLst/>
                <a:latin typeface="Roboto Mono" pitchFamily="49" charset="0"/>
                <a:ea typeface="Roboto Mono" pitchFamily="49" charset="0"/>
                <a:cs typeface="Times New Roman" panose="02020603050405020304" pitchFamily="18" charset="0"/>
              </a:rPr>
              <a:t>(row, column);</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  });</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p:txBody>
      </p:sp>
      <p:sp>
        <p:nvSpPr>
          <p:cNvPr id="2" name="Text Placeholder 1">
            <a:extLst>
              <a:ext uri="{FF2B5EF4-FFF2-40B4-BE49-F238E27FC236}">
                <a16:creationId xmlns:a16="http://schemas.microsoft.com/office/drawing/2014/main" id="{75C75C48-1210-C2DE-3CF6-3EBB2F16CE26}"/>
              </a:ext>
            </a:extLst>
          </p:cNvPr>
          <p:cNvSpPr>
            <a:spLocks noGrp="1"/>
          </p:cNvSpPr>
          <p:nvPr>
            <p:ph type="body" sz="quarter" idx="10"/>
          </p:nvPr>
        </p:nvSpPr>
        <p:spPr>
          <a:xfrm>
            <a:off x="2514600" y="2487168"/>
            <a:ext cx="31546800" cy="1408176"/>
          </a:xfrm>
        </p:spPr>
        <p:txBody>
          <a:bodyPr/>
          <a:lstStyle/>
          <a:p>
            <a:r>
              <a:rPr lang="en-US"/>
              <a:t>Solution</a:t>
            </a:r>
          </a:p>
        </p:txBody>
      </p:sp>
    </p:spTree>
    <p:extLst>
      <p:ext uri="{BB962C8B-B14F-4D97-AF65-F5344CB8AC3E}">
        <p14:creationId xmlns:p14="http://schemas.microsoft.com/office/powerpoint/2010/main" val="183366140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0689C-399B-5B37-7C4D-6937F530190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94040F04-CF12-C156-EC44-75C0E946D0CF}"/>
              </a:ext>
            </a:extLst>
          </p:cNvPr>
          <p:cNvSpPr>
            <a:spLocks noGrp="1"/>
          </p:cNvSpPr>
          <p:nvPr>
            <p:ph type="title"/>
          </p:nvPr>
        </p:nvSpPr>
        <p:spPr/>
        <p:txBody>
          <a:bodyPr/>
          <a:lstStyle/>
          <a:p>
            <a:r>
              <a:rPr lang="en-US"/>
              <a:t>Best Practice: Give Domain-Specific Names</a:t>
            </a:r>
          </a:p>
        </p:txBody>
      </p:sp>
      <p:sp>
        <p:nvSpPr>
          <p:cNvPr id="6" name="TextBox 5">
            <a:extLst>
              <a:ext uri="{FF2B5EF4-FFF2-40B4-BE49-F238E27FC236}">
                <a16:creationId xmlns:a16="http://schemas.microsoft.com/office/drawing/2014/main" id="{954D1CEC-866F-C250-10F5-9E7D2490A208}"/>
              </a:ext>
            </a:extLst>
          </p:cNvPr>
          <p:cNvSpPr txBox="1"/>
          <p:nvPr/>
        </p:nvSpPr>
        <p:spPr>
          <a:xfrm>
            <a:off x="4000352" y="3850995"/>
            <a:ext cx="29173229" cy="9591152"/>
          </a:xfrm>
          <a:prstGeom prst="rect">
            <a:avLst/>
          </a:prstGeom>
          <a:noFill/>
        </p:spPr>
        <p:txBody>
          <a:bodyPr wrap="square">
            <a:spAutoFit/>
          </a:bodyPr>
          <a:lstStyle/>
          <a:p>
            <a:r>
              <a:rPr lang="en-US" sz="4400" kern="0">
                <a:solidFill>
                  <a:srgbClr val="AF00DB"/>
                </a:solidFill>
                <a:effectLst/>
                <a:latin typeface="Roboto Mono" pitchFamily="49" charset="0"/>
                <a:ea typeface="Roboto Mono" pitchFamily="49" charset="0"/>
                <a:cs typeface="Times New Roman" panose="02020603050405020304" pitchFamily="18" charset="0"/>
              </a:rPr>
              <a:t>using</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267F99"/>
                </a:solidFill>
                <a:effectLst/>
                <a:latin typeface="Roboto Mono" pitchFamily="49" charset="0"/>
                <a:ea typeface="Roboto Mono" pitchFamily="49" charset="0"/>
                <a:cs typeface="Times New Roman" panose="02020603050405020304" pitchFamily="18" charset="0"/>
              </a:rPr>
              <a:t>temperature_grid_f</a:t>
            </a:r>
            <a:r>
              <a:rPr lang="en-US" sz="4400" kern="0">
                <a:solidFill>
                  <a:srgbClr val="267F99"/>
                </a:solidFill>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267F99"/>
                </a:solidFill>
                <a:effectLst/>
                <a:latin typeface="Roboto Mono" pitchFamily="49" charset="0"/>
                <a:ea typeface="Roboto Mono" pitchFamily="49" charset="0"/>
                <a:cs typeface="Times New Roman" panose="02020603050405020304" pitchFamily="18" charset="0"/>
              </a:rPr>
              <a:t>cuda</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mdspan</a:t>
            </a:r>
            <a:r>
              <a:rPr lang="en-US" sz="4400" kern="0">
                <a:solidFill>
                  <a:srgbClr val="3B3B3B"/>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267F99"/>
                </a:solidFill>
                <a:effectLst/>
                <a:latin typeface="Roboto Mono" pitchFamily="49" charset="0"/>
                <a:ea typeface="Roboto Mono" pitchFamily="49" charset="0"/>
                <a:cs typeface="Times New Roman" panose="02020603050405020304" pitchFamily="18" charset="0"/>
              </a:rPr>
              <a:t>cuda</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dextents</a:t>
            </a:r>
            <a:r>
              <a:rPr lang="en-US" sz="4400" kern="0">
                <a:solidFill>
                  <a:srgbClr val="3B3B3B"/>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&gt;&gt;;</a:t>
            </a:r>
            <a:endParaRPr lang="en-US" sz="4400" kern="100">
              <a:effectLst/>
              <a:latin typeface="Roboto Mono" pitchFamily="49" charset="0"/>
              <a:ea typeface="Roboto Mono" pitchFamily="49" charset="0"/>
              <a:cs typeface="Times New Roman" panose="02020603050405020304" pitchFamily="18" charset="0"/>
            </a:endParaRPr>
          </a:p>
          <a:p>
            <a:pPr marL="0" marR="0"/>
            <a:endParaRPr lang="en-US" sz="4400" kern="0">
              <a:solidFill>
                <a:srgbClr val="0000FF"/>
              </a:solidFill>
              <a:effectLst/>
              <a:latin typeface="Roboto Mono" pitchFamily="2" charset="0"/>
              <a:ea typeface="Roboto Mono" pitchFamily="2" charset="0"/>
              <a:cs typeface="Times New Roman" panose="02020603050405020304" pitchFamily="18" charset="0"/>
            </a:endParaRPr>
          </a:p>
          <a:p>
            <a:r>
              <a:rPr lang="en-US" sz="4400" kern="0">
                <a:solidFill>
                  <a:srgbClr val="AF00DB"/>
                </a:solidFill>
                <a:effectLst/>
                <a:latin typeface="Roboto Mono" pitchFamily="49" charset="0"/>
                <a:ea typeface="Roboto Mono" pitchFamily="49" charset="0"/>
                <a:cs typeface="Times New Roman" panose="02020603050405020304" pitchFamily="18" charset="0"/>
              </a:rPr>
              <a:t>using</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267F99"/>
                </a:solidFill>
                <a:effectLst/>
                <a:latin typeface="Roboto Mono" pitchFamily="49" charset="0"/>
                <a:ea typeface="Roboto Mono" pitchFamily="49" charset="0"/>
                <a:cs typeface="Times New Roman" panose="02020603050405020304" pitchFamily="18" charset="0"/>
              </a:rPr>
              <a:t>temperature_grid_d</a:t>
            </a:r>
            <a:r>
              <a:rPr lang="en-US" sz="4400" kern="0">
                <a:solidFill>
                  <a:srgbClr val="267F99"/>
                </a:solidFill>
                <a:latin typeface="Roboto Mono" pitchFamily="49" charset="0"/>
                <a:ea typeface="Roboto Mono" pitchFamily="49" charset="0"/>
                <a:cs typeface="Times New Roman" panose="02020603050405020304" pitchFamily="18" charset="0"/>
              </a:rPr>
              <a:t> </a:t>
            </a:r>
            <a:r>
              <a:rPr lang="en-US" sz="4400" kern="0">
                <a:solidFill>
                  <a:srgbClr val="000000"/>
                </a:solidFill>
                <a:effectLst/>
                <a:latin typeface="Roboto Mono" pitchFamily="49" charset="0"/>
                <a:ea typeface="Roboto Mono" pitchFamily="49" charset="0"/>
                <a:cs typeface="Times New Roman" panose="02020603050405020304" pitchFamily="18" charset="0"/>
              </a:rPr>
              <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267F99"/>
                </a:solidFill>
                <a:effectLst/>
                <a:latin typeface="Roboto Mono" pitchFamily="49" charset="0"/>
                <a:ea typeface="Roboto Mono" pitchFamily="49" charset="0"/>
                <a:cs typeface="Times New Roman" panose="02020603050405020304" pitchFamily="18" charset="0"/>
              </a:rPr>
              <a:t>cuda</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mdspan</a:t>
            </a:r>
            <a:r>
              <a:rPr lang="en-US" sz="4400" kern="0">
                <a:solidFill>
                  <a:srgbClr val="3B3B3B"/>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double</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267F99"/>
                </a:solidFill>
                <a:effectLst/>
                <a:latin typeface="Roboto Mono" pitchFamily="49" charset="0"/>
                <a:ea typeface="Roboto Mono" pitchFamily="49" charset="0"/>
                <a:cs typeface="Times New Roman" panose="02020603050405020304" pitchFamily="18" charset="0"/>
              </a:rPr>
              <a:t>cuda</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267F99"/>
                </a:solidFill>
                <a:effectLst/>
                <a:latin typeface="Roboto Mono" pitchFamily="49" charset="0"/>
                <a:ea typeface="Roboto Mono" pitchFamily="49" charset="0"/>
                <a:cs typeface="Times New Roman" panose="02020603050405020304" pitchFamily="18" charset="0"/>
              </a:rPr>
              <a:t>std</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err="1">
                <a:solidFill>
                  <a:srgbClr val="267F99"/>
                </a:solidFill>
                <a:effectLst/>
                <a:latin typeface="Roboto Mono" pitchFamily="49" charset="0"/>
                <a:ea typeface="Roboto Mono" pitchFamily="49" charset="0"/>
                <a:cs typeface="Times New Roman" panose="02020603050405020304" pitchFamily="18" charset="0"/>
              </a:rPr>
              <a:t>dextents</a:t>
            </a:r>
            <a:r>
              <a:rPr lang="en-US" sz="4400" kern="0">
                <a:solidFill>
                  <a:srgbClr val="3B3B3B"/>
                </a:solidFill>
                <a:effectLst/>
                <a:latin typeface="Roboto Mono" pitchFamily="49" charset="0"/>
                <a:ea typeface="Roboto Mono" pitchFamily="49" charset="0"/>
                <a:cs typeface="Times New Roman" panose="02020603050405020304" pitchFamily="18" charset="0"/>
              </a:rPr>
              <a:t>&lt;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98658"/>
                </a:solidFill>
                <a:effectLst/>
                <a:latin typeface="Roboto Mono" pitchFamily="49" charset="0"/>
                <a:ea typeface="Roboto Mono" pitchFamily="49" charset="0"/>
                <a:cs typeface="Times New Roman" panose="02020603050405020304" pitchFamily="18" charset="0"/>
              </a:rPr>
              <a:t>2</a:t>
            </a:r>
            <a:r>
              <a:rPr lang="en-US" sz="4400" kern="0">
                <a:solidFill>
                  <a:srgbClr val="3B3B3B"/>
                </a:solidFill>
                <a:effectLst/>
                <a:latin typeface="Roboto Mono" pitchFamily="49" charset="0"/>
                <a:ea typeface="Roboto Mono" pitchFamily="49" charset="0"/>
                <a:cs typeface="Times New Roman" panose="02020603050405020304" pitchFamily="18" charset="0"/>
              </a:rPr>
              <a:t>&gt;&gt;;</a:t>
            </a:r>
            <a:endParaRPr lang="en-US" sz="4400" kern="100">
              <a:effectLst/>
              <a:latin typeface="Roboto Mono" pitchFamily="49" charset="0"/>
              <a:ea typeface="Roboto Mono" pitchFamily="49" charset="0"/>
              <a:cs typeface="Times New Roman" panose="02020603050405020304" pitchFamily="18" charset="0"/>
            </a:endParaRPr>
          </a:p>
          <a:p>
            <a:pPr marL="0" marR="0"/>
            <a:endParaRPr lang="en-US" sz="4400" kern="0">
              <a:solidFill>
                <a:srgbClr val="0000FF"/>
              </a:solidFill>
              <a:effectLst/>
              <a:latin typeface="Roboto Mono" pitchFamily="2" charset="0"/>
              <a:ea typeface="Roboto Mono" pitchFamily="2" charset="0"/>
              <a:cs typeface="Times New Roman" panose="02020603050405020304" pitchFamily="18" charset="0"/>
            </a:endParaRPr>
          </a:p>
          <a:p>
            <a:pPr marL="0" marR="0">
              <a:spcAft>
                <a:spcPts val="800"/>
              </a:spcAft>
            </a:pPr>
            <a:endParaRPr lang="en-US" sz="4400" kern="0">
              <a:solidFill>
                <a:srgbClr val="0000FF"/>
              </a:solidFill>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Times New Roman" panose="02020603050405020304" pitchFamily="18" charset="0"/>
              </a:rPr>
              <a:t>void simulate(int height,</a:t>
            </a:r>
            <a:r>
              <a:rPr lang="en-US" sz="4400" kern="100">
                <a:solidFill>
                  <a:schemeClr val="accent5"/>
                </a:solidFill>
                <a:latin typeface="Roboto Mono" pitchFamily="2" charset="0"/>
                <a:ea typeface="Roboto Mono" pitchFamily="2" charset="0"/>
                <a:cs typeface="Times New Roman" panose="02020603050405020304" pitchFamily="18" charset="0"/>
              </a:rPr>
              <a:t> </a:t>
            </a:r>
            <a:r>
              <a:rPr lang="en-US" sz="4400" kern="0">
                <a:solidFill>
                  <a:schemeClr val="accent5"/>
                </a:solidFill>
                <a:effectLst/>
                <a:latin typeface="Roboto Mono" pitchFamily="2" charset="0"/>
                <a:ea typeface="Roboto Mono" pitchFamily="2" charset="0"/>
                <a:cs typeface="Times New Roman" panose="02020603050405020304" pitchFamily="18" charset="0"/>
              </a:rPr>
              <a:t>int width,</a:t>
            </a:r>
            <a:r>
              <a:rPr lang="en-US" sz="4400" kern="100">
                <a:solidFill>
                  <a:schemeClr val="accent5"/>
                </a:solidFill>
                <a:latin typeface="Roboto Mono" pitchFamily="2" charset="0"/>
                <a:ea typeface="Roboto Mono" pitchFamily="2" charset="0"/>
                <a:cs typeface="Times New Roman" panose="02020603050405020304" pitchFamily="18" charset="0"/>
              </a:rPr>
              <a:t> </a:t>
            </a: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Times New Roman" panose="02020603050405020304" pitchFamily="18" charset="0"/>
              </a:rPr>
              <a:t>              thrust::</a:t>
            </a:r>
            <a:r>
              <a:rPr lang="en-US" sz="4400" kern="0" err="1">
                <a:solidFill>
                  <a:schemeClr val="accent5"/>
                </a:solidFill>
                <a:effectLst/>
                <a:latin typeface="Roboto Mono" pitchFamily="2" charset="0"/>
                <a:ea typeface="Roboto Mono" pitchFamily="2" charset="0"/>
                <a:cs typeface="Times New Roman" panose="02020603050405020304" pitchFamily="18" charset="0"/>
              </a:rPr>
              <a:t>universal_vector</a:t>
            </a:r>
            <a:r>
              <a:rPr lang="en-US" sz="4400" kern="0">
                <a:solidFill>
                  <a:schemeClr val="accent5"/>
                </a:solidFill>
                <a:effectLst/>
                <a:latin typeface="Roboto Mono" pitchFamily="2" charset="0"/>
                <a:ea typeface="Roboto Mono" pitchFamily="2" charset="0"/>
                <a:cs typeface="Times New Roman" panose="02020603050405020304" pitchFamily="18" charset="0"/>
              </a:rPr>
              <a:t>&lt;float&gt; &amp;in,</a:t>
            </a:r>
            <a:r>
              <a:rPr lang="en-US" sz="4400" kern="100">
                <a:solidFill>
                  <a:schemeClr val="accent5"/>
                </a:solidFill>
                <a:latin typeface="Roboto Mono" pitchFamily="2" charset="0"/>
                <a:ea typeface="Roboto Mono" pitchFamily="2" charset="0"/>
                <a:cs typeface="Times New Roman" panose="02020603050405020304" pitchFamily="18" charset="0"/>
              </a:rPr>
              <a:t> </a:t>
            </a: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Times New Roman" panose="02020603050405020304" pitchFamily="18" charset="0"/>
              </a:rPr>
              <a:t>              thrust::</a:t>
            </a:r>
            <a:r>
              <a:rPr lang="en-US" sz="4400" kern="0" err="1">
                <a:solidFill>
                  <a:schemeClr val="accent5"/>
                </a:solidFill>
                <a:effectLst/>
                <a:latin typeface="Roboto Mono" pitchFamily="2" charset="0"/>
                <a:ea typeface="Roboto Mono" pitchFamily="2" charset="0"/>
                <a:cs typeface="Times New Roman" panose="02020603050405020304" pitchFamily="18" charset="0"/>
              </a:rPr>
              <a:t>universal_vector</a:t>
            </a:r>
            <a:r>
              <a:rPr lang="en-US" sz="4400" kern="0">
                <a:solidFill>
                  <a:schemeClr val="accent5"/>
                </a:solidFill>
                <a:effectLst/>
                <a:latin typeface="Roboto Mono" pitchFamily="2" charset="0"/>
                <a:ea typeface="Roboto Mono" pitchFamily="2" charset="0"/>
                <a:cs typeface="Times New Roman" panose="02020603050405020304" pitchFamily="18" charset="0"/>
              </a:rPr>
              <a:t>&lt;float&gt; &amp;out)</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chemeClr val="accent5"/>
                </a:solidFill>
                <a:effectLst/>
                <a:latin typeface="Roboto Mono" pitchFamily="2" charset="0"/>
                <a:ea typeface="Roboto Mono" pitchFamily="2" charset="0"/>
                <a:cs typeface="Times New Roman" panose="02020603050405020304" pitchFamily="18" charset="0"/>
              </a:rPr>
              <a:t>{</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267F99"/>
                </a:solidFill>
                <a:effectLst/>
                <a:latin typeface="Roboto Mono" pitchFamily="49" charset="0"/>
                <a:ea typeface="Roboto Mono" pitchFamily="49" charset="0"/>
                <a:cs typeface="Times New Roman" panose="02020603050405020304" pitchFamily="18" charset="0"/>
              </a:rPr>
              <a:t>temperature_grid_f</a:t>
            </a:r>
            <a:r>
              <a:rPr lang="en-US" sz="4400" kern="0">
                <a:solidFill>
                  <a:srgbClr val="267F99"/>
                </a:solidFill>
                <a:effectLst/>
                <a:latin typeface="Roboto Mono" pitchFamily="49" charset="0"/>
                <a:ea typeface="Roboto Mono" pitchFamily="49" charset="0"/>
                <a:cs typeface="Times New Roman" panose="02020603050405020304" pitchFamily="18" charset="0"/>
              </a:rPr>
              <a:t> </a:t>
            </a:r>
            <a:r>
              <a:rPr lang="en-US" sz="4400" kern="0">
                <a:solidFill>
                  <a:srgbClr val="795E26"/>
                </a:solidFill>
                <a:effectLst/>
                <a:latin typeface="Roboto Mono" pitchFamily="2" charset="0"/>
                <a:ea typeface="Roboto Mono" pitchFamily="2" charset="0"/>
                <a:cs typeface="Times New Roman" panose="02020603050405020304" pitchFamily="18" charset="0"/>
              </a:rPr>
              <a:t>temp</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267F99"/>
                </a:solidFill>
                <a:effectLst/>
                <a:latin typeface="Roboto Mono" pitchFamily="2" charset="0"/>
                <a:ea typeface="Roboto Mono" pitchFamily="2" charset="0"/>
                <a:cs typeface="Times New Roman" panose="02020603050405020304" pitchFamily="18" charset="0"/>
              </a:rPr>
              <a:t>thrust</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raw_pointer_cast</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001080"/>
                </a:solidFill>
                <a:effectLst/>
                <a:latin typeface="Roboto Mono" pitchFamily="2" charset="0"/>
                <a:ea typeface="Roboto Mono" pitchFamily="2" charset="0"/>
                <a:cs typeface="Times New Roman" panose="02020603050405020304" pitchFamily="18" charset="0"/>
              </a:rPr>
              <a:t>in</a:t>
            </a:r>
            <a:r>
              <a:rPr lang="en-US" sz="4400" kern="0" err="1">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data</a:t>
            </a:r>
            <a:r>
              <a:rPr lang="en-US" sz="4400" kern="0">
                <a:solidFill>
                  <a:srgbClr val="3B3B3B"/>
                </a:solidFill>
                <a:effectLst/>
                <a:latin typeface="Roboto Mono" pitchFamily="2" charset="0"/>
                <a:ea typeface="Roboto Mono" pitchFamily="2" charset="0"/>
                <a:cs typeface="Times New Roman" panose="02020603050405020304" pitchFamily="18" charset="0"/>
              </a:rPr>
              <a:t>()), height, width);</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endParaRPr lang="en-US" sz="4400" kern="100">
              <a:effectLst/>
              <a:latin typeface="Roboto Mono" pitchFamily="2" charset="0"/>
              <a:ea typeface="Roboto Mono" pitchFamily="2" charset="0"/>
              <a:cs typeface="Times New Roman" panose="02020603050405020304" pitchFamily="18" charset="0"/>
            </a:endParaRPr>
          </a:p>
          <a:p>
            <a:pPr marL="0" marR="0">
              <a:lnSpc>
                <a:spcPct val="115000"/>
              </a:lnSpc>
              <a:spcAft>
                <a:spcPts val="800"/>
              </a:spcAft>
            </a:pP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chemeClr val="accent5"/>
                </a:solidFill>
                <a:effectLst/>
                <a:latin typeface="Roboto Mono" pitchFamily="2" charset="0"/>
                <a:ea typeface="Roboto Mono" pitchFamily="2" charset="0"/>
                <a:cs typeface="Times New Roman" panose="02020603050405020304" pitchFamily="18" charset="0"/>
              </a:rPr>
              <a:t>thrust::tabulate(thrust::device, </a:t>
            </a:r>
            <a:r>
              <a:rPr lang="en-US" sz="4400" kern="0" err="1">
                <a:solidFill>
                  <a:schemeClr val="accent5"/>
                </a:solidFill>
                <a:effectLst/>
                <a:latin typeface="Roboto Mono" pitchFamily="2" charset="0"/>
                <a:ea typeface="Roboto Mono" pitchFamily="2" charset="0"/>
                <a:cs typeface="Times New Roman" panose="02020603050405020304" pitchFamily="18" charset="0"/>
              </a:rPr>
              <a:t>out.begin</a:t>
            </a:r>
            <a:r>
              <a:rPr lang="en-US" sz="4400" kern="0">
                <a:solidFill>
                  <a:schemeClr val="accent5"/>
                </a:solidFill>
                <a:effectLst/>
                <a:latin typeface="Roboto Mono" pitchFamily="2" charset="0"/>
                <a:ea typeface="Roboto Mono" pitchFamily="2" charset="0"/>
                <a:cs typeface="Times New Roman" panose="02020603050405020304" pitchFamily="18" charset="0"/>
              </a:rPr>
              <a:t>(), </a:t>
            </a:r>
            <a:r>
              <a:rPr lang="en-US" sz="4400" kern="0" err="1">
                <a:solidFill>
                  <a:schemeClr val="accent5"/>
                </a:solidFill>
                <a:effectLst/>
                <a:latin typeface="Roboto Mono" pitchFamily="2" charset="0"/>
                <a:ea typeface="Roboto Mono" pitchFamily="2" charset="0"/>
                <a:cs typeface="Times New Roman" panose="02020603050405020304" pitchFamily="18" charset="0"/>
              </a:rPr>
              <a:t>out.end</a:t>
            </a:r>
            <a:r>
              <a:rPr lang="en-US" sz="4400" kern="0">
                <a:solidFill>
                  <a:schemeClr val="accent5"/>
                </a:solidFill>
                <a:effectLst/>
                <a:latin typeface="Roboto Mono" pitchFamily="2" charset="0"/>
                <a:ea typeface="Roboto Mono" pitchFamily="2" charset="0"/>
                <a:cs typeface="Times New Roman" panose="02020603050405020304" pitchFamily="18" charset="0"/>
              </a:rPr>
              <a:t>(), [=] __host__ __device__(int</a:t>
            </a:r>
            <a:endParaRPr lang="en-US" sz="4400" kern="100">
              <a:solidFill>
                <a:schemeClr val="accent5"/>
              </a:solidFill>
              <a:effectLst/>
              <a:latin typeface="Roboto Mono" pitchFamily="2" charset="0"/>
              <a:ea typeface="Roboto Mono" pitchFamily="2" charset="0"/>
              <a:cs typeface="Times New Roman" panose="02020603050405020304" pitchFamily="18" charset="0"/>
            </a:endParaRPr>
          </a:p>
        </p:txBody>
      </p:sp>
      <p:sp>
        <p:nvSpPr>
          <p:cNvPr id="2" name="Rectangle 1">
            <a:extLst>
              <a:ext uri="{FF2B5EF4-FFF2-40B4-BE49-F238E27FC236}">
                <a16:creationId xmlns:a16="http://schemas.microsoft.com/office/drawing/2014/main" id="{1434A8DE-AA93-4D32-E154-8B88FCFCE4E5}"/>
              </a:ext>
            </a:extLst>
          </p:cNvPr>
          <p:cNvSpPr/>
          <p:nvPr/>
        </p:nvSpPr>
        <p:spPr>
          <a:xfrm>
            <a:off x="1597797" y="11015329"/>
            <a:ext cx="33380405" cy="9034055"/>
          </a:xfrm>
          <a:prstGeom prst="rect">
            <a:avLst/>
          </a:prstGeom>
          <a:gradFill flip="none" rotWithShape="1">
            <a:gsLst>
              <a:gs pos="0">
                <a:schemeClr val="accent5">
                  <a:lumMod val="0"/>
                  <a:lumOff val="100000"/>
                  <a:alpha val="0"/>
                </a:schemeClr>
              </a:gs>
              <a:gs pos="39000">
                <a:schemeClr val="accent5">
                  <a:lumMod val="0"/>
                  <a:lumOff val="100000"/>
                </a:schemeClr>
              </a:gs>
              <a:gs pos="100000">
                <a:schemeClr val="tx1"/>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5" name="TextBox 4">
            <a:extLst>
              <a:ext uri="{FF2B5EF4-FFF2-40B4-BE49-F238E27FC236}">
                <a16:creationId xmlns:a16="http://schemas.microsoft.com/office/drawing/2014/main" id="{AE6B9D36-D96D-F0FC-C989-AD79EA663289}"/>
              </a:ext>
            </a:extLst>
          </p:cNvPr>
          <p:cNvSpPr txBox="1"/>
          <p:nvPr/>
        </p:nvSpPr>
        <p:spPr>
          <a:xfrm>
            <a:off x="1690936" y="15314604"/>
            <a:ext cx="16896030" cy="2862322"/>
          </a:xfrm>
          <a:prstGeom prst="rect">
            <a:avLst/>
          </a:prstGeom>
          <a:noFill/>
        </p:spPr>
        <p:txBody>
          <a:bodyPr wrap="square" rtlCol="0" anchor="ctr">
            <a:spAutoFit/>
          </a:bodyPr>
          <a:lstStyle/>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Actual </a:t>
            </a:r>
            <a:r>
              <a:rPr lang="en-US" sz="6000" kern="0" err="1">
                <a:solidFill>
                  <a:srgbClr val="267F99"/>
                </a:solidFill>
                <a:effectLst/>
                <a:latin typeface="Roboto Mono" pitchFamily="49" charset="0"/>
                <a:ea typeface="Roboto Mono" pitchFamily="49" charset="0"/>
                <a:cs typeface="Times New Roman" panose="02020603050405020304" pitchFamily="18" charset="0"/>
              </a:rPr>
              <a:t>cuda</a:t>
            </a:r>
            <a:r>
              <a:rPr lang="en-US" sz="6000" kern="0">
                <a:solidFill>
                  <a:srgbClr val="3B3B3B"/>
                </a:solidFill>
                <a:effectLst/>
                <a:latin typeface="Roboto Mono" pitchFamily="49" charset="0"/>
                <a:ea typeface="Roboto Mono" pitchFamily="49" charset="0"/>
                <a:cs typeface="Times New Roman" panose="02020603050405020304" pitchFamily="18" charset="0"/>
              </a:rPr>
              <a:t>::</a:t>
            </a:r>
            <a:r>
              <a:rPr lang="en-US" sz="6000" kern="0">
                <a:solidFill>
                  <a:srgbClr val="267F99"/>
                </a:solidFill>
                <a:effectLst/>
                <a:latin typeface="Roboto Mono" pitchFamily="49" charset="0"/>
                <a:ea typeface="Roboto Mono" pitchFamily="49" charset="0"/>
                <a:cs typeface="Times New Roman" panose="02020603050405020304" pitchFamily="18" charset="0"/>
              </a:rPr>
              <a:t>std</a:t>
            </a:r>
            <a:r>
              <a:rPr lang="en-US" sz="6000" kern="0">
                <a:solidFill>
                  <a:srgbClr val="3B3B3B"/>
                </a:solidFill>
                <a:effectLst/>
                <a:latin typeface="Roboto Mono" pitchFamily="49" charset="0"/>
                <a:ea typeface="Roboto Mono" pitchFamily="49" charset="0"/>
                <a:cs typeface="Times New Roman" panose="02020603050405020304" pitchFamily="18" charset="0"/>
              </a:rPr>
              <a:t>::</a:t>
            </a:r>
            <a:r>
              <a:rPr lang="en-US" sz="6000" kern="0" err="1">
                <a:solidFill>
                  <a:srgbClr val="267F99"/>
                </a:solidFill>
                <a:effectLst/>
                <a:latin typeface="Roboto Mono" pitchFamily="49" charset="0"/>
                <a:ea typeface="Roboto Mono" pitchFamily="49" charset="0"/>
                <a:cs typeface="Times New Roman" panose="02020603050405020304" pitchFamily="18" charset="0"/>
              </a:rPr>
              <a:t>mdspan</a:t>
            </a:r>
            <a:r>
              <a:rPr lang="en-US" sz="6000">
                <a:solidFill>
                  <a:schemeClr val="bg1"/>
                </a:solidFill>
                <a:latin typeface="NVIDIA Sans" panose="020B0503020203020204" pitchFamily="34" charset="0"/>
                <a:cs typeface="NVIDIA Sans" panose="020B0503020203020204" pitchFamily="34" charset="0"/>
              </a:rPr>
              <a:t> type is more involving because it allows you to pass static information about some extents</a:t>
            </a:r>
          </a:p>
        </p:txBody>
      </p:sp>
      <p:sp>
        <p:nvSpPr>
          <p:cNvPr id="7" name="TextBox 6">
            <a:extLst>
              <a:ext uri="{FF2B5EF4-FFF2-40B4-BE49-F238E27FC236}">
                <a16:creationId xmlns:a16="http://schemas.microsoft.com/office/drawing/2014/main" id="{E3519403-4426-70D8-2636-E9F60CE2B971}"/>
              </a:ext>
            </a:extLst>
          </p:cNvPr>
          <p:cNvSpPr txBox="1"/>
          <p:nvPr/>
        </p:nvSpPr>
        <p:spPr>
          <a:xfrm>
            <a:off x="20306526" y="15314604"/>
            <a:ext cx="12952115" cy="2862322"/>
          </a:xfrm>
          <a:prstGeom prst="rect">
            <a:avLst/>
          </a:prstGeom>
          <a:noFill/>
        </p:spPr>
        <p:txBody>
          <a:bodyPr wrap="square" rtlCol="0" anchor="ctr">
            <a:spAutoFit/>
          </a:bodyPr>
          <a:lstStyle/>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It’s recommended to give your </a:t>
            </a:r>
            <a:r>
              <a:rPr lang="en-US" sz="6000" kern="0" err="1">
                <a:solidFill>
                  <a:srgbClr val="267F99"/>
                </a:solidFill>
                <a:effectLst/>
                <a:latin typeface="Roboto Mono" pitchFamily="49" charset="0"/>
                <a:ea typeface="Roboto Mono" pitchFamily="49" charset="0"/>
                <a:cs typeface="Times New Roman" panose="02020603050405020304" pitchFamily="18" charset="0"/>
              </a:rPr>
              <a:t>cuda</a:t>
            </a:r>
            <a:r>
              <a:rPr lang="en-US" sz="6000" kern="0">
                <a:solidFill>
                  <a:srgbClr val="3B3B3B"/>
                </a:solidFill>
                <a:effectLst/>
                <a:latin typeface="Roboto Mono" pitchFamily="49" charset="0"/>
                <a:ea typeface="Roboto Mono" pitchFamily="49" charset="0"/>
                <a:cs typeface="Times New Roman" panose="02020603050405020304" pitchFamily="18" charset="0"/>
              </a:rPr>
              <a:t>::</a:t>
            </a:r>
            <a:r>
              <a:rPr lang="en-US" sz="6000" kern="0">
                <a:solidFill>
                  <a:srgbClr val="267F99"/>
                </a:solidFill>
                <a:effectLst/>
                <a:latin typeface="Roboto Mono" pitchFamily="49" charset="0"/>
                <a:ea typeface="Roboto Mono" pitchFamily="49" charset="0"/>
                <a:cs typeface="Times New Roman" panose="02020603050405020304" pitchFamily="18" charset="0"/>
              </a:rPr>
              <a:t>std</a:t>
            </a:r>
            <a:r>
              <a:rPr lang="en-US" sz="6000" kern="0">
                <a:solidFill>
                  <a:srgbClr val="3B3B3B"/>
                </a:solidFill>
                <a:effectLst/>
                <a:latin typeface="Roboto Mono" pitchFamily="49" charset="0"/>
                <a:ea typeface="Roboto Mono" pitchFamily="49" charset="0"/>
                <a:cs typeface="Times New Roman" panose="02020603050405020304" pitchFamily="18" charset="0"/>
              </a:rPr>
              <a:t>::</a:t>
            </a:r>
            <a:r>
              <a:rPr lang="en-US" sz="6000" kern="0" err="1">
                <a:solidFill>
                  <a:srgbClr val="267F99"/>
                </a:solidFill>
                <a:effectLst/>
                <a:latin typeface="Roboto Mono" pitchFamily="49" charset="0"/>
                <a:ea typeface="Roboto Mono" pitchFamily="49" charset="0"/>
                <a:cs typeface="Times New Roman" panose="02020603050405020304" pitchFamily="18" charset="0"/>
              </a:rPr>
              <a:t>mdspan</a:t>
            </a:r>
            <a:r>
              <a:rPr lang="en-US" sz="6000">
                <a:solidFill>
                  <a:schemeClr val="bg1"/>
                </a:solidFill>
                <a:latin typeface="NVIDIA Sans" panose="020B0503020203020204" pitchFamily="34" charset="0"/>
                <a:cs typeface="NVIDIA Sans" panose="020B0503020203020204" pitchFamily="34" charset="0"/>
              </a:rPr>
              <a:t> a domain-specific type aliases</a:t>
            </a:r>
          </a:p>
        </p:txBody>
      </p:sp>
    </p:spTree>
    <p:extLst>
      <p:ext uri="{BB962C8B-B14F-4D97-AF65-F5344CB8AC3E}">
        <p14:creationId xmlns:p14="http://schemas.microsoft.com/office/powerpoint/2010/main" val="414947302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8E9BE-5099-18D9-2C59-CC892BFED5A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60FE6D0C-7A3D-5B74-AF6F-9D00B04A7A9F}"/>
              </a:ext>
            </a:extLst>
          </p:cNvPr>
          <p:cNvSpPr>
            <a:spLocks noGrp="1"/>
          </p:cNvSpPr>
          <p:nvPr>
            <p:ph type="title"/>
          </p:nvPr>
        </p:nvSpPr>
        <p:spPr/>
        <p:txBody>
          <a:bodyPr/>
          <a:lstStyle/>
          <a:p>
            <a:r>
              <a:rPr lang="en-US"/>
              <a:t>Best Practice: DRY</a:t>
            </a:r>
          </a:p>
        </p:txBody>
      </p:sp>
      <p:sp>
        <p:nvSpPr>
          <p:cNvPr id="6" name="TextBox 5">
            <a:extLst>
              <a:ext uri="{FF2B5EF4-FFF2-40B4-BE49-F238E27FC236}">
                <a16:creationId xmlns:a16="http://schemas.microsoft.com/office/drawing/2014/main" id="{98C81883-84F2-E55E-F26D-AFAE9090CB51}"/>
              </a:ext>
            </a:extLst>
          </p:cNvPr>
          <p:cNvSpPr txBox="1"/>
          <p:nvPr/>
        </p:nvSpPr>
        <p:spPr>
          <a:xfrm>
            <a:off x="2622550" y="2514601"/>
            <a:ext cx="31330900" cy="17020044"/>
          </a:xfrm>
          <a:prstGeom prst="rect">
            <a:avLst/>
          </a:prstGeom>
          <a:noFill/>
        </p:spPr>
        <p:txBody>
          <a:bodyPr wrap="square">
            <a:spAutoFit/>
          </a:bodyPr>
          <a:lstStyle/>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__host__</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__device__</a:t>
            </a:r>
            <a:r>
              <a:rPr lang="en-US" sz="4400" kern="0">
                <a:solidFill>
                  <a:srgbClr val="3B3B3B"/>
                </a:solidFill>
                <a:effectLst/>
                <a:latin typeface="Roboto Mono" pitchFamily="49" charset="0"/>
                <a:ea typeface="Roboto Mono" pitchFamily="49" charset="0"/>
                <a:cs typeface="Times New Roman" panose="02020603050405020304" pitchFamily="18" charset="0"/>
              </a:rPr>
              <a:t> </a:t>
            </a:r>
          </a:p>
          <a:p>
            <a:pPr marL="0" marR="0"/>
            <a:r>
              <a:rPr lang="en-US" sz="4400" kern="0">
                <a:solidFill>
                  <a:srgbClr val="0000FF"/>
                </a:solidFill>
                <a:effectLst/>
                <a:latin typeface="Roboto Mono" pitchFamily="49" charset="0"/>
                <a:ea typeface="Roboto Mono" pitchFamily="49" charset="0"/>
                <a:cs typeface="Times New Roman" panose="02020603050405020304" pitchFamily="18" charset="0"/>
              </a:rPr>
              <a:t>float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795E26"/>
                </a:solidFill>
                <a:effectLst/>
                <a:latin typeface="Roboto Mono" pitchFamily="49" charset="0"/>
                <a:ea typeface="Roboto Mono" pitchFamily="49" charset="0"/>
                <a:cs typeface="Times New Roman" panose="02020603050405020304" pitchFamily="18" charset="0"/>
              </a:rPr>
              <a:t>compute</a:t>
            </a:r>
            <a:r>
              <a:rPr lang="en-US" sz="4400" kern="0">
                <a:solidFill>
                  <a:srgbClr val="3B3B3B"/>
                </a:solidFill>
                <a:effectLst/>
                <a:latin typeface="Roboto Mono" pitchFamily="49" charset="0"/>
                <a:ea typeface="Roboto Mono" pitchFamily="49"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int</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001080"/>
                </a:solidFill>
                <a:effectLst/>
                <a:latin typeface="Roboto Mono" pitchFamily="49" charset="0"/>
                <a:ea typeface="Roboto Mono" pitchFamily="49" charset="0"/>
                <a:cs typeface="Times New Roman" panose="02020603050405020304" pitchFamily="18" charset="0"/>
              </a:rPr>
              <a:t>cell_id</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err="1">
                <a:solidFill>
                  <a:srgbClr val="267F99"/>
                </a:solidFill>
                <a:effectLst/>
                <a:latin typeface="Roboto Mono" pitchFamily="49" charset="0"/>
                <a:ea typeface="Roboto Mono" pitchFamily="49" charset="0"/>
                <a:cs typeface="Times New Roman" panose="02020603050405020304" pitchFamily="18" charset="0"/>
              </a:rPr>
              <a:t>temperature_grid_f</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1080"/>
                </a:solidFill>
                <a:effectLst/>
                <a:latin typeface="Roboto Mono" pitchFamily="49" charset="0"/>
                <a:ea typeface="Roboto Mono" pitchFamily="49" charset="0"/>
                <a:cs typeface="Times New Roman" panose="02020603050405020304" pitchFamily="18" charset="0"/>
              </a:rPr>
              <a:t>temp</a:t>
            </a:r>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int height = </a:t>
            </a:r>
            <a:r>
              <a:rPr lang="en-US" sz="4400" kern="0" err="1">
                <a:solidFill>
                  <a:schemeClr val="accent5"/>
                </a:solidFill>
                <a:effectLst/>
                <a:latin typeface="Roboto Mono" pitchFamily="49" charset="0"/>
                <a:ea typeface="Roboto Mono" pitchFamily="49" charset="0"/>
                <a:cs typeface="Times New Roman" panose="02020603050405020304" pitchFamily="18" charset="0"/>
              </a:rPr>
              <a:t>temp.extent</a:t>
            </a:r>
            <a:r>
              <a:rPr lang="en-US" sz="4400" kern="0">
                <a:solidFill>
                  <a:schemeClr val="accent5"/>
                </a:solidFill>
                <a:effectLst/>
                <a:latin typeface="Roboto Mono" pitchFamily="49" charset="0"/>
                <a:ea typeface="Roboto Mono" pitchFamily="49" charset="0"/>
                <a:cs typeface="Times New Roman" panose="02020603050405020304" pitchFamily="18" charset="0"/>
              </a:rPr>
              <a:t>(0);</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int width  = </a:t>
            </a:r>
            <a:r>
              <a:rPr lang="en-US" sz="4400" kern="0" err="1">
                <a:solidFill>
                  <a:schemeClr val="accent5"/>
                </a:solidFill>
                <a:effectLst/>
                <a:latin typeface="Roboto Mono" pitchFamily="49" charset="0"/>
                <a:ea typeface="Roboto Mono" pitchFamily="49" charset="0"/>
                <a:cs typeface="Times New Roman" panose="02020603050405020304" pitchFamily="18" charset="0"/>
              </a:rPr>
              <a:t>temp.extent</a:t>
            </a:r>
            <a:r>
              <a:rPr lang="en-US" sz="4400" kern="0">
                <a:solidFill>
                  <a:schemeClr val="accent5"/>
                </a:solidFill>
                <a:effectLst/>
                <a:latin typeface="Roboto Mono" pitchFamily="49" charset="0"/>
                <a:ea typeface="Roboto Mono" pitchFamily="49" charset="0"/>
                <a:cs typeface="Times New Roman" panose="02020603050405020304" pitchFamily="18" charset="0"/>
              </a:rPr>
              <a:t>(1);</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int column = </a:t>
            </a:r>
            <a:r>
              <a:rPr lang="en-US" sz="4400" kern="0" err="1">
                <a:solidFill>
                  <a:schemeClr val="accent5"/>
                </a:solidFill>
                <a:effectLst/>
                <a:latin typeface="Roboto Mono" pitchFamily="49" charset="0"/>
                <a:ea typeface="Roboto Mono" pitchFamily="49" charset="0"/>
                <a:cs typeface="Times New Roman" panose="02020603050405020304" pitchFamily="18" charset="0"/>
              </a:rPr>
              <a:t>cell_id</a:t>
            </a:r>
            <a:r>
              <a:rPr lang="en-US" sz="4400" kern="0">
                <a:solidFill>
                  <a:schemeClr val="accent5"/>
                </a:solidFill>
                <a:effectLst/>
                <a:latin typeface="Roboto Mono" pitchFamily="49" charset="0"/>
                <a:ea typeface="Roboto Mono" pitchFamily="49" charset="0"/>
                <a:cs typeface="Times New Roman" panose="02020603050405020304" pitchFamily="18" charset="0"/>
              </a:rPr>
              <a:t> % width;</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int row    = </a:t>
            </a:r>
            <a:r>
              <a:rPr lang="en-US" sz="4400" kern="0" err="1">
                <a:solidFill>
                  <a:schemeClr val="accent5"/>
                </a:solidFill>
                <a:effectLst/>
                <a:latin typeface="Roboto Mono" pitchFamily="49" charset="0"/>
                <a:ea typeface="Roboto Mono" pitchFamily="49" charset="0"/>
                <a:cs typeface="Times New Roman" panose="02020603050405020304" pitchFamily="18" charset="0"/>
              </a:rPr>
              <a:t>cell_id</a:t>
            </a:r>
            <a:r>
              <a:rPr lang="en-US" sz="4400" kern="0">
                <a:solidFill>
                  <a:schemeClr val="accent5"/>
                </a:solidFill>
                <a:effectLst/>
                <a:latin typeface="Roboto Mono" pitchFamily="49" charset="0"/>
                <a:ea typeface="Roboto Mono" pitchFamily="49" charset="0"/>
                <a:cs typeface="Times New Roman" panose="02020603050405020304" pitchFamily="18" charset="0"/>
              </a:rPr>
              <a:t> / width;</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if (row &gt; 0 &amp;&amp; column &gt; 0 &amp;&amp; row &lt; height - 1 &amp;&amp; column &lt; width - 1)</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float d2tdx2 = temp(row, column - 1) - 2 * temp(row, column) + temp(row, column + 1);</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float d2tdy2 = temp(row - 1, column) - 2 * temp(row, column) + temp(row + 1, column);</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return temp(row, column) + 0.2f * (d2tdx2 + d2tdy2);</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else</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return temp(row, column);</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chemeClr val="accent5"/>
                </a:solidFill>
                <a:effectLst/>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0">
                <a:solidFill>
                  <a:srgbClr val="3B3B3B"/>
                </a:solidFill>
                <a:effectLst/>
                <a:latin typeface="Roboto Mono" pitchFamily="49" charset="0"/>
                <a:ea typeface="Roboto Mono" pitchFamily="49" charset="0"/>
                <a:cs typeface="Times New Roman" panose="02020603050405020304" pitchFamily="18" charset="0"/>
              </a:rPr>
              <a:t>}</a:t>
            </a:r>
            <a:endParaRPr lang="en-US" sz="4400" kern="100">
              <a:solidFill>
                <a:schemeClr val="accent5"/>
              </a:solidFill>
              <a:latin typeface="Roboto Mono" pitchFamily="49" charset="0"/>
              <a:ea typeface="Roboto Mono" pitchFamily="49" charset="0"/>
              <a:cs typeface="Times New Roman" panose="02020603050405020304" pitchFamily="18" charset="0"/>
            </a:endParaRPr>
          </a:p>
          <a:p>
            <a:pPr marL="0" marR="0"/>
            <a:endParaRPr lang="en-US" sz="4400" kern="100">
              <a:solidFill>
                <a:schemeClr val="accent5"/>
              </a:solidFill>
              <a:latin typeface="Roboto Mono" pitchFamily="49" charset="0"/>
              <a:ea typeface="Roboto Mono" pitchFamily="49" charset="0"/>
              <a:cs typeface="Times New Roman" panose="02020603050405020304" pitchFamily="18" charset="0"/>
            </a:endParaRPr>
          </a:p>
          <a:p>
            <a:r>
              <a:rPr lang="en-US" sz="4400" kern="0" err="1">
                <a:solidFill>
                  <a:srgbClr val="267F99"/>
                </a:solidFill>
                <a:effectLst/>
                <a:latin typeface="Roboto Mono" pitchFamily="49" charset="0"/>
                <a:ea typeface="Roboto Mono" pitchFamily="49" charset="0"/>
                <a:cs typeface="Times New Roman" panose="02020603050405020304" pitchFamily="18" charset="0"/>
              </a:rPr>
              <a:t>temperature_grid_f</a:t>
            </a:r>
            <a:r>
              <a:rPr lang="en-US" sz="4400" kern="0">
                <a:solidFill>
                  <a:srgbClr val="267F99"/>
                </a:solidFill>
                <a:effectLst/>
                <a:latin typeface="Roboto Mono" pitchFamily="49" charset="0"/>
                <a:ea typeface="Roboto Mono" pitchFamily="49" charset="0"/>
                <a:cs typeface="Times New Roman" panose="02020603050405020304" pitchFamily="18" charset="0"/>
              </a:rPr>
              <a:t> </a:t>
            </a:r>
            <a:r>
              <a:rPr lang="en-US" sz="4400" kern="0">
                <a:solidFill>
                  <a:srgbClr val="795E26"/>
                </a:solidFill>
                <a:effectLst/>
                <a:latin typeface="Roboto Mono" pitchFamily="2" charset="0"/>
                <a:ea typeface="Roboto Mono" pitchFamily="2" charset="0"/>
                <a:cs typeface="Times New Roman" panose="02020603050405020304" pitchFamily="18" charset="0"/>
              </a:rPr>
              <a:t>temp</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267F99"/>
                </a:solidFill>
                <a:effectLst/>
                <a:latin typeface="Roboto Mono" pitchFamily="2" charset="0"/>
                <a:ea typeface="Roboto Mono" pitchFamily="2" charset="0"/>
                <a:cs typeface="Times New Roman" panose="02020603050405020304" pitchFamily="18" charset="0"/>
              </a:rPr>
              <a:t>thrust</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raw_pointer_cast</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001080"/>
                </a:solidFill>
                <a:effectLst/>
                <a:latin typeface="Roboto Mono" pitchFamily="2" charset="0"/>
                <a:ea typeface="Roboto Mono" pitchFamily="2" charset="0"/>
                <a:cs typeface="Times New Roman" panose="02020603050405020304" pitchFamily="18" charset="0"/>
              </a:rPr>
              <a:t>in</a:t>
            </a:r>
            <a:r>
              <a:rPr lang="en-US" sz="4400" kern="0" err="1">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data</a:t>
            </a:r>
            <a:r>
              <a:rPr lang="en-US" sz="4400" kern="0">
                <a:solidFill>
                  <a:srgbClr val="3B3B3B"/>
                </a:solidFill>
                <a:effectLst/>
                <a:latin typeface="Roboto Mono" pitchFamily="2" charset="0"/>
                <a:ea typeface="Roboto Mono" pitchFamily="2" charset="0"/>
                <a:cs typeface="Times New Roman" panose="02020603050405020304" pitchFamily="18" charset="0"/>
              </a:rPr>
              <a:t>()), height, width);</a:t>
            </a:r>
          </a:p>
          <a:p>
            <a:endParaRPr lang="en-US" sz="4400" kern="100">
              <a:solidFill>
                <a:schemeClr val="accent5"/>
              </a:solidFill>
              <a:latin typeface="Roboto Mono" pitchFamily="49" charset="0"/>
              <a:ea typeface="Roboto Mono" pitchFamily="49" charset="0"/>
              <a:cs typeface="Times New Roman" panose="02020603050405020304" pitchFamily="18" charset="0"/>
            </a:endParaRPr>
          </a:p>
          <a:p>
            <a:r>
              <a:rPr lang="en-US" sz="4400" kern="0">
                <a:solidFill>
                  <a:srgbClr val="267F99"/>
                </a:solidFill>
                <a:effectLst/>
                <a:latin typeface="Roboto Mono" pitchFamily="2" charset="0"/>
                <a:ea typeface="Roboto Mono" pitchFamily="2" charset="0"/>
                <a:cs typeface="Times New Roman" panose="02020603050405020304" pitchFamily="18" charset="0"/>
              </a:rPr>
              <a:t>thrust</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795E26"/>
                </a:solidFill>
                <a:effectLst/>
                <a:latin typeface="Roboto Mono" pitchFamily="2" charset="0"/>
                <a:ea typeface="Roboto Mono" pitchFamily="2" charset="0"/>
                <a:cs typeface="Times New Roman" panose="02020603050405020304" pitchFamily="18" charset="0"/>
              </a:rPr>
              <a:t>tabulate</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267F99"/>
                </a:solidFill>
                <a:effectLst/>
                <a:latin typeface="Roboto Mono" pitchFamily="2" charset="0"/>
                <a:ea typeface="Roboto Mono" pitchFamily="2" charset="0"/>
                <a:cs typeface="Times New Roman" panose="02020603050405020304" pitchFamily="18" charset="0"/>
              </a:rPr>
              <a:t>thrust</a:t>
            </a:r>
            <a:r>
              <a:rPr lang="en-US" sz="4400" kern="0">
                <a:solidFill>
                  <a:srgbClr val="3B3B3B"/>
                </a:solidFill>
                <a:effectLst/>
                <a:latin typeface="Roboto Mono" pitchFamily="2" charset="0"/>
                <a:ea typeface="Roboto Mono" pitchFamily="2" charset="0"/>
                <a:cs typeface="Times New Roman" panose="02020603050405020304" pitchFamily="18" charset="0"/>
              </a:rPr>
              <a:t>::device, </a:t>
            </a:r>
            <a:r>
              <a:rPr lang="en-US" sz="4400" kern="0" err="1">
                <a:solidFill>
                  <a:srgbClr val="001080"/>
                </a:solidFill>
                <a:effectLst/>
                <a:latin typeface="Roboto Mono" pitchFamily="2" charset="0"/>
                <a:ea typeface="Roboto Mono" pitchFamily="2" charset="0"/>
                <a:cs typeface="Times New Roman" panose="02020603050405020304" pitchFamily="18" charset="0"/>
              </a:rPr>
              <a:t>out</a:t>
            </a:r>
            <a:r>
              <a:rPr lang="en-US" sz="4400" kern="0" err="1">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begin</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err="1">
                <a:solidFill>
                  <a:srgbClr val="001080"/>
                </a:solidFill>
                <a:effectLst/>
                <a:latin typeface="Roboto Mono" pitchFamily="2" charset="0"/>
                <a:ea typeface="Roboto Mono" pitchFamily="2" charset="0"/>
                <a:cs typeface="Times New Roman" panose="02020603050405020304" pitchFamily="18" charset="0"/>
              </a:rPr>
              <a:t>out</a:t>
            </a:r>
            <a:r>
              <a:rPr lang="en-US" sz="4400" kern="0" err="1">
                <a:solidFill>
                  <a:srgbClr val="3B3B3B"/>
                </a:solidFill>
                <a:effectLst/>
                <a:latin typeface="Roboto Mono" pitchFamily="2" charset="0"/>
                <a:ea typeface="Roboto Mono" pitchFamily="2" charset="0"/>
                <a:cs typeface="Times New Roman" panose="02020603050405020304" pitchFamily="18" charset="0"/>
              </a:rPr>
              <a:t>.</a:t>
            </a:r>
            <a:r>
              <a:rPr lang="en-US" sz="4400" kern="0" err="1">
                <a:solidFill>
                  <a:srgbClr val="795E26"/>
                </a:solidFill>
                <a:effectLst/>
                <a:latin typeface="Roboto Mono" pitchFamily="2" charset="0"/>
                <a:ea typeface="Roboto Mono" pitchFamily="2" charset="0"/>
                <a:cs typeface="Times New Roman" panose="02020603050405020304" pitchFamily="18" charset="0"/>
              </a:rPr>
              <a:t>end</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0000"/>
                </a:solidFill>
                <a:effectLst/>
                <a:latin typeface="Roboto Mono" pitchFamily="2" charset="0"/>
                <a:ea typeface="Roboto Mono" pitchFamily="2" charset="0"/>
                <a:cs typeface="Times New Roman" panose="02020603050405020304" pitchFamily="18" charset="0"/>
              </a:rPr>
              <a:t>=</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0000FF"/>
                </a:solidFill>
                <a:effectLst/>
                <a:latin typeface="Roboto Mono" pitchFamily="49" charset="0"/>
                <a:ea typeface="Roboto Mono" pitchFamily="49" charset="0"/>
                <a:cs typeface="Times New Roman" panose="02020603050405020304" pitchFamily="18" charset="0"/>
              </a:rPr>
              <a:t>__host__</a:t>
            </a:r>
            <a:r>
              <a:rPr lang="en-US" sz="4400" kern="0">
                <a:solidFill>
                  <a:srgbClr val="3B3B3B"/>
                </a:solidFill>
                <a:effectLst/>
                <a:latin typeface="Roboto Mono" pitchFamily="49" charset="0"/>
                <a:ea typeface="Roboto Mono" pitchFamily="49" charset="0"/>
                <a:cs typeface="Times New Roman" panose="02020603050405020304" pitchFamily="18" charset="0"/>
              </a:rPr>
              <a:t> </a:t>
            </a:r>
            <a:r>
              <a:rPr lang="en-US" sz="4400" kern="0">
                <a:solidFill>
                  <a:srgbClr val="0000FF"/>
                </a:solidFill>
                <a:effectLst/>
                <a:latin typeface="Roboto Mono" pitchFamily="49" charset="0"/>
                <a:ea typeface="Roboto Mono" pitchFamily="49" charset="0"/>
                <a:cs typeface="Times New Roman" panose="02020603050405020304" pitchFamily="18" charset="0"/>
              </a:rPr>
              <a:t>__device__</a:t>
            </a:r>
            <a:r>
              <a:rPr lang="en-US" sz="4400" kern="0">
                <a:solidFill>
                  <a:srgbClr val="3B3B3B"/>
                </a:solidFill>
                <a:effectLst/>
                <a:latin typeface="Roboto Mono" pitchFamily="2" charset="0"/>
                <a:ea typeface="Roboto Mono" pitchFamily="2" charset="0"/>
                <a:cs typeface="Times New Roman" panose="02020603050405020304" pitchFamily="18" charset="0"/>
              </a:rPr>
              <a:t>(</a:t>
            </a:r>
            <a:r>
              <a:rPr lang="en-US" sz="4400" kern="0">
                <a:solidFill>
                  <a:srgbClr val="0000FF"/>
                </a:solidFill>
                <a:effectLst/>
                <a:latin typeface="Roboto Mono" pitchFamily="2" charset="0"/>
                <a:ea typeface="Roboto Mono" pitchFamily="2" charset="0"/>
                <a:cs typeface="Times New Roman" panose="02020603050405020304" pitchFamily="18" charset="0"/>
              </a:rPr>
              <a:t>int</a:t>
            </a:r>
            <a:r>
              <a:rPr lang="en-US" sz="4400" kern="0">
                <a:solidFill>
                  <a:srgbClr val="3B3B3B"/>
                </a:solidFill>
                <a:effectLst/>
                <a:latin typeface="Roboto Mono" pitchFamily="2" charset="0"/>
                <a:ea typeface="Roboto Mono" pitchFamily="2" charset="0"/>
                <a:cs typeface="Times New Roman" panose="02020603050405020304" pitchFamily="18" charset="0"/>
              </a:rPr>
              <a:t> </a:t>
            </a:r>
            <a:r>
              <a:rPr lang="en-US" sz="4400" kern="0">
                <a:solidFill>
                  <a:srgbClr val="001080"/>
                </a:solidFill>
                <a:effectLst/>
                <a:latin typeface="Roboto Mono" pitchFamily="2" charset="0"/>
                <a:ea typeface="Roboto Mono" pitchFamily="2" charset="0"/>
                <a:cs typeface="Times New Roman" panose="02020603050405020304" pitchFamily="18" charset="0"/>
              </a:rPr>
              <a:t>id</a:t>
            </a:r>
            <a:r>
              <a:rPr lang="en-US" sz="4400" kern="0">
                <a:solidFill>
                  <a:srgbClr val="3B3B3B"/>
                </a:solidFill>
                <a:effectLst/>
                <a:latin typeface="Roboto Mono" pitchFamily="2" charset="0"/>
                <a:ea typeface="Roboto Mono" pitchFamily="2" charset="0"/>
                <a:cs typeface="Times New Roman" panose="02020603050405020304" pitchFamily="18" charset="0"/>
              </a:rPr>
              <a:t>) {</a:t>
            </a:r>
            <a:endParaRPr lang="en-US" sz="4400" kern="100">
              <a:effectLst/>
              <a:latin typeface="Roboto Mono" pitchFamily="2" charset="0"/>
              <a:ea typeface="Roboto Mono" pitchFamily="2" charset="0"/>
              <a:cs typeface="Times New Roman" panose="02020603050405020304" pitchFamily="18" charset="0"/>
            </a:endParaRPr>
          </a:p>
          <a:p>
            <a:r>
              <a:rPr lang="en-US" sz="4400" kern="100">
                <a:solidFill>
                  <a:schemeClr val="accent5"/>
                </a:solidFill>
                <a:effectLst/>
                <a:latin typeface="Roboto Mono" pitchFamily="49" charset="0"/>
                <a:ea typeface="Roboto Mono" pitchFamily="49" charset="0"/>
                <a:cs typeface="Times New Roman" panose="02020603050405020304" pitchFamily="18" charset="0"/>
              </a:rPr>
              <a:t>  </a:t>
            </a:r>
            <a:r>
              <a:rPr lang="en-US" sz="4400" b="0">
                <a:solidFill>
                  <a:srgbClr val="AF00DB"/>
                </a:solidFill>
                <a:effectLst/>
                <a:latin typeface="Menlo" panose="020B0609030804020204" pitchFamily="49" charset="0"/>
              </a:rPr>
              <a:t>return</a:t>
            </a:r>
            <a:r>
              <a:rPr lang="en-US" sz="4400" b="0">
                <a:solidFill>
                  <a:srgbClr val="3B3B3B"/>
                </a:solidFill>
                <a:effectLst/>
                <a:latin typeface="Menlo" panose="020B0609030804020204" pitchFamily="49" charset="0"/>
              </a:rPr>
              <a:t> </a:t>
            </a:r>
            <a:r>
              <a:rPr lang="en-US" sz="4400" b="0">
                <a:solidFill>
                  <a:srgbClr val="795E26"/>
                </a:solidFill>
                <a:effectLst/>
                <a:latin typeface="Menlo" panose="020B0609030804020204" pitchFamily="49" charset="0"/>
              </a:rPr>
              <a:t>compute</a:t>
            </a:r>
            <a:r>
              <a:rPr lang="en-US" sz="4400" b="0">
                <a:solidFill>
                  <a:srgbClr val="3B3B3B"/>
                </a:solidFill>
                <a:effectLst/>
                <a:latin typeface="Menlo" panose="020B0609030804020204" pitchFamily="49" charset="0"/>
              </a:rPr>
              <a:t>(</a:t>
            </a:r>
            <a:r>
              <a:rPr lang="en-US" sz="4400" b="0">
                <a:solidFill>
                  <a:srgbClr val="001080"/>
                </a:solidFill>
                <a:effectLst/>
                <a:latin typeface="Menlo" panose="020B0609030804020204" pitchFamily="49" charset="0"/>
              </a:rPr>
              <a:t>id</a:t>
            </a:r>
            <a:r>
              <a:rPr lang="en-US" sz="4400" b="0">
                <a:solidFill>
                  <a:srgbClr val="3B3B3B"/>
                </a:solidFill>
                <a:effectLst/>
                <a:latin typeface="Menlo" panose="020B0609030804020204" pitchFamily="49" charset="0"/>
              </a:rPr>
              <a:t>, </a:t>
            </a:r>
            <a:r>
              <a:rPr lang="en-US" sz="4400" b="0">
                <a:solidFill>
                  <a:srgbClr val="001080"/>
                </a:solidFill>
                <a:effectLst/>
                <a:latin typeface="Menlo" panose="020B0609030804020204" pitchFamily="49" charset="0"/>
              </a:rPr>
              <a:t>in</a:t>
            </a:r>
            <a:r>
              <a:rPr lang="en-US" sz="4400" b="0">
                <a:solidFill>
                  <a:srgbClr val="3B3B3B"/>
                </a:solidFill>
                <a:effectLst/>
                <a:latin typeface="Menlo" panose="020B0609030804020204" pitchFamily="49" charset="0"/>
              </a:rPr>
              <a:t>);</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a:p>
            <a:pPr marL="0" marR="0"/>
            <a:r>
              <a:rPr lang="en-US" sz="4400" kern="100">
                <a:solidFill>
                  <a:schemeClr val="bg1"/>
                </a:solidFill>
                <a:latin typeface="Roboto Mono" pitchFamily="49" charset="0"/>
                <a:ea typeface="Roboto Mono" pitchFamily="49" charset="0"/>
                <a:cs typeface="Times New Roman" panose="02020603050405020304" pitchFamily="18" charset="0"/>
              </a:rPr>
              <a:t>}</a:t>
            </a:r>
            <a:r>
              <a:rPr lang="en-US" sz="4400" kern="100">
                <a:solidFill>
                  <a:schemeClr val="accent5"/>
                </a:solidFill>
                <a:latin typeface="Roboto Mono" pitchFamily="49" charset="0"/>
                <a:ea typeface="Roboto Mono" pitchFamily="49" charset="0"/>
                <a:cs typeface="Times New Roman" panose="02020603050405020304" pitchFamily="18" charset="0"/>
              </a:rPr>
              <a:t>  </a:t>
            </a:r>
            <a:endParaRPr lang="en-US" sz="4400" kern="100">
              <a:solidFill>
                <a:schemeClr val="accent5"/>
              </a:solidFill>
              <a:effectLst/>
              <a:latin typeface="Roboto Mono" pitchFamily="49" charset="0"/>
              <a:ea typeface="Roboto Mono" pitchFamily="49" charset="0"/>
              <a:cs typeface="Times New Roman" panose="02020603050405020304" pitchFamily="18" charset="0"/>
            </a:endParaRPr>
          </a:p>
        </p:txBody>
      </p:sp>
      <p:sp>
        <p:nvSpPr>
          <p:cNvPr id="2" name="Rectangle 1">
            <a:extLst>
              <a:ext uri="{FF2B5EF4-FFF2-40B4-BE49-F238E27FC236}">
                <a16:creationId xmlns:a16="http://schemas.microsoft.com/office/drawing/2014/main" id="{AD9A41D6-5D0F-119C-0770-BAFD7D55BE28}"/>
              </a:ext>
            </a:extLst>
          </p:cNvPr>
          <p:cNvSpPr/>
          <p:nvPr/>
        </p:nvSpPr>
        <p:spPr>
          <a:xfrm>
            <a:off x="1108699" y="4678324"/>
            <a:ext cx="33380405" cy="9034055"/>
          </a:xfrm>
          <a:prstGeom prst="rect">
            <a:avLst/>
          </a:prstGeom>
          <a:gradFill flip="none" rotWithShape="1">
            <a:gsLst>
              <a:gs pos="0">
                <a:schemeClr val="accent5">
                  <a:lumMod val="0"/>
                  <a:lumOff val="100000"/>
                  <a:alpha val="0"/>
                </a:schemeClr>
              </a:gs>
              <a:gs pos="75000">
                <a:srgbClr val="FFFFFF"/>
              </a:gs>
              <a:gs pos="23000">
                <a:schemeClr val="accent5">
                  <a:lumMod val="0"/>
                  <a:lumOff val="100000"/>
                </a:schemeClr>
              </a:gs>
              <a:gs pos="100000">
                <a:schemeClr val="tx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4000" err="1">
              <a:solidFill>
                <a:schemeClr val="tx1"/>
              </a:solidFill>
              <a:latin typeface="Trebuchet MS" panose="020B0603020202020204" pitchFamily="34" charset="0"/>
            </a:endParaRPr>
          </a:p>
        </p:txBody>
      </p:sp>
      <p:sp>
        <p:nvSpPr>
          <p:cNvPr id="3" name="TextBox 2">
            <a:extLst>
              <a:ext uri="{FF2B5EF4-FFF2-40B4-BE49-F238E27FC236}">
                <a16:creationId xmlns:a16="http://schemas.microsoft.com/office/drawing/2014/main" id="{72AE2964-1584-4CCE-60B6-35FB75F59405}"/>
              </a:ext>
            </a:extLst>
          </p:cNvPr>
          <p:cNvSpPr txBox="1"/>
          <p:nvPr/>
        </p:nvSpPr>
        <p:spPr>
          <a:xfrm>
            <a:off x="2622550" y="8687519"/>
            <a:ext cx="26008898" cy="1015663"/>
          </a:xfrm>
          <a:prstGeom prst="rect">
            <a:avLst/>
          </a:prstGeom>
          <a:noFill/>
        </p:spPr>
        <p:txBody>
          <a:bodyPr wrap="square" rtlCol="0" anchor="ctr">
            <a:spAutoFit/>
          </a:bodyPr>
          <a:lstStyle/>
          <a:p>
            <a:pPr marL="857250" indent="-857250">
              <a:buClr>
                <a:schemeClr val="tx2"/>
              </a:buClr>
              <a:buFont typeface="Arial" panose="020B0604020202020204" pitchFamily="34" charset="0"/>
              <a:buChar char="•"/>
            </a:pPr>
            <a:r>
              <a:rPr lang="en-US" sz="6000">
                <a:solidFill>
                  <a:schemeClr val="bg1"/>
                </a:solidFill>
                <a:latin typeface="NVIDIA Sans" panose="020B0503020203020204" pitchFamily="34" charset="0"/>
                <a:cs typeface="NVIDIA Sans" panose="020B0503020203020204" pitchFamily="34" charset="0"/>
              </a:rPr>
              <a:t>Extract commonly used functions, just like you would in standard C++</a:t>
            </a:r>
          </a:p>
        </p:txBody>
      </p:sp>
    </p:spTree>
    <p:extLst>
      <p:ext uri="{BB962C8B-B14F-4D97-AF65-F5344CB8AC3E}">
        <p14:creationId xmlns:p14="http://schemas.microsoft.com/office/powerpoint/2010/main" val="1159913168"/>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D656E-B110-45FC-6A83-64E4F2A69914}"/>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43849C7-A10E-1FA2-4C6D-8D7BD86F97BE}"/>
              </a:ext>
            </a:extLst>
          </p:cNvPr>
          <p:cNvSpPr>
            <a:spLocks noGrp="1"/>
          </p:cNvSpPr>
          <p:nvPr>
            <p:ph type="title"/>
          </p:nvPr>
        </p:nvSpPr>
        <p:spPr/>
        <p:txBody>
          <a:bodyPr/>
          <a:lstStyle/>
          <a:p>
            <a:r>
              <a:rPr lang="en-US"/>
              <a:t>Serial vs Parallel</a:t>
            </a:r>
          </a:p>
        </p:txBody>
      </p:sp>
      <p:pic>
        <p:nvPicPr>
          <p:cNvPr id="3" name="Picture 2" descr="A diagram of numbers and symbols&#10;&#10;Description automatically generated">
            <a:extLst>
              <a:ext uri="{FF2B5EF4-FFF2-40B4-BE49-F238E27FC236}">
                <a16:creationId xmlns:a16="http://schemas.microsoft.com/office/drawing/2014/main" id="{E918D034-5AC5-8337-77C2-CA8B600BF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57622" y="4253070"/>
            <a:ext cx="20460755" cy="11282517"/>
          </a:xfrm>
          <a:prstGeom prst="rect">
            <a:avLst/>
          </a:prstGeom>
        </p:spPr>
      </p:pic>
      <p:sp>
        <p:nvSpPr>
          <p:cNvPr id="5" name="TextBox 4">
            <a:extLst>
              <a:ext uri="{FF2B5EF4-FFF2-40B4-BE49-F238E27FC236}">
                <a16:creationId xmlns:a16="http://schemas.microsoft.com/office/drawing/2014/main" id="{A1AB2E9C-2EA8-EEAA-E523-D987F3A20E94}"/>
              </a:ext>
            </a:extLst>
          </p:cNvPr>
          <p:cNvSpPr txBox="1"/>
          <p:nvPr/>
        </p:nvSpPr>
        <p:spPr>
          <a:xfrm>
            <a:off x="9574862" y="17804998"/>
            <a:ext cx="17426274" cy="1015663"/>
          </a:xfrm>
          <a:prstGeom prst="rect">
            <a:avLst/>
          </a:prstGeom>
          <a:noFill/>
        </p:spPr>
        <p:txBody>
          <a:bodyPr wrap="square" rtlCol="0">
            <a:spAutoFit/>
          </a:bodyPr>
          <a:lstStyle/>
          <a:p>
            <a:pPr>
              <a:buClr>
                <a:schemeClr val="tx2"/>
              </a:buClr>
            </a:pPr>
            <a:r>
              <a:rPr lang="en-US" sz="6000">
                <a:solidFill>
                  <a:schemeClr val="bg1"/>
                </a:solidFill>
                <a:latin typeface="NVIDIA Sans" panose="020B0503020203020204" pitchFamily="34" charset="0"/>
                <a:cs typeface="NVIDIA Sans" panose="020B0503020203020204" pitchFamily="34" charset="0"/>
              </a:rPr>
              <a:t>Let’s compute total temperature in each row</a:t>
            </a:r>
          </a:p>
        </p:txBody>
      </p:sp>
    </p:spTree>
    <p:extLst>
      <p:ext uri="{BB962C8B-B14F-4D97-AF65-F5344CB8AC3E}">
        <p14:creationId xmlns:p14="http://schemas.microsoft.com/office/powerpoint/2010/main" val="222965063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theme/theme1.xml><?xml version="1.0" encoding="utf-8"?>
<a:theme xmlns:a="http://schemas.openxmlformats.org/drawingml/2006/main" name="Title Only">
  <a:themeElements>
    <a:clrScheme name="Custom 15">
      <a:dk1>
        <a:srgbClr val="FFFFFF"/>
      </a:dk1>
      <a:lt1>
        <a:srgbClr val="000000"/>
      </a:lt1>
      <a:dk2>
        <a:srgbClr val="76B900"/>
      </a:dk2>
      <a:lt2>
        <a:srgbClr val="CDCDCD"/>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NVIDIA Sans">
      <a:majorFont>
        <a:latin typeface="NVIDIA Sans Medium"/>
        <a:ea typeface=""/>
        <a:cs typeface=""/>
      </a:majorFont>
      <a:minorFont>
        <a:latin typeface="NVIDIA Sans"/>
        <a:ea typeface=""/>
        <a:cs typeface=""/>
      </a:minorFont>
    </a:fontScheme>
    <a:fmtScheme name="Office 2007-2010">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lnSpc>
            <a:spcPct val="90000"/>
          </a:lnSpc>
          <a:defRPr sz="4000" dirty="0" err="1">
            <a:solidFill>
              <a:schemeClr val="tx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w="15875">
          <a:solidFill>
            <a:schemeClr val="accent5"/>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ctr">
          <a:defRPr sz="4000" dirty="0" err="1" smtClean="0">
            <a:solidFill>
              <a:schemeClr val="bg1"/>
            </a:solidFill>
            <a:latin typeface="NVIDIA Sans" panose="020B0503020203020204" pitchFamily="34" charset="0"/>
            <a:cs typeface="NVIDIA Sans" panose="020B0503020203020204" pitchFamily="34" charset="0"/>
          </a:defRPr>
        </a:defPPr>
      </a:lstStyle>
    </a:txDef>
  </a:objectDefaults>
  <a:extraClrSchemeLst/>
  <a:extLst>
    <a:ext uri="{05A4C25C-085E-4340-85A3-A5531E510DB2}">
      <thm15:themeFamily xmlns:thm15="http://schemas.microsoft.com/office/thememl/2012/main" name="NVIDIA_Sans_Corp_Template_LIGHT_ENGINEERING_NewKV.pptx" id="{E438E6CE-A26F-4FF5-9A73-AA4516540544}" vid="{67F4F1B5-BAD8-4BEF-B8A0-5153CEADC52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NVIDIA Sans"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7">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NVIDIA San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NVIDIA San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Custom 7">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NVIDIA San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NVIDIA San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3.xml><?xml version="1.0" encoding="utf-8"?>
<a:themeOverride xmlns:a="http://schemas.openxmlformats.org/drawingml/2006/main">
  <a:clrScheme name="Custom 7">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NVIDIA San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NVIDIA San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145EAE5F8329F47B840B6DEBAC2F43F" ma:contentTypeVersion="15" ma:contentTypeDescription="Create a new document." ma:contentTypeScope="" ma:versionID="39d09db77ad425bdbc3d080218c7c01e">
  <xsd:schema xmlns:xsd="http://www.w3.org/2001/XMLSchema" xmlns:xs="http://www.w3.org/2001/XMLSchema" xmlns:p="http://schemas.microsoft.com/office/2006/metadata/properties" xmlns:ns1="http://schemas.microsoft.com/sharepoint/v3" xmlns:ns2="2a5b1eea-32a8-4673-8d38-de3226caeee3" xmlns:ns3="f65afe6d-7162-4df4-ae98-80745cab72d4" targetNamespace="http://schemas.microsoft.com/office/2006/metadata/properties" ma:root="true" ma:fieldsID="262224961ea4106f8e7d0f360b05b90c" ns1:_="" ns2:_="" ns3:_="">
    <xsd:import namespace="http://schemas.microsoft.com/sharepoint/v3"/>
    <xsd:import namespace="2a5b1eea-32a8-4673-8d38-de3226caeee3"/>
    <xsd:import namespace="f65afe6d-7162-4df4-ae98-80745cab72d4"/>
    <xsd:element name="properties">
      <xsd:complexType>
        <xsd:sequence>
          <xsd:element name="documentManagement">
            <xsd:complexType>
              <xsd:all>
                <xsd:element ref="ns1:PublishingStartDate" minOccurs="0"/>
                <xsd:element ref="ns1:PublishingExpirationDate" minOccurs="0"/>
                <xsd:element ref="ns2:MediaServiceMetadata" minOccurs="0"/>
                <xsd:element ref="ns2:MediaServiceFastMetadata" minOccurs="0"/>
                <xsd:element ref="ns2:MediaServiceGenerationTime" minOccurs="0"/>
                <xsd:element ref="ns2:MediaServiceEventHashCode" minOccurs="0"/>
                <xsd:element ref="ns2:MediaServiceDateTaken" minOccurs="0"/>
                <xsd:element ref="ns2:MediaServiceLocation" minOccurs="0"/>
                <xsd:element ref="ns2:MediaServiceOCR" minOccurs="0"/>
                <xsd:element ref="ns2:MediaServiceAutoKeyPoints" minOccurs="0"/>
                <xsd:element ref="ns2:MediaServiceKeyPoints" minOccurs="0"/>
                <xsd:element ref="ns2:lcf76f155ced4ddcb4097134ff3c332f" minOccurs="0"/>
                <xsd:element ref="ns3:TaxCatchAll"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PublishingStartDate" ma:index="8" nillable="true" ma:displayName="Scheduling Start Date" ma:description="Scheduling Start Date is a site column created by the Publishing feature. It is used to specify the date and time on which this page will first appear to site visitors." ma:hidden="true" ma:internalName="PublishingStartDate">
      <xsd:simpleType>
        <xsd:restriction base="dms:Unknown"/>
      </xsd:simpleType>
    </xsd:element>
    <xsd:element name="PublishingExpirationDate" ma:index="9" nillable="true" ma:displayName="Scheduling End Date" ma:description="Scheduling End Date is a site column created by the Publishing feature. It is used to specify the date and time on which this page will no longer appear to site visitors." ma:hidden="true" ma:internalName="PublishingExpirationDat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2a5b1eea-32a8-4673-8d38-de3226caeee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AutoKeyPoints" ma:index="17" nillable="true" ma:displayName="MediaServiceAutoKeyPoints" ma:hidden="true" ma:internalName="MediaServiceAutoKeyPoints" ma:readOnly="true">
      <xsd:simpleType>
        <xsd:restriction base="dms:Note"/>
      </xsd:simpleType>
    </xsd:element>
    <xsd:element name="MediaServiceKeyPoints" ma:index="18" nillable="true" ma:displayName="KeyPoints" ma:internalName="MediaServiceKeyPoints" ma:readOnly="true">
      <xsd:simpleType>
        <xsd:restriction base="dms:Note">
          <xsd:maxLength value="255"/>
        </xsd:restriction>
      </xsd:simpleType>
    </xsd:element>
    <xsd:element name="lcf76f155ced4ddcb4097134ff3c332f" ma:index="20" nillable="true" ma:taxonomy="true" ma:internalName="lcf76f155ced4ddcb4097134ff3c332f" ma:taxonomyFieldName="MediaServiceImageTags" ma:displayName="Image Tags" ma:readOnly="false" ma:fieldId="{5cf76f15-5ced-4ddc-b409-7134ff3c332f}" ma:taxonomyMulti="true" ma:sspId="804b2a00-2846-4002-b30b-85ebaf4c019a"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2"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65afe6d-7162-4df4-ae98-80745cab72d4" elementFormDefault="qualified">
    <xsd:import namespace="http://schemas.microsoft.com/office/2006/documentManagement/types"/>
    <xsd:import namespace="http://schemas.microsoft.com/office/infopath/2007/PartnerControls"/>
    <xsd:element name="TaxCatchAll" ma:index="21" nillable="true" ma:displayName="Taxonomy Catch All Column" ma:hidden="true" ma:list="{a9d4e2c1-4547-4ca0-9568-b573cd0c84c4}" ma:internalName="TaxCatchAll" ma:showField="CatchAllData" ma:web="f65afe6d-7162-4df4-ae98-80745cab72d4">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f65afe6d-7162-4df4-ae98-80745cab72d4" xsi:nil="true"/>
    <PublishingExpirationDate xmlns="http://schemas.microsoft.com/sharepoint/v3" xsi:nil="true"/>
    <PublishingStartDate xmlns="http://schemas.microsoft.com/sharepoint/v3" xsi:nil="true"/>
    <lcf76f155ced4ddcb4097134ff3c332f xmlns="2a5b1eea-32a8-4673-8d38-de3226caeee3">
      <Terms xmlns="http://schemas.microsoft.com/office/infopath/2007/PartnerControls"/>
    </lcf76f155ced4ddcb4097134ff3c332f>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86C4942-FAC0-4967-A580-55E7C6DFD521}">
  <ds:schemaRefs>
    <ds:schemaRef ds:uri="2a5b1eea-32a8-4673-8d38-de3226caeee3"/>
    <ds:schemaRef ds:uri="f65afe6d-7162-4df4-ae98-80745cab72d4"/>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39E67CB-FC47-439F-AD54-1C5B7AE94398}">
  <ds:schemaRefs>
    <ds:schemaRef ds:uri="http://schemas.microsoft.com/office/2006/metadata/properties"/>
    <ds:schemaRef ds:uri="http://purl.org/dc/terms/"/>
    <ds:schemaRef ds:uri="http://purl.org/dc/elements/1.1/"/>
    <ds:schemaRef ds:uri="http://schemas.openxmlformats.org/package/2006/metadata/core-properties"/>
    <ds:schemaRef ds:uri="http://schemas.microsoft.com/office/2006/documentManagement/types"/>
    <ds:schemaRef ds:uri="http://www.w3.org/XML/1998/namespace"/>
    <ds:schemaRef ds:uri="http://schemas.microsoft.com/office/infopath/2007/PartnerControls"/>
    <ds:schemaRef ds:uri="f65afe6d-7162-4df4-ae98-80745cab72d4"/>
    <ds:schemaRef ds:uri="2a5b1eea-32a8-4673-8d38-de3226caeee3"/>
    <ds:schemaRef ds:uri="http://schemas.microsoft.com/sharepoint/v3"/>
    <ds:schemaRef ds:uri="http://purl.org/dc/dcmitype/"/>
  </ds:schemaRefs>
</ds:datastoreItem>
</file>

<file path=customXml/itemProps3.xml><?xml version="1.0" encoding="utf-8"?>
<ds:datastoreItem xmlns:ds="http://schemas.openxmlformats.org/officeDocument/2006/customXml" ds:itemID="{EDC2C188-AEDB-4FB9-9BC5-27D8CABE0867}">
  <ds:schemaRefs>
    <ds:schemaRef ds:uri="http://schemas.microsoft.com/sharepoint/v3/contenttype/forms"/>
  </ds:schemaRefs>
</ds:datastoreItem>
</file>

<file path=docMetadata/LabelInfo.xml><?xml version="1.0" encoding="utf-8"?>
<clbl:labelList xmlns:clbl="http://schemas.microsoft.com/office/2020/mipLabelMetadata">
  <clbl:label id="{43083d15-7273-40c1-b7db-39efd9ccc17a}" enabled="0" method="" siteId="{43083d15-7273-40c1-b7db-39efd9ccc17a}" removed="1"/>
</clbl:labelList>
</file>

<file path=docProps/app.xml><?xml version="1.0" encoding="utf-8"?>
<Properties xmlns="http://schemas.openxmlformats.org/officeDocument/2006/extended-properties" xmlns:vt="http://schemas.openxmlformats.org/officeDocument/2006/docPropsVTypes">
  <Template>Title Only</Template>
  <TotalTime>0</TotalTime>
  <Words>23918</Words>
  <Application>Microsoft Office PowerPoint</Application>
  <PresentationFormat>Custom</PresentationFormat>
  <Paragraphs>2569</Paragraphs>
  <Slides>128</Slides>
  <Notes>128</Notes>
  <HiddenSlides>0</HiddenSlides>
  <MMClips>1</MMClips>
  <ScaleCrop>false</ScaleCrop>
  <HeadingPairs>
    <vt:vector size="4" baseType="variant">
      <vt:variant>
        <vt:lpstr>Theme</vt:lpstr>
      </vt:variant>
      <vt:variant>
        <vt:i4>1</vt:i4>
      </vt:variant>
      <vt:variant>
        <vt:lpstr>Slide Titles</vt:lpstr>
      </vt:variant>
      <vt:variant>
        <vt:i4>128</vt:i4>
      </vt:variant>
    </vt:vector>
  </HeadingPairs>
  <TitlesOfParts>
    <vt:vector size="129" baseType="lpstr">
      <vt:lpstr>Title Only</vt:lpstr>
      <vt:lpstr>Fundamentals of Accelerated Computing with Modern CUDA C++</vt:lpstr>
      <vt:lpstr>GPU Architecture at a Glance</vt:lpstr>
      <vt:lpstr>GPU Architecture at a Glance</vt:lpstr>
      <vt:lpstr>Which Problems Benefit from Bandwidth?</vt:lpstr>
      <vt:lpstr>Which Problems Benefit from Bandwidth?</vt:lpstr>
      <vt:lpstr>Why GPU Programming?</vt:lpstr>
      <vt:lpstr>Why GPU Programming?</vt:lpstr>
      <vt:lpstr>Why GPU Programming?</vt:lpstr>
      <vt:lpstr>PowerPoint Presentation</vt:lpstr>
      <vt:lpstr>PowerPoint Presentation</vt:lpstr>
      <vt:lpstr>Section at a Glance</vt:lpstr>
      <vt:lpstr>Independent Cooling</vt:lpstr>
      <vt:lpstr>Transform</vt:lpstr>
      <vt:lpstr>Transform</vt:lpstr>
      <vt:lpstr>Transform</vt:lpstr>
      <vt:lpstr>Compilation</vt:lpstr>
      <vt:lpstr>Compilation</vt:lpstr>
      <vt:lpstr>Heterogeneous Programming Model</vt:lpstr>
      <vt:lpstr>Software Stack</vt:lpstr>
      <vt:lpstr>Thrust Overview</vt:lpstr>
      <vt:lpstr>Porting Algorithms to GPU</vt:lpstr>
      <vt:lpstr>Porting Algorithms to GPU</vt:lpstr>
      <vt:lpstr>Porting Algorithms to GPU</vt:lpstr>
      <vt:lpstr>Porting Algorithms to GPU</vt:lpstr>
      <vt:lpstr>Execution Policy</vt:lpstr>
      <vt:lpstr>Execution Policy is Not New</vt:lpstr>
      <vt:lpstr>Execution Policy vs Specifier</vt:lpstr>
      <vt:lpstr>Execution Policy vs Specifier</vt:lpstr>
      <vt:lpstr>Execution Policy vs Specifier</vt:lpstr>
      <vt:lpstr>PowerPoint Presentation</vt:lpstr>
      <vt:lpstr>Exercise: Annotate Execution Spaces</vt:lpstr>
      <vt:lpstr>How to Run Exercises</vt:lpstr>
      <vt:lpstr>How to Run Exercises</vt:lpstr>
      <vt:lpstr>How to Run Exercises</vt:lpstr>
      <vt:lpstr>How to Run Exercises</vt:lpstr>
      <vt:lpstr>Exercise: Annotate Execution Spaces</vt:lpstr>
      <vt:lpstr>Exercise: Annotate Execution Spaces</vt:lpstr>
      <vt:lpstr>Exercise: Annotate Execution Spaces</vt:lpstr>
      <vt:lpstr>Exercise: Annotate Execution Spaces</vt:lpstr>
      <vt:lpstr>Exercise: Change Execution Space</vt:lpstr>
      <vt:lpstr>Exercise: Change Execution Space</vt:lpstr>
      <vt:lpstr>Exercise: Change Execution Space</vt:lpstr>
      <vt:lpstr>Median</vt:lpstr>
      <vt:lpstr>Exercise: Port to GPU</vt:lpstr>
      <vt:lpstr>Exercise: Port to GPU</vt:lpstr>
      <vt:lpstr>Exercise: Port to GPU</vt:lpstr>
      <vt:lpstr>Extending Standard Algorithms</vt:lpstr>
      <vt:lpstr>Extending Standard Algorithms</vt:lpstr>
      <vt:lpstr>Extending Standard Algorithms</vt:lpstr>
      <vt:lpstr>Counting Memory Accesses</vt:lpstr>
      <vt:lpstr>Counting Memory Accesses</vt:lpstr>
      <vt:lpstr>Preferred Implementation</vt:lpstr>
      <vt:lpstr>Pointers</vt:lpstr>
      <vt:lpstr>Pointers</vt:lpstr>
      <vt:lpstr>Pointers Interface</vt:lpstr>
      <vt:lpstr>Simple Counting Iterator</vt:lpstr>
      <vt:lpstr>Simple Counting Iterator</vt:lpstr>
      <vt:lpstr>Simple Counting Iterator</vt:lpstr>
      <vt:lpstr>Simple Transform Iterator</vt:lpstr>
      <vt:lpstr>Simple Zip Iterator</vt:lpstr>
      <vt:lpstr>Combining Input Iterators</vt:lpstr>
      <vt:lpstr>Thrust Fancy Iterators</vt:lpstr>
      <vt:lpstr>Thrust Fancy Iterators</vt:lpstr>
      <vt:lpstr>Thrust Fancy Iterators</vt:lpstr>
      <vt:lpstr>Thrust Fancy Iterators</vt:lpstr>
      <vt:lpstr>Using Thrust Fancy Iterators</vt:lpstr>
      <vt:lpstr>Counting Memory Accesses</vt:lpstr>
      <vt:lpstr>Extending Standard Algorithms</vt:lpstr>
      <vt:lpstr>Exercise: Computing Variance</vt:lpstr>
      <vt:lpstr>Exercise: Computing Variance</vt:lpstr>
      <vt:lpstr>Heat Equation</vt:lpstr>
      <vt:lpstr>Implementing Stencil Pattern</vt:lpstr>
      <vt:lpstr>Implementing Stencil Pattern</vt:lpstr>
      <vt:lpstr>Implementing Stencil Pattern</vt:lpstr>
      <vt:lpstr>Implementing Stencil Pattern</vt:lpstr>
      <vt:lpstr>Boundary Conditions</vt:lpstr>
      <vt:lpstr>Implementing Stencil Pattern</vt:lpstr>
      <vt:lpstr>Converting Thrust Pointers to Raw Pointers</vt:lpstr>
      <vt:lpstr>Implementing Stencil Pattern</vt:lpstr>
      <vt:lpstr>Tabulate</vt:lpstr>
      <vt:lpstr>Using Tabulate</vt:lpstr>
      <vt:lpstr>Code Reuse</vt:lpstr>
      <vt:lpstr>Code Reuse Issue</vt:lpstr>
      <vt:lpstr>Vocabulary Types in libcu++</vt:lpstr>
      <vt:lpstr>Vocabulary Types</vt:lpstr>
      <vt:lpstr>Vocabulary Types</vt:lpstr>
      <vt:lpstr>mdspan</vt:lpstr>
      <vt:lpstr>mdspan</vt:lpstr>
      <vt:lpstr>mdspan</vt:lpstr>
      <vt:lpstr>mdspan</vt:lpstr>
      <vt:lpstr>mdspan</vt:lpstr>
      <vt:lpstr>mdspan</vt:lpstr>
      <vt:lpstr>mdspan</vt:lpstr>
      <vt:lpstr>Exercise: mdspan</vt:lpstr>
      <vt:lpstr>Exercise: mdspan</vt:lpstr>
      <vt:lpstr>Exercise: mdspan</vt:lpstr>
      <vt:lpstr>Best Practice: Give Domain-Specific Names</vt:lpstr>
      <vt:lpstr>Best Practice: DRY</vt:lpstr>
      <vt:lpstr>Serial vs Parallel</vt:lpstr>
      <vt:lpstr>Serial vs Parallel</vt:lpstr>
      <vt:lpstr>Serial vs Parallel</vt:lpstr>
      <vt:lpstr>Serial vs Parallel</vt:lpstr>
      <vt:lpstr>Serial vs Parallel</vt:lpstr>
      <vt:lpstr>Serial vs Parallel</vt:lpstr>
      <vt:lpstr>Serial vs Parallel</vt:lpstr>
      <vt:lpstr>Discard Iterator</vt:lpstr>
      <vt:lpstr>tabulate vs reduce_by_key</vt:lpstr>
      <vt:lpstr>Exercise: Segmented Sum Optimization</vt:lpstr>
      <vt:lpstr>Exercise: Segmented Sum Optimization</vt:lpstr>
      <vt:lpstr>Serial vs Parallel</vt:lpstr>
      <vt:lpstr>Transform Output Iterator</vt:lpstr>
      <vt:lpstr>Exercise: Segmented Mean</vt:lpstr>
      <vt:lpstr>Exercise: Segmented Mean</vt:lpstr>
      <vt:lpstr>Memory Spaces</vt:lpstr>
      <vt:lpstr>Memory Spaces</vt:lpstr>
      <vt:lpstr>Memory Spaces</vt:lpstr>
      <vt:lpstr>Memory Spaces</vt:lpstr>
      <vt:lpstr>Memory Spaces</vt:lpstr>
      <vt:lpstr>Memory Spaces</vt:lpstr>
      <vt:lpstr>Exercise: Use Explicit Memory Spaces</vt:lpstr>
      <vt:lpstr>Exercise: Use Explicit Memory Spaces</vt:lpstr>
      <vt:lpstr>Takeaways</vt:lpstr>
      <vt:lpstr>Takeaways</vt:lpstr>
      <vt:lpstr>Takeaways</vt:lpstr>
      <vt:lpstr>Takeaways</vt:lpstr>
      <vt:lpstr>Takeaways</vt:lpstr>
      <vt:lpstr>Takeaways</vt:lpstr>
      <vt:lpstr>Break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Georgii Evtushenko</dc:creator>
  <cp:lastModifiedBy>Georgii Evtushenko</cp:lastModifiedBy>
  <cp:revision>2</cp:revision>
  <cp:lastPrinted>2025-02-02T19:47:34Z</cp:lastPrinted>
  <dcterms:created xsi:type="dcterms:W3CDTF">2024-11-05T15:38:11Z</dcterms:created>
  <dcterms:modified xsi:type="dcterms:W3CDTF">2025-02-07T21:54:18Z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0x010100A145EAE5F8329F47B840B6DEBAC2F43F</vt:lpwstr>
  </property>
</Properties>
</file>